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8" r:id="rId2"/>
    <p:sldId id="261" r:id="rId3"/>
    <p:sldId id="316" r:id="rId4"/>
    <p:sldId id="264" r:id="rId5"/>
    <p:sldId id="317" r:id="rId6"/>
    <p:sldId id="323" r:id="rId7"/>
    <p:sldId id="262" r:id="rId8"/>
    <p:sldId id="318" r:id="rId9"/>
    <p:sldId id="324" r:id="rId10"/>
    <p:sldId id="319" r:id="rId11"/>
    <p:sldId id="272" r:id="rId12"/>
    <p:sldId id="258" r:id="rId13"/>
    <p:sldId id="273" r:id="rId14"/>
    <p:sldId id="274" r:id="rId15"/>
    <p:sldId id="275" r:id="rId16"/>
    <p:sldId id="276" r:id="rId17"/>
    <p:sldId id="315" r:id="rId18"/>
    <p:sldId id="279" r:id="rId19"/>
    <p:sldId id="280" r:id="rId20"/>
    <p:sldId id="281" r:id="rId21"/>
    <p:sldId id="282" r:id="rId22"/>
    <p:sldId id="283" r:id="rId23"/>
    <p:sldId id="286" r:id="rId24"/>
    <p:sldId id="287" r:id="rId25"/>
    <p:sldId id="288" r:id="rId26"/>
    <p:sldId id="329" r:id="rId27"/>
    <p:sldId id="289" r:id="rId28"/>
    <p:sldId id="291" r:id="rId29"/>
    <p:sldId id="292" r:id="rId30"/>
    <p:sldId id="293" r:id="rId31"/>
    <p:sldId id="294" r:id="rId32"/>
    <p:sldId id="321" r:id="rId33"/>
    <p:sldId id="322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26" r:id="rId46"/>
    <p:sldId id="308" r:id="rId47"/>
    <p:sldId id="309" r:id="rId48"/>
    <p:sldId id="310" r:id="rId49"/>
    <p:sldId id="311" r:id="rId50"/>
    <p:sldId id="314" r:id="rId51"/>
    <p:sldId id="320" r:id="rId52"/>
    <p:sldId id="327" r:id="rId53"/>
    <p:sldId id="325" r:id="rId54"/>
    <p:sldId id="330" r:id="rId55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8">
          <p15:clr>
            <a:srgbClr val="A4A3A4"/>
          </p15:clr>
        </p15:guide>
        <p15:guide id="2" pos="20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0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1" autoAdjust="0"/>
  </p:normalViewPr>
  <p:slideViewPr>
    <p:cSldViewPr>
      <p:cViewPr varScale="1">
        <p:scale>
          <a:sx n="51" d="100"/>
          <a:sy n="51" d="100"/>
        </p:scale>
        <p:origin x="118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A71F1-9FDC-7747-A5D6-F119971FB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08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7051" tIns="43525" rIns="87051" bIns="43525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5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9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7051" tIns="43525" rIns="87051" bIns="43525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3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basically all stars “suitable”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since long-lived ones dominate and most have probably habitable environments.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39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7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96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18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1203" name="Rectangle 1027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72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90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includes idea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of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habitable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zone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9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26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88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2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05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Now estimate about 20% of stars have a planet in habitable zone, although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not all those may be habitable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 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4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8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amino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acids build proteins.  Nucleotide bases build genes and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dna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.  Urey Miller – primordial soup of  water, methane, CO2, ammonia, energized it with discharge.  After a few days, amino acids formed.  10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yrs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later, another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expt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smtClean="0">
                <a:ea typeface="ＭＳ Ｐゴシック" charset="0"/>
                <a:cs typeface="ＭＳ Ｐゴシック" charset="0"/>
              </a:rPr>
              <a:t>made nucleotide bases.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43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01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Amino acids: complex molecules that make up the building blocks of our cells and muscles: makes the PROTEIN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00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Organic molecules: chains of carbon atoms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73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3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Light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bands: bands of sunlight scattered by the optic in the camera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86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65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89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68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66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60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27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80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58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5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0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30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62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3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00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83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65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03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235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18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44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15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6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74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85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6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552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6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6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038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87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185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719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28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61" tIns="48331" rIns="96661" bIns="483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98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957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7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Working definitions.  Arguable, subjective.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Molecular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and cellular organization: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forms into specific functions (tissues, organs, organ system, organism)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Growth: reproduces cells, divide cells etc.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Adaptions are traits giving advantage in a certain environment.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0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3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dinosaurs, about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225-60 million years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 insects for more like 500 million years.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9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30250"/>
            <a:ext cx="4764088" cy="357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051" tIns="43525" rIns="87051" bIns="4352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8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00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85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73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52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61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42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9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36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7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3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15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-65" charset="0"/>
          <a:ea typeface="ＭＳ Ｐゴシック" charset="-128"/>
          <a:cs typeface="ＭＳ Ｐゴシック" pitchFamily="-65" charset="-128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-65" charset="0"/>
          <a:ea typeface="ＭＳ Ｐゴシック" charset="-128"/>
          <a:cs typeface="ＭＳ Ｐゴシック" pitchFamily="-65" charset="-128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-65" charset="0"/>
          <a:ea typeface="ＭＳ Ｐゴシック" charset="-128"/>
          <a:cs typeface="ＭＳ Ｐゴシック" pitchFamily="-65" charset="-128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-65" charset="0"/>
          <a:ea typeface="ＭＳ Ｐゴシック" charset="-128"/>
          <a:cs typeface="ＭＳ Ｐゴシック" pitchFamily="-65" charset="-128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8950" y="304800"/>
            <a:ext cx="6403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u="sng">
                <a:solidFill>
                  <a:srgbClr val="FFFF00"/>
                </a:solidFill>
              </a:rPr>
              <a:t>Test #4 (Tuesday, 7:30am)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8153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Topics:</a:t>
            </a:r>
          </a:p>
          <a:p>
            <a:pPr>
              <a:buFont typeface="Arial" charset="0"/>
              <a:buChar char="•"/>
            </a:pPr>
            <a:r>
              <a:rPr lang="en-US"/>
              <a:t>Our Milky Way Galaxy</a:t>
            </a:r>
          </a:p>
          <a:p>
            <a:pPr>
              <a:buFont typeface="Arial" charset="0"/>
              <a:buChar char="•"/>
            </a:pPr>
            <a:r>
              <a:rPr lang="en-US"/>
              <a:t>Galaxies, Normal and Active</a:t>
            </a:r>
          </a:p>
          <a:p>
            <a:pPr>
              <a:buFont typeface="Arial" charset="0"/>
              <a:buChar char="•"/>
            </a:pPr>
            <a:r>
              <a:rPr lang="en-US"/>
              <a:t>Cluster of Galaxies and Large Scale Structures</a:t>
            </a:r>
          </a:p>
          <a:p>
            <a:pPr>
              <a:buFont typeface="Arial" charset="0"/>
              <a:buChar char="•"/>
            </a:pPr>
            <a:r>
              <a:rPr lang="en-US"/>
              <a:t>Cosmology, the Beginning and The End of the Universe</a:t>
            </a:r>
          </a:p>
          <a:p>
            <a:pPr>
              <a:buFont typeface="Arial" charset="0"/>
              <a:buChar char="•"/>
            </a:pPr>
            <a:r>
              <a:rPr lang="en-US"/>
              <a:t>Life in the Universe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82391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Methods </a:t>
            </a:r>
          </a:p>
          <a:p>
            <a:pPr>
              <a:buFontTx/>
              <a:buChar char="•"/>
            </a:pPr>
            <a:r>
              <a:rPr lang="en-US"/>
              <a:t> Conceptual Review and Practice Problems Chapters 14 - 18</a:t>
            </a:r>
          </a:p>
          <a:p>
            <a:pPr>
              <a:buFontTx/>
              <a:buChar char="•"/>
            </a:pPr>
            <a:r>
              <a:rPr lang="en-US"/>
              <a:t> Review lectures (on-line) and know answers to clicker questions</a:t>
            </a:r>
          </a:p>
          <a:p>
            <a:pPr>
              <a:buFontTx/>
              <a:buChar char="•"/>
            </a:pPr>
            <a:r>
              <a:rPr lang="en-US"/>
              <a:t> Try practice quizzes on-line</a:t>
            </a:r>
          </a:p>
          <a:p>
            <a:pPr>
              <a:buFontTx/>
              <a:buChar char="•"/>
            </a:pPr>
            <a:r>
              <a:rPr lang="en-US"/>
              <a:t> Bring:</a:t>
            </a:r>
          </a:p>
          <a:p>
            <a:pPr>
              <a:buFontTx/>
              <a:buChar char="•"/>
            </a:pPr>
            <a:r>
              <a:rPr lang="en-US"/>
              <a:t> Two Number 2 pencils</a:t>
            </a:r>
          </a:p>
          <a:p>
            <a:pPr>
              <a:buFontTx/>
              <a:buChar char="•"/>
            </a:pPr>
            <a:r>
              <a:rPr lang="en-US"/>
              <a:t> Simple calculator (no electronic notes)</a:t>
            </a:r>
          </a:p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0075" y="-419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381000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Question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8077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Are there other intelligent life forms in our Galaxy that we could communicate with?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A:  No, just 1 advanced civilization in the whole Milky Way</a:t>
            </a:r>
          </a:p>
          <a:p>
            <a:pPr>
              <a:spcBef>
                <a:spcPct val="50000"/>
              </a:spcBef>
            </a:pPr>
            <a:r>
              <a:rPr lang="en-US"/>
              <a:t>B:  Yes, a few perhaps 100 in the Milky Way</a:t>
            </a:r>
          </a:p>
          <a:p>
            <a:pPr>
              <a:spcBef>
                <a:spcPct val="50000"/>
              </a:spcBef>
            </a:pPr>
            <a:r>
              <a:rPr lang="en-US"/>
              <a:t>C:  Yes, many, 10000 in the Milky Way</a:t>
            </a:r>
          </a:p>
          <a:p>
            <a:pPr>
              <a:spcBef>
                <a:spcPct val="50000"/>
              </a:spcBef>
            </a:pPr>
            <a:r>
              <a:rPr lang="en-US"/>
              <a:t>D:  Yes, lots, 1 million in the Milky Way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455738" y="446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22860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Drake Equation</a:t>
            </a:r>
            <a:b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 R</a:t>
            </a:r>
            <a:r>
              <a:rPr lang="en-US" sz="4000" b="1" baseline="-38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endParaRPr lang="en-US" sz="54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34000" y="2819400"/>
            <a:ext cx="4572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the number of civilizations in the Galaxy that can communicate across stellar distances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37892" name="Picture 7" descr="Areci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7244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09600" y="457200"/>
            <a:ext cx="5810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u="sng">
                <a:solidFill>
                  <a:srgbClr val="FFFF00"/>
                </a:solidFill>
              </a:rPr>
              <a:t>The Drake Equation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96863" y="1519238"/>
            <a:ext cx="1816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number of technological, intelligent civilizations in the Milky Way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368675" y="1509713"/>
            <a:ext cx="1519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rate at which new stars are formed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432050" y="2097088"/>
            <a:ext cx="411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=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262563" y="1958975"/>
            <a:ext cx="411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868988" y="1520825"/>
            <a:ext cx="15192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fraction of stars having planetary systems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43788" y="1936750"/>
            <a:ext cx="400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004175" y="1487488"/>
            <a:ext cx="1814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average number of habitable planets within those planetary systems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" y="4067175"/>
            <a:ext cx="411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8025" y="3746500"/>
            <a:ext cx="1781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fraction of those habitable planets on which life arises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59063" y="4067175"/>
            <a:ext cx="411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128963" y="3778250"/>
            <a:ext cx="1781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fraction of those life-bearing planets on which intelligence evolves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61013" y="3789363"/>
            <a:ext cx="1781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fraction of those planets with intelligent life that develop technological society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105775" y="3811588"/>
            <a:ext cx="1781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average lifetime of a technological civilization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454900" y="4068763"/>
            <a:ext cx="411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137150" y="4111625"/>
            <a:ext cx="411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07975" y="6229350"/>
            <a:ext cx="9337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FFFF00"/>
                </a:solidFill>
              </a:rPr>
              <a:t>Each term is less certain than the preceding one!  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5410200" y="296863"/>
            <a:ext cx="40147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N</a:t>
            </a:r>
            <a:r>
              <a:rPr lang="en-US" sz="4800" b="1">
                <a:solidFill>
                  <a:srgbClr val="000000"/>
                </a:solidFill>
              </a:rPr>
              <a:t> </a:t>
            </a:r>
            <a:r>
              <a:rPr lang="en-US" sz="4800" b="1"/>
              <a:t>= R</a:t>
            </a:r>
            <a:r>
              <a:rPr lang="en-US" sz="3600" b="1" baseline="-38000"/>
              <a:t>*</a:t>
            </a:r>
            <a:r>
              <a:rPr lang="en-US" sz="4800" b="1"/>
              <a:t>f</a:t>
            </a:r>
            <a:r>
              <a:rPr lang="en-US" sz="3200" b="1" baseline="-20000"/>
              <a:t>p</a:t>
            </a:r>
            <a:r>
              <a:rPr lang="en-US" sz="4800" b="1"/>
              <a:t>n</a:t>
            </a:r>
            <a:r>
              <a:rPr lang="en-US" sz="3600" b="1" baseline="-20000"/>
              <a:t>e</a:t>
            </a:r>
            <a:r>
              <a:rPr lang="en-US" sz="4800" b="1"/>
              <a:t>f</a:t>
            </a:r>
            <a:r>
              <a:rPr lang="en-US" sz="3600" b="1" baseline="-20000"/>
              <a:t>l</a:t>
            </a:r>
            <a:r>
              <a:rPr lang="en-US" sz="4800" b="1"/>
              <a:t>f</a:t>
            </a:r>
            <a:r>
              <a:rPr lang="en-US" sz="3600" b="1" baseline="-20000"/>
              <a:t>i</a:t>
            </a:r>
            <a:r>
              <a:rPr lang="en-US" sz="4800" b="1"/>
              <a:t>f</a:t>
            </a:r>
            <a:r>
              <a:rPr lang="en-US" sz="3600" b="1" baseline="-20000"/>
              <a:t>c</a:t>
            </a:r>
            <a:r>
              <a:rPr lang="en-US" sz="4800" b="1"/>
              <a:t>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4" grpId="0"/>
      <p:bldP spid="5135" grpId="0"/>
      <p:bldP spid="5136" grpId="0"/>
      <p:bldP spid="5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8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184400"/>
            <a:ext cx="35210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4000" b="1" baseline="-38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0" y="1600200"/>
            <a:ext cx="69500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the </a:t>
            </a:r>
            <a:r>
              <a:rPr lang="en-US" sz="4000" b="1" i="1"/>
              <a:t>rate</a:t>
            </a:r>
            <a:r>
              <a:rPr lang="en-US" sz="4000"/>
              <a:t> at which suitable new </a:t>
            </a:r>
            <a:r>
              <a:rPr lang="en-US" sz="4000" b="1" i="1"/>
              <a:t>stars are forming</a:t>
            </a:r>
            <a:r>
              <a:rPr lang="en-US" sz="4000"/>
              <a:t> each year in </a:t>
            </a:r>
          </a:p>
          <a:p>
            <a:pPr defTabSz="1008063" eaLnBrk="1" hangingPunct="1"/>
            <a:r>
              <a:rPr lang="en-US" sz="4000"/>
              <a:t>the Galaxy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4825" y="3948113"/>
            <a:ext cx="5207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FFFF00"/>
                </a:solidFill>
              </a:rPr>
              <a:t>The Galaxy has ~</a:t>
            </a:r>
            <a:r>
              <a:rPr lang="en-US" sz="2600" b="1" i="1">
                <a:solidFill>
                  <a:srgbClr val="FFFF00"/>
                </a:solidFill>
              </a:rPr>
              <a:t>10</a:t>
            </a:r>
            <a:r>
              <a:rPr lang="en-US" sz="2600" b="1" i="1" baseline="30000">
                <a:solidFill>
                  <a:srgbClr val="FFFF00"/>
                </a:solidFill>
              </a:rPr>
              <a:t>11</a:t>
            </a:r>
            <a:r>
              <a:rPr lang="en-US" sz="2600">
                <a:solidFill>
                  <a:srgbClr val="FFFF00"/>
                </a:solidFill>
              </a:rPr>
              <a:t> stars, which are </a:t>
            </a:r>
            <a:r>
              <a:rPr lang="en-US" sz="2600" u="sng">
                <a:solidFill>
                  <a:srgbClr val="FFFF00"/>
                </a:solidFill>
              </a:rPr>
              <a:t>forming</a:t>
            </a:r>
            <a:r>
              <a:rPr lang="en-US" sz="2600">
                <a:solidFill>
                  <a:srgbClr val="FFFF00"/>
                </a:solidFill>
              </a:rPr>
              <a:t>, </a:t>
            </a:r>
            <a:r>
              <a:rPr lang="en-US" sz="2600" u="sng">
                <a:solidFill>
                  <a:srgbClr val="FFFF00"/>
                </a:solidFill>
              </a:rPr>
              <a:t>living</a:t>
            </a:r>
            <a:r>
              <a:rPr lang="en-US" sz="2600">
                <a:solidFill>
                  <a:srgbClr val="FFFF00"/>
                </a:solidFill>
              </a:rPr>
              <a:t>, and </a:t>
            </a:r>
            <a:r>
              <a:rPr lang="en-US" sz="2600" u="sng">
                <a:solidFill>
                  <a:srgbClr val="FFFF00"/>
                </a:solidFill>
              </a:rPr>
              <a:t>dying</a:t>
            </a:r>
            <a:r>
              <a:rPr lang="en-US" sz="2600">
                <a:solidFill>
                  <a:srgbClr val="FFFF00"/>
                </a:solidFill>
              </a:rPr>
              <a:t> in billion year cycles- </a:t>
            </a:r>
          </a:p>
          <a:p>
            <a:pPr eaLnBrk="1" hangingPunct="1"/>
            <a:endParaRPr lang="en-US" sz="2600">
              <a:solidFill>
                <a:srgbClr val="FFFF00"/>
              </a:solidFill>
            </a:endParaRPr>
          </a:p>
          <a:p>
            <a:pPr eaLnBrk="1" hangingPunct="1"/>
            <a:r>
              <a:rPr lang="en-US" sz="2600" i="1"/>
              <a:t>Stars are the fundamental platforms and energy sources for life…</a:t>
            </a:r>
            <a:endParaRPr lang="en-US" sz="2600" i="1">
              <a:solidFill>
                <a:schemeClr val="tx1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6719888" y="6048375"/>
            <a:ext cx="841375" cy="16668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59675" y="5880100"/>
            <a:ext cx="1166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FF00"/>
                </a:solidFill>
              </a:rPr>
              <a:t>Location </a:t>
            </a:r>
          </a:p>
          <a:p>
            <a:pPr algn="ctr" eaLnBrk="1" hangingPunct="1"/>
            <a:r>
              <a:rPr lang="en-US" sz="2000">
                <a:solidFill>
                  <a:srgbClr val="FFFF00"/>
                </a:solidFill>
              </a:rPr>
              <a:t>of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2" grpId="0" animBg="1"/>
      <p:bldP spid="2970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4000" b="1" baseline="-38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pic>
        <p:nvPicPr>
          <p:cNvPr id="44036" name="Picture 4" descr="m16-pill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68538"/>
            <a:ext cx="755967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70513" y="2268538"/>
            <a:ext cx="317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100" i="1"/>
              <a:t>Stars being born…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88950" y="2733675"/>
            <a:ext cx="3651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603500" y="3863975"/>
            <a:ext cx="841375" cy="8397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3444875" y="2268538"/>
            <a:ext cx="1427163" cy="15954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3444875" y="4703763"/>
            <a:ext cx="1427163" cy="15113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4000" b="1" baseline="-38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436813" y="2268538"/>
            <a:ext cx="69500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R</a:t>
            </a:r>
            <a:r>
              <a:rPr lang="en-US" sz="4000" baseline="-32000"/>
              <a:t>*</a:t>
            </a:r>
            <a:r>
              <a:rPr lang="en-US" sz="4000"/>
              <a:t> is pretty well known because</a:t>
            </a:r>
          </a:p>
          <a:p>
            <a:pPr defTabSz="1008063" eaLnBrk="1" hangingPunct="1"/>
            <a:r>
              <a:rPr lang="en-US" sz="4000"/>
              <a:t>astronomical technology is up to the task of measuring it…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855913" y="4787900"/>
            <a:ext cx="6502400" cy="9382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/>
          <a:p>
            <a:pPr algn="ctr" defTabSz="1008063" eaLnBrk="1" hangingPunct="1"/>
            <a:r>
              <a:rPr lang="en-US" sz="5300" b="1">
                <a:solidFill>
                  <a:srgbClr val="FFFF00"/>
                </a:solidFill>
              </a:rPr>
              <a:t>R</a:t>
            </a:r>
            <a:r>
              <a:rPr lang="en-US" sz="5300" b="1" baseline="-32000">
                <a:solidFill>
                  <a:srgbClr val="FFFF00"/>
                </a:solidFill>
              </a:rPr>
              <a:t>* </a:t>
            </a:r>
            <a:r>
              <a:rPr lang="en-US" sz="5300" b="1">
                <a:solidFill>
                  <a:srgbClr val="FFFF00"/>
                </a:solidFill>
              </a:rPr>
              <a:t>~ 10 stars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3400" y="1676400"/>
            <a:ext cx="69500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the fraction of suitable new stars</a:t>
            </a:r>
          </a:p>
          <a:p>
            <a:pPr defTabSz="1008063" eaLnBrk="1" hangingPunct="1"/>
            <a:r>
              <a:rPr lang="en-US" sz="4000"/>
              <a:t>around which </a:t>
            </a:r>
            <a:r>
              <a:rPr lang="en-US" sz="4000" b="1" i="1"/>
              <a:t>planets form</a:t>
            </a:r>
            <a:endParaRPr lang="en-US" sz="4000" b="1" i="1">
              <a:solidFill>
                <a:srgbClr val="FF0000"/>
              </a:solidFill>
            </a:endParaRPr>
          </a:p>
        </p:txBody>
      </p:sp>
      <p:pic>
        <p:nvPicPr>
          <p:cNvPr id="48132" name="Picture 7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610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09600" y="1828800"/>
            <a:ext cx="69500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Another way to find planets…</a:t>
            </a:r>
            <a:endParaRPr lang="en-US" sz="4000" b="1" i="1"/>
          </a:p>
        </p:txBody>
      </p:sp>
      <p:pic>
        <p:nvPicPr>
          <p:cNvPr id="50180" name="Picture 5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8233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9970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8458200" y="381000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Kepler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28750" y="2268538"/>
            <a:ext cx="79581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f</a:t>
            </a:r>
            <a:r>
              <a:rPr lang="en-US" sz="4000" baseline="-32000"/>
              <a:t>p</a:t>
            </a:r>
            <a:r>
              <a:rPr lang="en-US" sz="4000"/>
              <a:t> is becoming better known as we speak… long term Doppler programs and future space mission like TPF and Darwin will increase our knowledge.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956175" y="5291138"/>
            <a:ext cx="2855913" cy="1139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251986">
            <a:spAutoFit/>
          </a:bodyPr>
          <a:lstStyle/>
          <a:p>
            <a:pPr algn="ctr" defTabSz="1008063" eaLnBrk="1" hangingPunct="1"/>
            <a:r>
              <a:rPr lang="en-US" sz="5300" b="1">
                <a:solidFill>
                  <a:srgbClr val="FFFF00"/>
                </a:solidFill>
              </a:rPr>
              <a:t>f</a:t>
            </a:r>
            <a:r>
              <a:rPr lang="en-US" sz="5300" b="1" baseline="-32000">
                <a:solidFill>
                  <a:srgbClr val="FFFF00"/>
                </a:solidFill>
              </a:rPr>
              <a:t>p </a:t>
            </a:r>
            <a:r>
              <a:rPr lang="en-US" sz="5300" b="1">
                <a:solidFill>
                  <a:srgbClr val="FFFF00"/>
                </a:solidFill>
              </a:rPr>
              <a:t>~ 0.5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00263" y="2016125"/>
            <a:ext cx="69516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the number of planets residing in an </a:t>
            </a:r>
            <a:r>
              <a:rPr lang="en-US" sz="4000" b="1" i="1"/>
              <a:t>ecosphere</a:t>
            </a:r>
            <a:r>
              <a:rPr lang="en-US" sz="4000"/>
              <a:t>, the shell of life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2112" y="3527425"/>
            <a:ext cx="6363362" cy="159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i="1" dirty="0">
                <a:solidFill>
                  <a:srgbClr val="FFFF00"/>
                </a:solidFill>
              </a:rPr>
              <a:t>Direct energy: light from star</a:t>
            </a:r>
          </a:p>
          <a:p>
            <a:pPr eaLnBrk="1" hangingPunct="1">
              <a:buFontTx/>
              <a:buChar char="•"/>
            </a:pPr>
            <a:r>
              <a:rPr lang="en-US" sz="2200" dirty="0"/>
              <a:t>Proximity to star </a:t>
            </a:r>
            <a:r>
              <a:rPr lang="en-US" sz="2200" dirty="0" smtClean="0"/>
              <a:t>(not too </a:t>
            </a:r>
            <a:r>
              <a:rPr lang="en-US" sz="2200" dirty="0"/>
              <a:t>close, </a:t>
            </a:r>
            <a:r>
              <a:rPr lang="en-US" sz="2200" dirty="0" smtClean="0"/>
              <a:t>not too </a:t>
            </a:r>
            <a:r>
              <a:rPr lang="en-US" sz="2200" dirty="0"/>
              <a:t>far, just right)</a:t>
            </a:r>
          </a:p>
          <a:p>
            <a:pPr eaLnBrk="1" hangingPunct="1">
              <a:buFontTx/>
              <a:buChar char="•"/>
            </a:pPr>
            <a:r>
              <a:rPr lang="en-US" sz="2200" dirty="0"/>
              <a:t>Atmosphere of planet (climatic evolution)</a:t>
            </a:r>
          </a:p>
          <a:p>
            <a:pPr eaLnBrk="1" hangingPunct="1">
              <a:buFontTx/>
              <a:buChar char="•"/>
            </a:pPr>
            <a:r>
              <a:rPr lang="en-US" sz="2200" dirty="0"/>
              <a:t>Ozone layer protects us from harmful UV-rays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382713" y="5151438"/>
            <a:ext cx="45751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i="1" dirty="0">
                <a:solidFill>
                  <a:srgbClr val="FFFF00"/>
                </a:solidFill>
              </a:rPr>
              <a:t>Indirect energy: localized</a:t>
            </a:r>
          </a:p>
          <a:p>
            <a:pPr eaLnBrk="1" hangingPunct="1">
              <a:buFontTx/>
              <a:buChar char="•"/>
            </a:pPr>
            <a:r>
              <a:rPr lang="en-US" sz="2200" dirty="0"/>
              <a:t>Solar wind + local magnetosphere</a:t>
            </a:r>
          </a:p>
          <a:p>
            <a:pPr eaLnBrk="1" hangingPunct="1">
              <a:buFontTx/>
              <a:buChar char="•"/>
            </a:pPr>
            <a:r>
              <a:rPr lang="en-US" sz="2200" dirty="0"/>
              <a:t>Geothermal (radioactive decay)</a:t>
            </a:r>
          </a:p>
          <a:p>
            <a:pPr eaLnBrk="1" hangingPunct="1">
              <a:buFontTx/>
              <a:buChar char="•"/>
            </a:pPr>
            <a:r>
              <a:rPr lang="en-US" sz="2200" dirty="0"/>
              <a:t>Central Planet (tidal forces on moons</a:t>
            </a:r>
            <a:r>
              <a:rPr lang="en-US" sz="2600" dirty="0"/>
              <a:t>)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469063" y="5459413"/>
            <a:ext cx="3108325" cy="901700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 i="1" dirty="0" smtClean="0">
                <a:solidFill>
                  <a:srgbClr val="66FF33"/>
                </a:solidFill>
              </a:rPr>
              <a:t>Requires </a:t>
            </a:r>
            <a:r>
              <a:rPr lang="en-US" sz="2600" b="1" i="1" dirty="0">
                <a:solidFill>
                  <a:srgbClr val="66FF33"/>
                </a:solidFill>
              </a:rPr>
              <a:t>stability for billions of years </a:t>
            </a:r>
          </a:p>
        </p:txBody>
      </p:sp>
      <p:pic>
        <p:nvPicPr>
          <p:cNvPr id="44040" name="Picture 8" descr="eart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59150"/>
            <a:ext cx="19319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6" grpId="0" autoUpdateAnimBg="0"/>
      <p:bldP spid="44037" grpId="0" autoUpdateAnimBg="0"/>
      <p:bldP spid="44038" grpId="0" autoUpdateAnimBg="0"/>
      <p:bldP spid="4403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9072563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sz="400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Life in the Universe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Is there anybody out there?  What might other forms of life look like?   What about intelligent life?  What do we mean by “living”?  What do we mean by “intelligent”?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3124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46083" name="Picture 3" descr="venus-sif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359150"/>
            <a:ext cx="45307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rare_earth_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16125"/>
            <a:ext cx="70008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975475" y="2016125"/>
            <a:ext cx="1660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i="1">
                <a:solidFill>
                  <a:srgbClr val="3333CC"/>
                </a:solidFill>
                <a:latin typeface="Times" charset="0"/>
              </a:rPr>
              <a:t>Venus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461000" y="3443288"/>
            <a:ext cx="34369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u="sng">
                <a:solidFill>
                  <a:srgbClr val="FFFF00"/>
                </a:solidFill>
              </a:rPr>
              <a:t>Too close to the Sun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040313" y="4283075"/>
            <a:ext cx="48402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/>
              <a:t>Venus suffers from a runaway</a:t>
            </a:r>
          </a:p>
          <a:p>
            <a:pPr eaLnBrk="1" hangingPunct="1"/>
            <a:r>
              <a:rPr lang="en-US" sz="2600" i="1"/>
              <a:t>Greenhouse effect, in which</a:t>
            </a:r>
          </a:p>
          <a:p>
            <a:pPr eaLnBrk="1" hangingPunct="1"/>
            <a:r>
              <a:rPr lang="en-US" sz="2600" i="1"/>
              <a:t>light energy from the star is</a:t>
            </a:r>
          </a:p>
          <a:p>
            <a:pPr eaLnBrk="1" hangingPunct="1"/>
            <a:r>
              <a:rPr lang="en-US" sz="2600" i="1"/>
              <a:t>trapped as heat by the atmosphere</a:t>
            </a:r>
            <a:r>
              <a:rPr lang="en-US" sz="2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  <p:bldP spid="46086" grpId="0" autoUpdateAnimBg="0"/>
      <p:bldP spid="460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58371" name="Picture 3" descr="rare_earth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16125"/>
            <a:ext cx="70008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097713" y="2016125"/>
            <a:ext cx="1411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i="1">
                <a:solidFill>
                  <a:srgbClr val="3333CC"/>
                </a:solidFill>
                <a:latin typeface="Times" charset="0"/>
              </a:rPr>
              <a:t>Mars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461000" y="3443288"/>
            <a:ext cx="3524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u="sng">
                <a:solidFill>
                  <a:srgbClr val="FFFF00"/>
                </a:solidFill>
              </a:rPr>
              <a:t>Too far from the Sun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040313" y="4283075"/>
            <a:ext cx="40528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/>
              <a:t>Mars suffers from a runaway</a:t>
            </a:r>
          </a:p>
          <a:p>
            <a:pPr eaLnBrk="1" hangingPunct="1"/>
            <a:r>
              <a:rPr lang="en-US" sz="2600" i="1"/>
              <a:t>Ice Catastrophe, in which</a:t>
            </a:r>
          </a:p>
          <a:p>
            <a:pPr eaLnBrk="1" hangingPunct="1"/>
            <a:r>
              <a:rPr lang="en-US" sz="2600" i="1"/>
              <a:t>light energy from the star is</a:t>
            </a:r>
          </a:p>
          <a:p>
            <a:pPr eaLnBrk="1" hangingPunct="1"/>
            <a:r>
              <a:rPr lang="en-US" sz="2600" i="1"/>
              <a:t>reflected back into space</a:t>
            </a:r>
            <a:r>
              <a:rPr lang="en-US" sz="2600"/>
              <a:t>.</a:t>
            </a:r>
            <a:endParaRPr lang="en-US" sz="2600">
              <a:solidFill>
                <a:schemeClr val="tx1"/>
              </a:solidFill>
            </a:endParaRPr>
          </a:p>
        </p:txBody>
      </p:sp>
      <p:pic>
        <p:nvPicPr>
          <p:cNvPr id="48135" name="Picture 7" descr="mars-h20network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192463"/>
            <a:ext cx="45354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  <p:bldP spid="481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60419" name="Picture 9" descr="491px-Habitable_zone-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76962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1393825" y="1820863"/>
            <a:ext cx="675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In the zone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39788" y="2184400"/>
            <a:ext cx="8820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n</a:t>
            </a:r>
            <a:r>
              <a:rPr lang="en-US" sz="4000" baseline="-30000"/>
              <a:t>e</a:t>
            </a:r>
            <a:r>
              <a:rPr lang="en-US" sz="4000"/>
              <a:t> probably is zero in some planetary systems and is a few to several in others (ours?).  We need to know what n</a:t>
            </a:r>
            <a:r>
              <a:rPr lang="en-US" sz="4000" baseline="-30000"/>
              <a:t>e</a:t>
            </a:r>
            <a:r>
              <a:rPr lang="en-US" sz="4000"/>
              <a:t> is on average, its typical value.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100263" y="5207000"/>
            <a:ext cx="6500812" cy="10382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151191">
            <a:spAutoFit/>
          </a:bodyPr>
          <a:lstStyle/>
          <a:p>
            <a:pPr algn="ctr" defTabSz="1008063" eaLnBrk="1" hangingPunct="1"/>
            <a:r>
              <a:rPr lang="en-US" sz="5300" b="1">
                <a:solidFill>
                  <a:srgbClr val="FFFF00"/>
                </a:solidFill>
              </a:rPr>
              <a:t>n</a:t>
            </a:r>
            <a:r>
              <a:rPr lang="en-US" sz="5300" b="1" baseline="-32000">
                <a:solidFill>
                  <a:srgbClr val="FFFF00"/>
                </a:solidFill>
              </a:rPr>
              <a:t>e </a:t>
            </a:r>
            <a:r>
              <a:rPr lang="en-US" sz="5300" b="1">
                <a:solidFill>
                  <a:srgbClr val="FFFF00"/>
                </a:solidFill>
              </a:rPr>
              <a:t>uncertain  (~ 2?)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2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63713" y="2184400"/>
            <a:ext cx="69516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the fraction of ecosphere planets on which </a:t>
            </a:r>
            <a:r>
              <a:rPr lang="en-US" sz="4000" b="1" i="1"/>
              <a:t>life arises</a:t>
            </a:r>
            <a:r>
              <a:rPr lang="en-US" sz="400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58372" name="Picture 4" descr="lifem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00806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529013" y="5880100"/>
            <a:ext cx="58293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FFFF00"/>
                </a:solidFill>
              </a:rPr>
              <a:t>Key Question: how readily does life arise?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438400" y="1219200"/>
            <a:ext cx="69516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All life (as we know it) is made of carbon based molecular chains</a:t>
            </a:r>
          </a:p>
          <a:p>
            <a:pPr marL="503238" indent="-503238" defTabSz="1008063" eaLnBrk="1" hangingPunct="1"/>
            <a:endParaRPr lang="en-US" sz="2600">
              <a:solidFill>
                <a:srgbClr val="FFFF00"/>
              </a:solidFill>
            </a:endParaRPr>
          </a:p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Only 30 complex molecules comprised of only five (5) basic elements</a:t>
            </a:r>
          </a:p>
          <a:p>
            <a:pPr marL="503238" indent="-503238" defTabSz="1008063" eaLnBrk="1" hangingPunct="1">
              <a:buFontTx/>
              <a:buChar char="•"/>
            </a:pPr>
            <a:endParaRPr lang="en-US" sz="2600">
              <a:solidFill>
                <a:srgbClr val="FFFF00"/>
              </a:solidFill>
            </a:endParaRPr>
          </a:p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Urey-Miller experiment in 1953 showed that we could build amino acids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721475" y="4543425"/>
            <a:ext cx="24225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C = carbon</a:t>
            </a:r>
          </a:p>
          <a:p>
            <a:pPr eaLnBrk="1" hangingPunct="1"/>
            <a:r>
              <a:rPr lang="en-US" sz="2600"/>
              <a:t>H = hydrogen</a:t>
            </a:r>
          </a:p>
          <a:p>
            <a:pPr eaLnBrk="1" hangingPunct="1"/>
            <a:r>
              <a:rPr lang="en-US" sz="2600"/>
              <a:t>N = nitrogen</a:t>
            </a:r>
          </a:p>
          <a:p>
            <a:pPr eaLnBrk="1" hangingPunct="1"/>
            <a:r>
              <a:rPr lang="en-US" sz="2600"/>
              <a:t>O = oxygen</a:t>
            </a:r>
          </a:p>
          <a:p>
            <a:pPr eaLnBrk="1" hangingPunct="1"/>
            <a:r>
              <a:rPr lang="en-US" sz="2600"/>
              <a:t>P = phosphorous</a:t>
            </a:r>
          </a:p>
        </p:txBody>
      </p:sp>
      <p:pic>
        <p:nvPicPr>
          <p:cNvPr id="66565" name="Picture 5" descr="dna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662488"/>
            <a:ext cx="48387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743200" y="6497638"/>
            <a:ext cx="18367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i="1">
                <a:solidFill>
                  <a:srgbClr val="FF0000"/>
                </a:solidFill>
              </a:rPr>
              <a:t>DNA molecule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95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ssue5fusion3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17638"/>
            <a:ext cx="7543800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95450" y="239713"/>
            <a:ext cx="67421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u="sng">
                <a:solidFill>
                  <a:srgbClr val="FFFF00"/>
                </a:solidFill>
              </a:rPr>
              <a:t>Binding Energy per nucleon</a:t>
            </a:r>
          </a:p>
        </p:txBody>
      </p:sp>
      <p:pic>
        <p:nvPicPr>
          <p:cNvPr id="68612" name="Picture 3" descr="Screen shot 2011-12-07 at 10.29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/>
          <a:stretch>
            <a:fillRect/>
          </a:stretch>
        </p:blipFill>
        <p:spPr bwMode="auto">
          <a:xfrm>
            <a:off x="5262563" y="866775"/>
            <a:ext cx="434975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70659" name="Picture 3" descr="human-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16125"/>
            <a:ext cx="187642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192463" y="2184400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687638" y="2100263"/>
            <a:ext cx="695166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C, H, N, and O are among the seven most abundant elements is the universe</a:t>
            </a:r>
          </a:p>
          <a:p>
            <a:pPr marL="503238" indent="-503238" defTabSz="1008063" eaLnBrk="1" hangingPunct="1">
              <a:buFontTx/>
              <a:buChar char="•"/>
            </a:pPr>
            <a:endParaRPr lang="en-US" sz="2600">
              <a:solidFill>
                <a:srgbClr val="FFFF00"/>
              </a:solidFill>
            </a:endParaRPr>
          </a:p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The five elements of life are created in stars and supernovae explosions distributed them throughout the interstellar medium </a:t>
            </a:r>
          </a:p>
          <a:p>
            <a:pPr marL="503238" indent="-503238" defTabSz="1008063" eaLnBrk="1" hangingPunct="1">
              <a:buFontTx/>
              <a:buChar char="•"/>
            </a:pPr>
            <a:endParaRPr lang="en-US" sz="2600">
              <a:solidFill>
                <a:srgbClr val="FFFF00"/>
              </a:solidFill>
            </a:endParaRPr>
          </a:p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Organic molecules, such as amino acids, are commonly found in interstellar, molecular gas clouds, and in comets and meteorites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192463" y="2184400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687638" y="2100263"/>
            <a:ext cx="69516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marL="503238" indent="-503238" defTabSz="1008063" eaLnBrk="1" hangingPunct="1">
              <a:buFontTx/>
              <a:buChar char="•"/>
            </a:pPr>
            <a:endParaRPr lang="en-US" sz="2600">
              <a:solidFill>
                <a:srgbClr val="FFFF00"/>
              </a:solidFill>
            </a:endParaRPr>
          </a:p>
        </p:txBody>
      </p:sp>
      <p:pic>
        <p:nvPicPr>
          <p:cNvPr id="72709" name="Picture 5" descr="halley_hmc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024188"/>
            <a:ext cx="354171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092200" y="1931988"/>
            <a:ext cx="8232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Comets, such as Halley, contain water ice and organic molecules, which are evaporated into interplanetary space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872038" y="3192463"/>
            <a:ext cx="48720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Building blocks of planets during planet formation epoch</a:t>
            </a:r>
          </a:p>
          <a:p>
            <a:pPr marL="503238" indent="-503238" defTabSz="1008063" eaLnBrk="1" hangingPunct="1">
              <a:buFontTx/>
              <a:buChar char="•"/>
            </a:pPr>
            <a:endParaRPr lang="en-US" sz="2600">
              <a:solidFill>
                <a:srgbClr val="FFFF00"/>
              </a:solidFill>
            </a:endParaRPr>
          </a:p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FF00"/>
                </a:solidFill>
              </a:rPr>
              <a:t>Deposit water and organic molecules on planets</a:t>
            </a:r>
          </a:p>
          <a:p>
            <a:pPr marL="503238" indent="-503238" defTabSz="1008063" eaLnBrk="1" hangingPunct="1">
              <a:buFontTx/>
              <a:buChar char="•"/>
            </a:pPr>
            <a:endParaRPr lang="en-US" sz="2600">
              <a:solidFill>
                <a:srgbClr val="FFFF00"/>
              </a:solidFill>
            </a:endParaRPr>
          </a:p>
          <a:p>
            <a:pPr marL="503238" indent="-503238" defTabSz="1008063" eaLnBrk="1" hangingPunct="1">
              <a:buFontTx/>
              <a:buChar char="•"/>
            </a:pPr>
            <a:r>
              <a:rPr lang="en-US" sz="2600">
                <a:solidFill>
                  <a:srgbClr val="FFCC66"/>
                </a:solidFill>
              </a:rPr>
              <a:t>Can alter course of evolution if impacting life bearing planet</a:t>
            </a:r>
            <a:endParaRPr lang="en-US" sz="2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  <p:bldP spid="665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192463" y="2184400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679575" y="1931988"/>
            <a:ext cx="38306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Just how robust is life?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679575" y="2352675"/>
            <a:ext cx="82327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 sz="2600">
                <a:solidFill>
                  <a:schemeClr val="tx1"/>
                </a:solidFill>
              </a:rPr>
              <a:t> </a:t>
            </a:r>
            <a:r>
              <a:rPr lang="en-US" sz="2600">
                <a:solidFill>
                  <a:srgbClr val="FFFF00"/>
                </a:solidFill>
              </a:rPr>
              <a:t>Life persists in a wide range of terrestrial environments- from the high desert to frozen ice tundra, from the tropics to the black depths of the oceans…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679575" y="3779838"/>
            <a:ext cx="66071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Are there alternatives to photosynthesis?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679575" y="4200525"/>
            <a:ext cx="78978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 sz="2600">
                <a:solidFill>
                  <a:schemeClr val="tx1"/>
                </a:solidFill>
              </a:rPr>
              <a:t> </a:t>
            </a:r>
            <a:r>
              <a:rPr lang="en-US" sz="2600">
                <a:solidFill>
                  <a:srgbClr val="FFFF00"/>
                </a:solidFill>
              </a:rPr>
              <a:t>Life in the ocean depths exploits geothermal energy and survives </a:t>
            </a:r>
            <a:r>
              <a:rPr lang="en-US" sz="2600" i="1" u="sng">
                <a:solidFill>
                  <a:srgbClr val="FFFF00"/>
                </a:solidFill>
              </a:rPr>
              <a:t>not</a:t>
            </a:r>
            <a:r>
              <a:rPr lang="en-US" sz="2600">
                <a:solidFill>
                  <a:srgbClr val="FFFF00"/>
                </a:solidFill>
              </a:rPr>
              <a:t> on sunlight, but on bacteria that metabolizes sulfuric acid outgasing from thermal vents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008063" y="5627688"/>
            <a:ext cx="8569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b="1" i="1"/>
              <a:t>Life can arise in a range of environments and can survive on a variety of primary energy sources.</a:t>
            </a:r>
            <a:r>
              <a:rPr lang="en-US" sz="2600">
                <a:solidFill>
                  <a:schemeClr val="tx1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9072563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sz="400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Pale Blue Dot</a:t>
            </a:r>
          </a:p>
        </p:txBody>
      </p:sp>
      <p:pic>
        <p:nvPicPr>
          <p:cNvPr id="21507" name="Picture 1028" descr="PIA00452_mod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608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1029"/>
          <p:cNvSpPr>
            <a:spLocks noChangeShapeType="1"/>
          </p:cNvSpPr>
          <p:nvPr/>
        </p:nvSpPr>
        <p:spPr bwMode="auto">
          <a:xfrm flipH="1" flipV="1">
            <a:off x="3657600" y="4495800"/>
            <a:ext cx="15240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1030"/>
          <p:cNvSpPr txBox="1">
            <a:spLocks noChangeArrowheads="1"/>
          </p:cNvSpPr>
          <p:nvPr/>
        </p:nvSpPr>
        <p:spPr bwMode="auto">
          <a:xfrm>
            <a:off x="5318125" y="4852988"/>
            <a:ext cx="4359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Earth as seen from Voyager 1,  when it was 6 billion km from home. </a:t>
            </a:r>
          </a:p>
        </p:txBody>
      </p:sp>
      <p:pic>
        <p:nvPicPr>
          <p:cNvPr id="128007" name="Picture 1031" descr="EARTH FROM VOYAG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7241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192463" y="2184400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pic>
        <p:nvPicPr>
          <p:cNvPr id="76804" name="Picture 4" descr="darwin_spect_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87638"/>
            <a:ext cx="53752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679575" y="2016125"/>
            <a:ext cx="7380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How will we detect signs of life on extrasolar planets?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71513" y="2687638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208588" y="2687638"/>
            <a:ext cx="35575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 u="sng">
                <a:solidFill>
                  <a:srgbClr val="FF0000"/>
                </a:solidFill>
              </a:rPr>
              <a:t>Terrestrial Planet Finder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197600" y="5627688"/>
            <a:ext cx="27336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/>
              <a:t>Spectrum of  an Earth-like planet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057900" y="3276600"/>
            <a:ext cx="6556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/>
              <a:t>ozone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7588250" y="3443288"/>
            <a:ext cx="13366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/>
              <a:t>carbon dioxide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164138" y="4032250"/>
            <a:ext cx="622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/>
              <a:t>water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252413" y="2771775"/>
            <a:ext cx="40322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FFFF00"/>
                </a:solidFill>
              </a:rPr>
              <a:t>Terrestrial Planet Finder</a:t>
            </a:r>
            <a:r>
              <a:rPr lang="en-US" sz="2600">
                <a:solidFill>
                  <a:srgbClr val="FFFF00"/>
                </a:solidFill>
              </a:rPr>
              <a:t>  will take spectra of earth sized planets up to 30 light years away!</a:t>
            </a:r>
          </a:p>
          <a:p>
            <a:pPr eaLnBrk="1" hangingPunct="1"/>
            <a:endParaRPr lang="en-US" sz="2600">
              <a:solidFill>
                <a:srgbClr val="FFFF00"/>
              </a:solidFill>
            </a:endParaRPr>
          </a:p>
          <a:p>
            <a:pPr eaLnBrk="1" hangingPunct="1"/>
            <a:r>
              <a:rPr lang="en-US" sz="2600">
                <a:solidFill>
                  <a:srgbClr val="FFFF00"/>
                </a:solidFill>
              </a:rPr>
              <a:t>Ozone, water, and carbon dioxide absorption features are indirect indicators of life processes (photosynthetic)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71513" y="2016125"/>
            <a:ext cx="89884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f</a:t>
            </a:r>
            <a:r>
              <a:rPr lang="en-US" sz="4000" baseline="-30000"/>
              <a:t>l</a:t>
            </a:r>
            <a:r>
              <a:rPr lang="en-US" sz="4000"/>
              <a:t> , presently, can be guesstimated only by carefully studying our solar system, and in particular, Earth.</a:t>
            </a:r>
            <a:r>
              <a:rPr lang="en-US" sz="40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360738" y="5124450"/>
            <a:ext cx="4283075" cy="10382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151191">
            <a:spAutoFit/>
          </a:bodyPr>
          <a:lstStyle/>
          <a:p>
            <a:pPr algn="ctr" defTabSz="1008063" eaLnBrk="1" hangingPunct="1"/>
            <a:r>
              <a:rPr lang="en-US" sz="5300" b="1">
                <a:solidFill>
                  <a:srgbClr val="FFFF00"/>
                </a:solidFill>
              </a:rPr>
              <a:t>f</a:t>
            </a:r>
            <a:r>
              <a:rPr lang="en-US" sz="5300" b="1" baseline="-32000">
                <a:solidFill>
                  <a:srgbClr val="FFFF00"/>
                </a:solidFill>
              </a:rPr>
              <a:t>l </a:t>
            </a:r>
            <a:r>
              <a:rPr lang="en-US" sz="5300" b="1">
                <a:solidFill>
                  <a:srgbClr val="FFFF00"/>
                </a:solidFill>
              </a:rPr>
              <a:t>~ 0.1-1 (?)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341438" y="6299200"/>
            <a:ext cx="7502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/>
              <a:t>NOTE:  f</a:t>
            </a:r>
            <a:r>
              <a:rPr lang="en-US" sz="2600" baseline="-25000"/>
              <a:t>l</a:t>
            </a:r>
            <a:r>
              <a:rPr lang="en-US" sz="2600"/>
              <a:t> is likely </a:t>
            </a:r>
            <a:r>
              <a:rPr lang="en-US" sz="2600" i="1" u="sng"/>
              <a:t>not</a:t>
            </a:r>
            <a:r>
              <a:rPr lang="en-US" sz="2600"/>
              <a:t> vanishingly small, say 10</a:t>
            </a:r>
            <a:r>
              <a:rPr lang="en-US" sz="2600" baseline="30000"/>
              <a:t>-8</a:t>
            </a:r>
            <a:r>
              <a:rPr lang="en-US" sz="2600"/>
              <a:t> or so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839788" y="3948113"/>
            <a:ext cx="8921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That life is a “language” with a 30 molecule “alphabet” and is comprised of the five most abundant elements is encouraging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381000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Clicker Question: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1295400" y="2057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00" name="Text Box 1028"/>
          <p:cNvSpPr txBox="1">
            <a:spLocks noChangeArrowheads="1"/>
          </p:cNvSpPr>
          <p:nvPr/>
        </p:nvSpPr>
        <p:spPr bwMode="auto">
          <a:xfrm>
            <a:off x="1524000" y="1905000"/>
            <a:ext cx="8077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What element is NOT commonly found in your body?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A:  H - hydrogen</a:t>
            </a:r>
          </a:p>
          <a:p>
            <a:pPr>
              <a:spcBef>
                <a:spcPct val="50000"/>
              </a:spcBef>
            </a:pPr>
            <a:r>
              <a:rPr lang="en-US"/>
              <a:t>B:  He - helium</a:t>
            </a:r>
          </a:p>
          <a:p>
            <a:pPr>
              <a:spcBef>
                <a:spcPct val="50000"/>
              </a:spcBef>
            </a:pPr>
            <a:r>
              <a:rPr lang="en-US"/>
              <a:t>C:  C - carbon</a:t>
            </a:r>
          </a:p>
          <a:p>
            <a:pPr>
              <a:spcBef>
                <a:spcPct val="50000"/>
              </a:spcBef>
            </a:pPr>
            <a:r>
              <a:rPr lang="en-US"/>
              <a:t>D:  O - oxygen</a:t>
            </a:r>
          </a:p>
        </p:txBody>
      </p:sp>
      <p:sp>
        <p:nvSpPr>
          <p:cNvPr id="80901" name="Rectangle 1029"/>
          <p:cNvSpPr>
            <a:spLocks noChangeArrowheads="1"/>
          </p:cNvSpPr>
          <p:nvPr/>
        </p:nvSpPr>
        <p:spPr bwMode="auto">
          <a:xfrm>
            <a:off x="1455738" y="446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381000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Clicker Question: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80772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What is the Drake equation used to estimate?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A:  The number of stars in the Galaxy</a:t>
            </a:r>
          </a:p>
          <a:p>
            <a:pPr>
              <a:spcBef>
                <a:spcPct val="50000"/>
              </a:spcBef>
            </a:pPr>
            <a:r>
              <a:rPr lang="en-US"/>
              <a:t>B:  The number of intelligent civilizations in the Galaxy</a:t>
            </a:r>
          </a:p>
          <a:p>
            <a:pPr>
              <a:spcBef>
                <a:spcPct val="50000"/>
              </a:spcBef>
            </a:pPr>
            <a:r>
              <a:rPr lang="en-US"/>
              <a:t>C:  The number of habitable planets in the Universe</a:t>
            </a:r>
          </a:p>
          <a:p>
            <a:pPr>
              <a:spcBef>
                <a:spcPct val="50000"/>
              </a:spcBef>
            </a:pPr>
            <a:r>
              <a:rPr lang="en-US"/>
              <a:t>D:  The number of life forms on Earth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455738" y="446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016125" y="2184400"/>
            <a:ext cx="71405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the fraction of life bearing planets upon which </a:t>
            </a:r>
            <a:r>
              <a:rPr lang="en-US" sz="4000" b="1" i="1"/>
              <a:t>intelligence arises</a:t>
            </a:r>
            <a:r>
              <a:rPr lang="en-US" sz="40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360738" y="3948113"/>
            <a:ext cx="42338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600"/>
              <a:t> How to define intelligence?</a:t>
            </a:r>
          </a:p>
          <a:p>
            <a:pPr eaLnBrk="1" hangingPunct="1"/>
            <a:r>
              <a:rPr lang="en-US" sz="2600"/>
              <a:t>(especially if you can’t give it </a:t>
            </a:r>
          </a:p>
          <a:p>
            <a:pPr eaLnBrk="1" hangingPunct="1"/>
            <a:r>
              <a:rPr lang="en-US" sz="2600"/>
              <a:t>an exam)</a:t>
            </a:r>
          </a:p>
          <a:p>
            <a:pPr eaLnBrk="1" hangingPunct="1"/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428750" y="2016125"/>
            <a:ext cx="57118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>
                <a:solidFill>
                  <a:srgbClr val="FF0000"/>
                </a:solidFill>
              </a:rPr>
              <a:t>Defining intelligence…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624138" y="2687638"/>
            <a:ext cx="49053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i="1"/>
              <a:t>Encephalization Quotient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931988" y="3443288"/>
            <a:ext cx="67198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 u="sng"/>
              <a:t>Encephalization</a:t>
            </a:r>
            <a:r>
              <a:rPr lang="en-US" sz="2600"/>
              <a:t>  (E)  is the ratio of brain mass to body “surface mass”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028950" y="5124450"/>
            <a:ext cx="944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>
                <a:solidFill>
                  <a:srgbClr val="FFFF00"/>
                </a:solidFill>
              </a:rPr>
              <a:t>E =</a:t>
            </a:r>
            <a:r>
              <a:rPr lang="en-US" sz="35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197350" y="4872038"/>
            <a:ext cx="2005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100">
                <a:solidFill>
                  <a:srgbClr val="FFFF00"/>
                </a:solidFill>
              </a:rPr>
              <a:t>Brain Mass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029075" y="5543550"/>
            <a:ext cx="25860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100">
                <a:solidFill>
                  <a:srgbClr val="FFFF00"/>
                </a:solidFill>
              </a:rPr>
              <a:t>(Body Mass)</a:t>
            </a:r>
            <a:r>
              <a:rPr lang="en-US" sz="3100" baseline="48000">
                <a:solidFill>
                  <a:srgbClr val="FFFF00"/>
                </a:solidFill>
              </a:rPr>
              <a:t>2/3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3863975" y="5459413"/>
            <a:ext cx="27717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2855913" y="4703763"/>
            <a:ext cx="4116387" cy="16795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5" grpId="0" autoUpdateAnimBg="0"/>
      <p:bldP spid="76806" grpId="0" autoUpdateAnimBg="0"/>
      <p:bldP spid="76807" grpId="0" autoUpdateAnimBg="0"/>
      <p:bldP spid="76808" grpId="0" autoUpdateAnimBg="0"/>
      <p:bldP spid="76809" grpId="0" autoUpdateAnimBg="0"/>
      <p:bldP spid="76810" grpId="0" animBg="1"/>
      <p:bldP spid="768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624138" y="2016125"/>
            <a:ext cx="49053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i="1"/>
              <a:t>Encephalization Quotient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923925" y="2771775"/>
            <a:ext cx="83169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 u="sng"/>
              <a:t>Encephalization Quotient</a:t>
            </a:r>
            <a:r>
              <a:rPr lang="en-US" sz="2600"/>
              <a:t>  (EQ) measures how “intelligent” a species is relative to other </a:t>
            </a:r>
            <a:r>
              <a:rPr lang="en-US" sz="2600" i="1"/>
              <a:t>comparable</a:t>
            </a:r>
            <a:r>
              <a:rPr lang="en-US" sz="2600"/>
              <a:t> life forms 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435100" y="5124450"/>
            <a:ext cx="1265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>
                <a:solidFill>
                  <a:srgbClr val="FFFF00"/>
                </a:solidFill>
              </a:rPr>
              <a:t>EQ =</a:t>
            </a:r>
            <a:r>
              <a:rPr lang="en-US" sz="35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3106738" y="4872038"/>
            <a:ext cx="16430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100">
                <a:solidFill>
                  <a:srgbClr val="FFFF00"/>
                </a:solidFill>
              </a:rPr>
              <a:t>E(actual)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938463" y="5459413"/>
            <a:ext cx="1927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100">
                <a:solidFill>
                  <a:srgbClr val="FFFF00"/>
                </a:solidFill>
              </a:rPr>
              <a:t>E(average)</a:t>
            </a:r>
            <a:endParaRPr lang="en-US" sz="3100" baseline="48000">
              <a:solidFill>
                <a:srgbClr val="FFFF00"/>
              </a:solidFill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2687638" y="5459413"/>
            <a:ext cx="2436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1092200" y="4703763"/>
            <a:ext cx="4535488" cy="16795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Text Box 12"/>
          <p:cNvSpPr txBox="1">
            <a:spLocks noChangeArrowheads="1"/>
          </p:cNvSpPr>
          <p:nvPr/>
        </p:nvSpPr>
        <p:spPr bwMode="auto">
          <a:xfrm>
            <a:off x="6048375" y="4451350"/>
            <a:ext cx="26336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 u="sng"/>
              <a:t>land mammals </a:t>
            </a:r>
          </a:p>
          <a:p>
            <a:pPr eaLnBrk="1" hangingPunct="1"/>
            <a:r>
              <a:rPr lang="en-US" sz="2600"/>
              <a:t>EQ(cows)     = 0.2</a:t>
            </a:r>
          </a:p>
          <a:p>
            <a:pPr eaLnBrk="1" hangingPunct="1"/>
            <a:r>
              <a:rPr lang="en-US" sz="2600"/>
              <a:t>EQ(dogs)      = 1</a:t>
            </a:r>
          </a:p>
          <a:p>
            <a:pPr eaLnBrk="1" hangingPunct="1"/>
            <a:r>
              <a:rPr lang="en-US" sz="2600"/>
              <a:t>EQ(chimps)  = 4</a:t>
            </a:r>
          </a:p>
          <a:p>
            <a:pPr eaLnBrk="1" hangingPunct="1"/>
            <a:r>
              <a:rPr lang="en-US" sz="2600"/>
              <a:t>EQ(humans) = 8</a:t>
            </a:r>
            <a:endParaRPr 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91139" name="Picture 3" descr="eqaqu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268538"/>
            <a:ext cx="61801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q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268538"/>
            <a:ext cx="62166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94" tIns="50748" rIns="101494" bIns="50748" numCol="1" anchor="b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84995" name="Picture 3" descr="dino-tim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83075"/>
            <a:ext cx="7308850" cy="237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763713" y="2016125"/>
            <a:ext cx="6553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Were some dinosaurs smart?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595438" y="2687638"/>
            <a:ext cx="7813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They evolved over 160 million years, whereas humans have been around only 200 thousand years… what was different?</a:t>
            </a:r>
            <a:endParaRPr 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utoUpdateAnimBg="0"/>
      <p:bldP spid="8499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847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View from Apollo 17</a:t>
            </a:r>
          </a:p>
        </p:txBody>
      </p:sp>
      <p:pic>
        <p:nvPicPr>
          <p:cNvPr id="23555" name="Picture 7" descr="earthFromApollo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76200"/>
            <a:ext cx="8148638" cy="1001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94" tIns="50748" rIns="101494" bIns="50748" numCol="1" anchor="b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97283" name="Picture 3" descr="dino-e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687638"/>
            <a:ext cx="73088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595438" y="1931988"/>
            <a:ext cx="7677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In fact, some dinosaurs were “intelligent”, with EQ ~ 6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76200"/>
            <a:ext cx="8148638" cy="9255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94" tIns="50748" rIns="101494" bIns="50748" numCol="1" anchor="b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99331" name="Picture 3" descr="trood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100263"/>
            <a:ext cx="3662363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679575" y="3108325"/>
            <a:ext cx="36163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600"/>
              <a:t> Binocular Vision</a:t>
            </a:r>
          </a:p>
          <a:p>
            <a:pPr eaLnBrk="1" hangingPunct="1">
              <a:buFontTx/>
              <a:buChar char="•"/>
            </a:pPr>
            <a:r>
              <a:rPr lang="en-US" sz="2600"/>
              <a:t> Stereoscopic Hearing</a:t>
            </a:r>
          </a:p>
          <a:p>
            <a:pPr eaLnBrk="1" hangingPunct="1">
              <a:buFontTx/>
              <a:buChar char="•"/>
            </a:pPr>
            <a:r>
              <a:rPr lang="en-US" sz="2600"/>
              <a:t> Dexterous “Hands”</a:t>
            </a:r>
          </a:p>
          <a:p>
            <a:pPr eaLnBrk="1" hangingPunct="1">
              <a:buFontTx/>
              <a:buChar char="•"/>
            </a:pPr>
            <a:r>
              <a:rPr lang="en-US" sz="2600"/>
              <a:t> Omniverous</a:t>
            </a:r>
          </a:p>
          <a:p>
            <a:pPr eaLnBrk="1" hangingPunct="1">
              <a:buFontTx/>
              <a:buChar char="•"/>
            </a:pPr>
            <a:r>
              <a:rPr lang="en-US" sz="2600"/>
              <a:t> Largest EQ of dinosaurs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103438" y="2352675"/>
            <a:ext cx="2187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i="1">
                <a:solidFill>
                  <a:srgbClr val="CC3300"/>
                </a:solidFill>
              </a:rPr>
              <a:t>Troodon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774950" y="2184400"/>
            <a:ext cx="3651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>
                <a:solidFill>
                  <a:srgbClr val="CC3300"/>
                </a:solidFill>
              </a:rPr>
              <a:t>..</a:t>
            </a:r>
          </a:p>
        </p:txBody>
      </p:sp>
      <p:pic>
        <p:nvPicPr>
          <p:cNvPr id="99335" name="Picture 8" descr="trood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291138"/>
            <a:ext cx="2771775" cy="1590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428750" y="1847850"/>
            <a:ext cx="79803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f</a:t>
            </a:r>
            <a:r>
              <a:rPr lang="en-US" sz="4000" baseline="-30000"/>
              <a:t>i</a:t>
            </a:r>
            <a:r>
              <a:rPr lang="en-US" sz="4000"/>
              <a:t> can only be studied via the history of intelligence on Earth</a:t>
            </a:r>
            <a:r>
              <a:rPr lang="en-US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124200" y="4953000"/>
            <a:ext cx="4284663" cy="10382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151191">
            <a:spAutoFit/>
          </a:bodyPr>
          <a:lstStyle/>
          <a:p>
            <a:pPr algn="ctr" defTabSz="1008063" eaLnBrk="1" hangingPunct="1"/>
            <a:r>
              <a:rPr lang="en-US" sz="5300" b="1">
                <a:solidFill>
                  <a:srgbClr val="FFFF00"/>
                </a:solidFill>
              </a:rPr>
              <a:t>f</a:t>
            </a:r>
            <a:r>
              <a:rPr lang="en-US" sz="5300" b="1" baseline="-32000">
                <a:solidFill>
                  <a:srgbClr val="FFFF00"/>
                </a:solidFill>
              </a:rPr>
              <a:t>i </a:t>
            </a:r>
            <a:r>
              <a:rPr lang="en-US" sz="5300" b="1">
                <a:solidFill>
                  <a:srgbClr val="FFFF00"/>
                </a:solidFill>
              </a:rPr>
              <a:t>~ 0.1-1 (?)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71538" y="6299200"/>
            <a:ext cx="84248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/>
              <a:t>NOTE:  f</a:t>
            </a:r>
            <a:r>
              <a:rPr lang="en-US" sz="2600" baseline="-25000"/>
              <a:t>i</a:t>
            </a:r>
            <a:r>
              <a:rPr lang="en-US" sz="2600"/>
              <a:t> is likely </a:t>
            </a:r>
            <a:r>
              <a:rPr lang="en-US" sz="2600" i="1" u="sng"/>
              <a:t>not</a:t>
            </a:r>
            <a:r>
              <a:rPr lang="en-US" sz="2600"/>
              <a:t> vanishingly small, say 10</a:t>
            </a:r>
            <a:r>
              <a:rPr lang="en-US" sz="2600" baseline="30000"/>
              <a:t>-8</a:t>
            </a:r>
            <a:r>
              <a:rPr lang="en-US" sz="2600"/>
              <a:t> or so except maybe on the Hill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260475" y="3192463"/>
            <a:ext cx="83169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600"/>
              <a:t> intelligence has always steadily increased with time, even with the repeated mass extinctions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41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04825" y="2100263"/>
            <a:ext cx="92392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/>
              <a:t>the fraction of planets hosting intelligent life where a </a:t>
            </a:r>
            <a:r>
              <a:rPr lang="en-US" sz="4000" i="1"/>
              <a:t>technological civilization</a:t>
            </a:r>
            <a:r>
              <a:rPr lang="en-US" sz="4000"/>
              <a:t> arises at least once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39788" y="4116388"/>
            <a:ext cx="8845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i="1">
                <a:solidFill>
                  <a:srgbClr val="FFFF00"/>
                </a:solidFill>
              </a:rPr>
              <a:t>Must be able to communicate across stellar distances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940050" y="5880100"/>
            <a:ext cx="4787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SzPct val="60000"/>
              <a:buFont typeface="Wingdings" charset="0"/>
              <a:buChar char="è"/>
            </a:pPr>
            <a:r>
              <a:rPr lang="en-US" sz="3100" i="1">
                <a:solidFill>
                  <a:srgbClr val="CC3300"/>
                </a:solidFill>
              </a:rPr>
              <a:t> </a:t>
            </a:r>
            <a:r>
              <a:rPr lang="en-US" sz="3100" i="1" u="sng">
                <a:solidFill>
                  <a:srgbClr val="CC3300"/>
                </a:solidFill>
              </a:rPr>
              <a:t>electromagnetic radiation</a:t>
            </a:r>
            <a:r>
              <a:rPr lang="en-US" sz="2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901950" y="5124450"/>
            <a:ext cx="4767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/>
              <a:t>Must be fast : Must be economical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pic>
        <p:nvPicPr>
          <p:cNvPr id="105475" name="Picture 3" descr="vla-close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108325"/>
            <a:ext cx="4816475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176338" y="2100263"/>
            <a:ext cx="80867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/>
              <a:t>Technology</a:t>
            </a:r>
            <a:r>
              <a:rPr lang="en-US" sz="2600"/>
              <a:t>.  In the form of electromagnetic transmitters…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092200" y="3024188"/>
            <a:ext cx="36957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FFFF00"/>
                </a:solidFill>
              </a:rPr>
              <a:t>The physics is the same everywhere and is easily understood/developed</a:t>
            </a:r>
          </a:p>
          <a:p>
            <a:pPr eaLnBrk="1" hangingPunct="1"/>
            <a:endParaRPr lang="en-US" sz="2600" i="1">
              <a:solidFill>
                <a:srgbClr val="FFFF00"/>
              </a:solidFill>
            </a:endParaRPr>
          </a:p>
          <a:p>
            <a:pPr eaLnBrk="1" hangingPunct="1"/>
            <a:r>
              <a:rPr lang="en-US" sz="2600" i="1">
                <a:solidFill>
                  <a:srgbClr val="FFFF00"/>
                </a:solidFill>
              </a:rPr>
              <a:t>This simple technology was conceived and built only 5000 yrs after the pyramids and 10,000 yrs after writing appeared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13438" y="6048375"/>
            <a:ext cx="24780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u="sng"/>
              <a:t>The Very Large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Hello, Earth calling…</a:t>
            </a:r>
            <a:endParaRPr lang="en-US" sz="54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7523" name="Picture 3" descr="earth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695700"/>
            <a:ext cx="5010150" cy="30972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8275" y="1447800"/>
            <a:ext cx="9596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FFFF00"/>
                </a:solidFill>
              </a:rPr>
              <a:t>Powerful broadcast transmissions began ~ 1945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5124450" y="2687638"/>
            <a:ext cx="47037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/>
              <a:t>By </a:t>
            </a:r>
            <a:r>
              <a:rPr lang="en-US" sz="2200" dirty="0" smtClean="0"/>
              <a:t>2016, </a:t>
            </a:r>
            <a:r>
              <a:rPr lang="en-US" sz="2200" dirty="0"/>
              <a:t>the sphere has </a:t>
            </a:r>
            <a:r>
              <a:rPr lang="en-US" sz="2200" dirty="0" smtClean="0"/>
              <a:t>a 71 </a:t>
            </a:r>
            <a:r>
              <a:rPr lang="en-US" sz="2200" dirty="0"/>
              <a:t>light year radius and has illuminated </a:t>
            </a:r>
            <a:r>
              <a:rPr lang="en-US" sz="2200" dirty="0" smtClean="0"/>
              <a:t>~2300 </a:t>
            </a:r>
            <a:r>
              <a:rPr lang="en-US" sz="2200" dirty="0"/>
              <a:t>stars!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691188" y="6383338"/>
            <a:ext cx="347662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SzPct val="75000"/>
              <a:buFont typeface="Wingdings" charset="0"/>
              <a:buChar char="§"/>
            </a:pPr>
            <a:r>
              <a:rPr lang="en-US" sz="2000">
                <a:solidFill>
                  <a:srgbClr val="CC3300"/>
                </a:solidFill>
              </a:rPr>
              <a:t> Locations of TV transmissions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679575" y="2016125"/>
            <a:ext cx="4213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i="1"/>
              <a:t>The road to technology…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923925" y="2733675"/>
            <a:ext cx="85693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marL="503238" indent="-503238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</a:rPr>
              <a:t>Ecological competitiveness and aggressive domination of habitat; frees species from  “survive or die” centered consciousness</a:t>
            </a:r>
          </a:p>
          <a:p>
            <a:pPr eaLnBrk="1" hangingPunct="1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</a:rPr>
              <a:t>Living and working in groups; leads species to higher socialization stratification and communication skills</a:t>
            </a:r>
          </a:p>
          <a:p>
            <a:pPr eaLnBrk="1" hangingPunct="1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</a:rPr>
              <a:t>Control of fire (a technology)</a:t>
            </a:r>
          </a:p>
          <a:p>
            <a:pPr eaLnBrk="1" hangingPunct="1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</a:rPr>
              <a:t>Settlements and migrations; a ceasing of previous nomadic lifestyles</a:t>
            </a:r>
          </a:p>
          <a:p>
            <a:pPr eaLnBrk="1" hangingPunct="1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</a:rPr>
              <a:t>Development of agriculture and food storage</a:t>
            </a:r>
            <a:r>
              <a:rPr lang="en-US" sz="260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428750" y="2016125"/>
            <a:ext cx="33496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i="1">
                <a:solidFill>
                  <a:srgbClr val="FFFF00"/>
                </a:solidFill>
              </a:rPr>
              <a:t>Why not dinosaurs?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428750" y="2687638"/>
            <a:ext cx="77454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Dinosaurs dominated Earth for 165 million years… why did they not develop radios and TVs?</a:t>
            </a:r>
          </a:p>
          <a:p>
            <a:pPr eaLnBrk="1" hangingPunct="1"/>
            <a:endParaRPr lang="en-US" sz="2600"/>
          </a:p>
          <a:p>
            <a:pPr eaLnBrk="1" hangingPunct="1"/>
            <a:r>
              <a:rPr lang="en-US" sz="2600"/>
              <a:t>No single type of dinosaur ever had complete dominion over its habitat in the way that modern humans have for some 30,000 years now.</a:t>
            </a:r>
          </a:p>
          <a:p>
            <a:pPr eaLnBrk="1" hangingPunct="1"/>
            <a:endParaRPr lang="en-US" sz="2600"/>
          </a:p>
          <a:p>
            <a:pPr eaLnBrk="1" hangingPunct="1"/>
            <a:r>
              <a:rPr lang="en-US" sz="2600"/>
              <a:t>Dinosaurs never surpassed a “survive or die” centered consciousness level, even though some were quite intelligent.</a:t>
            </a:r>
            <a:endParaRPr 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200" y="1828800"/>
            <a:ext cx="991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3600"/>
              <a:t>f</a:t>
            </a:r>
            <a:r>
              <a:rPr lang="en-US" sz="3600" baseline="-30000"/>
              <a:t>c</a:t>
            </a:r>
            <a:r>
              <a:rPr lang="en-US" sz="3600"/>
              <a:t> can only be understood in terms of the human experience of technological development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108325" y="5207000"/>
            <a:ext cx="4284663" cy="10382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151191">
            <a:spAutoFit/>
          </a:bodyPr>
          <a:lstStyle/>
          <a:p>
            <a:pPr algn="ctr" defTabSz="1008063" eaLnBrk="1" hangingPunct="1"/>
            <a:r>
              <a:rPr lang="en-US" sz="5300" b="1">
                <a:solidFill>
                  <a:srgbClr val="FFFF00"/>
                </a:solidFill>
              </a:rPr>
              <a:t>f</a:t>
            </a:r>
            <a:r>
              <a:rPr lang="en-US" sz="5300" b="1" baseline="-32000">
                <a:solidFill>
                  <a:srgbClr val="FFFF00"/>
                </a:solidFill>
              </a:rPr>
              <a:t>c </a:t>
            </a:r>
            <a:r>
              <a:rPr lang="en-US" sz="5300" b="1">
                <a:solidFill>
                  <a:srgbClr val="FFFF00"/>
                </a:solidFill>
              </a:rPr>
              <a:t>~ 0.1-1 (?)</a:t>
            </a:r>
          </a:p>
        </p:txBody>
      </p:sp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1176338" y="3108325"/>
            <a:ext cx="8316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600"/>
              <a:t> once humans dominated their habitat, the development of technology took only ~10,000 years, or 500 generations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utoUpdateAnimBg="0"/>
      <p:bldP spid="105477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090863" y="2733675"/>
            <a:ext cx="3881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428750" y="2184400"/>
            <a:ext cx="78120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>
                <a:solidFill>
                  <a:srgbClr val="FFFF00"/>
                </a:solidFill>
              </a:rPr>
              <a:t>the </a:t>
            </a:r>
            <a:r>
              <a:rPr lang="en-US" sz="4000" u="sng">
                <a:solidFill>
                  <a:srgbClr val="FFFF00"/>
                </a:solidFill>
              </a:rPr>
              <a:t>average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b="1" i="1">
                <a:solidFill>
                  <a:srgbClr val="FFFF00"/>
                </a:solidFill>
              </a:rPr>
              <a:t>lifetime</a:t>
            </a:r>
            <a:r>
              <a:rPr lang="en-US" sz="4000">
                <a:solidFill>
                  <a:srgbClr val="FFFF00"/>
                </a:solidFill>
              </a:rPr>
              <a:t> (in years),  that technological civilizations remain in a </a:t>
            </a:r>
            <a:r>
              <a:rPr lang="en-US" sz="4000" i="1">
                <a:solidFill>
                  <a:srgbClr val="FFFF00"/>
                </a:solidFill>
              </a:rPr>
              <a:t>communicative</a:t>
            </a:r>
            <a:r>
              <a:rPr lang="en-US" sz="4000">
                <a:solidFill>
                  <a:srgbClr val="FFFF00"/>
                </a:solidFill>
              </a:rPr>
              <a:t> or </a:t>
            </a:r>
            <a:r>
              <a:rPr lang="en-US" sz="4000" i="1">
                <a:solidFill>
                  <a:srgbClr val="FFFF00"/>
                </a:solidFill>
              </a:rPr>
              <a:t>detectable</a:t>
            </a:r>
            <a:r>
              <a:rPr lang="en-US" sz="4000">
                <a:solidFill>
                  <a:srgbClr val="FFFF00"/>
                </a:solidFill>
              </a:rPr>
              <a:t> state</a:t>
            </a:r>
            <a:r>
              <a:rPr lang="en-US" sz="40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428750" y="4367213"/>
            <a:ext cx="79136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Do civilizations quickly destroy themselves, run out of natural resources, or after a brief time become quiet (i.e., dismantle or baffle their technology), or remain detectable for millions of years?</a:t>
            </a:r>
            <a:endParaRPr lang="en-US" sz="3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en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62000"/>
            <a:ext cx="8802688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5125" y="6834188"/>
            <a:ext cx="5592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What does the dominant life form look like?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847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View from overhead (courtesy google Earth)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 = R</a:t>
            </a:r>
            <a:r>
              <a:rPr lang="en-US" sz="4000" b="1" baseline="-38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6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4000" b="1" baseline="-2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595438" y="2100263"/>
            <a:ext cx="361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defTabSz="1008063" eaLnBrk="1" hangingPunct="1"/>
            <a:r>
              <a:rPr lang="en-US" sz="4000">
                <a:solidFill>
                  <a:srgbClr val="FF0000"/>
                </a:solidFill>
              </a:rPr>
              <a:t>Evaluating N… 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679575" y="2940050"/>
            <a:ext cx="7572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R</a:t>
            </a:r>
            <a:r>
              <a:rPr lang="en-US" sz="3100" baseline="-25000"/>
              <a:t>*</a:t>
            </a:r>
            <a:r>
              <a:rPr lang="en-US" sz="3100"/>
              <a:t>      </a:t>
            </a:r>
          </a:p>
          <a:p>
            <a:pPr eaLnBrk="1" hangingPunct="1"/>
            <a:r>
              <a:rPr lang="en-US" sz="3100"/>
              <a:t>f</a:t>
            </a:r>
            <a:r>
              <a:rPr lang="en-US" sz="3100" baseline="-25000"/>
              <a:t>p</a:t>
            </a:r>
            <a:r>
              <a:rPr lang="en-US" sz="3100"/>
              <a:t>        </a:t>
            </a:r>
          </a:p>
          <a:p>
            <a:pPr eaLnBrk="1" hangingPunct="1"/>
            <a:r>
              <a:rPr lang="en-US" sz="3100"/>
              <a:t>n</a:t>
            </a:r>
            <a:r>
              <a:rPr lang="en-US" sz="3100" baseline="-25000"/>
              <a:t>e</a:t>
            </a:r>
            <a:r>
              <a:rPr lang="en-US" sz="3100"/>
              <a:t>       </a:t>
            </a:r>
          </a:p>
          <a:p>
            <a:pPr eaLnBrk="1" hangingPunct="1"/>
            <a:r>
              <a:rPr lang="en-US" sz="3100"/>
              <a:t>f</a:t>
            </a:r>
            <a:r>
              <a:rPr lang="en-US" sz="3100" baseline="-25000"/>
              <a:t>l</a:t>
            </a:r>
            <a:r>
              <a:rPr lang="en-US" sz="3100"/>
              <a:t>        </a:t>
            </a:r>
          </a:p>
          <a:p>
            <a:pPr eaLnBrk="1" hangingPunct="1"/>
            <a:r>
              <a:rPr lang="en-US" sz="3100"/>
              <a:t>f</a:t>
            </a:r>
            <a:r>
              <a:rPr lang="en-US" sz="3100" baseline="-25000"/>
              <a:t>i</a:t>
            </a:r>
            <a:r>
              <a:rPr lang="en-US" sz="3100"/>
              <a:t> </a:t>
            </a:r>
          </a:p>
          <a:p>
            <a:pPr eaLnBrk="1" hangingPunct="1"/>
            <a:r>
              <a:rPr lang="en-US" sz="3100"/>
              <a:t>f</a:t>
            </a:r>
            <a:r>
              <a:rPr lang="en-US" sz="3100" baseline="-25000"/>
              <a:t>c</a:t>
            </a:r>
            <a:endParaRPr lang="en-US" sz="3100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935288" y="2940050"/>
            <a:ext cx="102076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100"/>
              <a:t>5-10</a:t>
            </a:r>
          </a:p>
          <a:p>
            <a:pPr algn="r" eaLnBrk="1" hangingPunct="1"/>
            <a:r>
              <a:rPr lang="en-US" sz="3100"/>
              <a:t>0.5</a:t>
            </a:r>
          </a:p>
          <a:p>
            <a:pPr algn="r" eaLnBrk="1" hangingPunct="1"/>
            <a:r>
              <a:rPr lang="en-US" sz="3100"/>
              <a:t>2</a:t>
            </a:r>
          </a:p>
          <a:p>
            <a:pPr algn="r" eaLnBrk="1" hangingPunct="1"/>
            <a:r>
              <a:rPr lang="en-US" sz="3100"/>
              <a:t>0.1-1</a:t>
            </a:r>
          </a:p>
          <a:p>
            <a:pPr algn="r" eaLnBrk="1" hangingPunct="1"/>
            <a:r>
              <a:rPr lang="en-US" sz="3100"/>
              <a:t>0.1-1</a:t>
            </a:r>
          </a:p>
          <a:p>
            <a:pPr algn="r" eaLnBrk="1" hangingPunct="1"/>
            <a:r>
              <a:rPr lang="en-US" sz="3100"/>
              <a:t>0.1-1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347913" y="2940050"/>
            <a:ext cx="4222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100"/>
              <a:t>=</a:t>
            </a:r>
          </a:p>
          <a:p>
            <a:pPr algn="r" eaLnBrk="1" hangingPunct="1"/>
            <a:r>
              <a:rPr lang="en-US" sz="3100"/>
              <a:t>=</a:t>
            </a:r>
          </a:p>
          <a:p>
            <a:pPr algn="r" eaLnBrk="1" hangingPunct="1"/>
            <a:r>
              <a:rPr lang="en-US" sz="3100"/>
              <a:t>=</a:t>
            </a:r>
          </a:p>
          <a:p>
            <a:pPr algn="r" eaLnBrk="1" hangingPunct="1"/>
            <a:r>
              <a:rPr lang="en-US" sz="3100"/>
              <a:t>=</a:t>
            </a:r>
          </a:p>
          <a:p>
            <a:pPr algn="r" eaLnBrk="1" hangingPunct="1"/>
            <a:r>
              <a:rPr lang="en-US" sz="3100"/>
              <a:t>=</a:t>
            </a:r>
          </a:p>
          <a:p>
            <a:pPr algn="r" eaLnBrk="1" hangingPunct="1"/>
            <a:r>
              <a:rPr lang="en-US" sz="3100"/>
              <a:t>=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030788" y="2940050"/>
            <a:ext cx="1520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600" i="1" u="sng">
                <a:solidFill>
                  <a:srgbClr val="FFFF00"/>
                </a:solidFill>
              </a:rPr>
              <a:t>Maximum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056188" y="3779838"/>
            <a:ext cx="14843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600" i="1" u="sng">
                <a:solidFill>
                  <a:srgbClr val="FFFF00"/>
                </a:solidFill>
              </a:rPr>
              <a:t>Moderate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983163" y="4619625"/>
            <a:ext cx="14652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600" i="1" u="sng">
                <a:solidFill>
                  <a:srgbClr val="FFFF00"/>
                </a:solidFill>
              </a:rPr>
              <a:t>Minimum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888163" y="2884488"/>
            <a:ext cx="17335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N = 10 L 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6888163" y="3695700"/>
            <a:ext cx="1241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N = L 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888163" y="4535488"/>
            <a:ext cx="2209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N = 0.005 L</a:t>
            </a:r>
            <a:r>
              <a:rPr lang="en-US" sz="2600"/>
              <a:t> 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5105400" y="5410200"/>
            <a:ext cx="3024188" cy="1044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/>
          <a:p>
            <a:pPr algn="ctr" defTabSz="1008063" eaLnBrk="1" hangingPunct="1"/>
            <a:r>
              <a:rPr lang="en-US" sz="6000">
                <a:solidFill>
                  <a:srgbClr val="FF0000"/>
                </a:solidFill>
              </a:rPr>
              <a:t>N ~ L</a:t>
            </a:r>
            <a:r>
              <a:rPr lang="en-US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898525" y="6681788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 L ~ 10000, 1 civilization every 400 pc in the Milky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77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381000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Question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8077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Are there other intelligent life forms in our Galaxy that we could communicate with?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A:  No, just 1 advanced civilization in the whole Milky Way</a:t>
            </a:r>
          </a:p>
          <a:p>
            <a:pPr>
              <a:spcBef>
                <a:spcPct val="50000"/>
              </a:spcBef>
            </a:pPr>
            <a:r>
              <a:rPr lang="en-US"/>
              <a:t>B:  Yes, a few perhaps 100 in the Milky Way</a:t>
            </a:r>
          </a:p>
          <a:p>
            <a:pPr>
              <a:spcBef>
                <a:spcPct val="50000"/>
              </a:spcBef>
            </a:pPr>
            <a:r>
              <a:rPr lang="en-US"/>
              <a:t>C:  Yes, many, 10000 in the Milky Way</a:t>
            </a:r>
          </a:p>
          <a:p>
            <a:pPr>
              <a:spcBef>
                <a:spcPct val="50000"/>
              </a:spcBef>
            </a:pPr>
            <a:r>
              <a:rPr lang="en-US"/>
              <a:t>D:  Yes, lots, 1 million in the Milky Way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455738" y="446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0" y="0"/>
            <a:ext cx="8148638" cy="1763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sz="32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SETI: Search for Extraterrestrial Intelligence</a:t>
            </a:r>
            <a:endParaRPr lang="en-US" sz="54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1859" name="Picture 3" descr="ems-h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70564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3378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Where the universe is quiet, of course!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3695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8063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where cosmic noise is minimal at ~3 gigahertz;</a:t>
            </a:r>
            <a:r>
              <a:rPr lang="en-US" sz="2600">
                <a:solidFill>
                  <a:schemeClr val="tx1"/>
                </a:solidFill>
              </a:rPr>
              <a:t> </a:t>
            </a:r>
            <a:r>
              <a:rPr lang="en-US" sz="2600" i="1">
                <a:solidFill>
                  <a:srgbClr val="FFFF00"/>
                </a:solidFill>
              </a:rPr>
              <a:t>we exploit this window for our TV and satellite transmissions.  ATA began operating Oct 2007</a:t>
            </a:r>
          </a:p>
        </p:txBody>
      </p:sp>
      <p:pic>
        <p:nvPicPr>
          <p:cNvPr id="121862" name="Picture 6" descr="ATA_pix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5459413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96912" y="350837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Life in Astro 101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 descr="curious curiosity Stephen Hawking quote st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1265237"/>
            <a:ext cx="8316913" cy="596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96912" y="350837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Life in Astro 101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86d9e3be9b648c74ec64846db3a205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2" y="1189037"/>
            <a:ext cx="4724400" cy="60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4876800" cy="30130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Seven tests for life</a:t>
            </a:r>
          </a:p>
          <a:p>
            <a:pPr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Complex Organization</a:t>
            </a:r>
          </a:p>
          <a:p>
            <a:pPr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Convert food to energy</a:t>
            </a:r>
          </a:p>
          <a:p>
            <a:pPr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Reproduce</a:t>
            </a:r>
          </a:p>
          <a:p>
            <a:pPr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Growth and Development</a:t>
            </a:r>
          </a:p>
          <a:p>
            <a:pPr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Respond to stimuli</a:t>
            </a:r>
          </a:p>
          <a:p>
            <a:pPr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Adapt to Environment</a:t>
            </a:r>
          </a:p>
          <a:p>
            <a:pPr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Show individual variation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8474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FFFF00"/>
                </a:solidFill>
              </a:rPr>
              <a:t>What is Life?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381000" y="4953000"/>
            <a:ext cx="4648200" cy="228282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chemeClr val="tx1"/>
                </a:solidFill>
              </a:rPr>
              <a:t>Intelligent Life: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Ability to use tools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Language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Ability to learn</a:t>
            </a:r>
          </a:p>
          <a:p>
            <a:pPr marL="457200" indent="-457200"/>
            <a:endParaRPr lang="en-US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62000" y="4191000"/>
            <a:ext cx="8474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FFFF00"/>
                </a:solidFill>
              </a:rPr>
              <a:t>Now Define Intelligent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/>
      <p:bldP spid="1423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os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381000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Clicker Question: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8077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Which land animal on Earth is or was the dominant species for 150 million years?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A:  man and other hominids</a:t>
            </a:r>
          </a:p>
          <a:p>
            <a:pPr>
              <a:spcBef>
                <a:spcPct val="50000"/>
              </a:spcBef>
            </a:pPr>
            <a:r>
              <a:rPr lang="en-US"/>
              <a:t>B:  dogs and other canines</a:t>
            </a:r>
          </a:p>
          <a:p>
            <a:pPr>
              <a:spcBef>
                <a:spcPct val="50000"/>
              </a:spcBef>
            </a:pPr>
            <a:r>
              <a:rPr lang="en-US"/>
              <a:t>C:  dinosaurs</a:t>
            </a:r>
          </a:p>
          <a:p>
            <a:pPr>
              <a:spcBef>
                <a:spcPct val="50000"/>
              </a:spcBef>
            </a:pPr>
            <a:r>
              <a:rPr lang="en-US"/>
              <a:t>D:  insects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55738" y="446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381000"/>
            <a:ext cx="85344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Question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8077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Which of the following is NOT necessarily a sign of intelligent life?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A:  ability to communicate (use language)</a:t>
            </a:r>
          </a:p>
          <a:p>
            <a:pPr>
              <a:spcBef>
                <a:spcPct val="50000"/>
              </a:spcBef>
            </a:pPr>
            <a:r>
              <a:rPr lang="en-US"/>
              <a:t>B:  ability to learn</a:t>
            </a:r>
          </a:p>
          <a:p>
            <a:pPr>
              <a:spcBef>
                <a:spcPct val="50000"/>
              </a:spcBef>
            </a:pPr>
            <a:r>
              <a:rPr lang="en-US"/>
              <a:t>C:  ability to reproduce</a:t>
            </a:r>
          </a:p>
          <a:p>
            <a:pPr>
              <a:spcBef>
                <a:spcPct val="50000"/>
              </a:spcBef>
            </a:pPr>
            <a:r>
              <a:rPr lang="en-US"/>
              <a:t>D:  ability to use tools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455738" y="446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21216</TotalTime>
  <Words>2221</Words>
  <Application>Microsoft Office PowerPoint</Application>
  <PresentationFormat>Custom</PresentationFormat>
  <Paragraphs>318</Paragraphs>
  <Slides>54</Slides>
  <Notes>54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ＭＳ Ｐゴシック</vt:lpstr>
      <vt:lpstr>Arial</vt:lpstr>
      <vt:lpstr>StarSymbol</vt:lpstr>
      <vt:lpstr>Times</vt:lpstr>
      <vt:lpstr>Times New Roman</vt:lpstr>
      <vt:lpstr>Wingdings</vt:lpstr>
      <vt:lpstr>Default Design</vt:lpstr>
      <vt:lpstr>PowerPoint Presentation</vt:lpstr>
      <vt:lpstr>Life in the Universe</vt:lpstr>
      <vt:lpstr>Pale Blue Dot</vt:lpstr>
      <vt:lpstr>PowerPoint Presentation</vt:lpstr>
      <vt:lpstr>PowerPoint Presentation</vt:lpstr>
      <vt:lpstr>PowerPoint Presentation</vt:lpstr>
      <vt:lpstr>PowerPoint Presentation</vt:lpstr>
      <vt:lpstr>Clicker Question:</vt:lpstr>
      <vt:lpstr>Question:</vt:lpstr>
      <vt:lpstr>Question:</vt:lpstr>
      <vt:lpstr>The Drake Equation N = R*fpneflfifcL</vt:lpstr>
      <vt:lpstr>PowerPoint Presentation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PowerPoint Presentation</vt:lpstr>
      <vt:lpstr>N = R*fpneflfifcL</vt:lpstr>
      <vt:lpstr>N = R*fpneflfifcL</vt:lpstr>
      <vt:lpstr>N = R*fpneflfifcL</vt:lpstr>
      <vt:lpstr>N = R*fpneflfifcL</vt:lpstr>
      <vt:lpstr>N = R*fpneflfifcL</vt:lpstr>
      <vt:lpstr>Clicker Question:</vt:lpstr>
      <vt:lpstr>Clicker Question: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N = R*fpneflfifcL</vt:lpstr>
      <vt:lpstr>Hello, Earth calling…</vt:lpstr>
      <vt:lpstr>N = R*fpneflfifcL</vt:lpstr>
      <vt:lpstr>N = R*fpneflfifcL</vt:lpstr>
      <vt:lpstr>N = R*fpneflfifcL</vt:lpstr>
      <vt:lpstr>N = R*fpneflfifcL</vt:lpstr>
      <vt:lpstr>N = R*fpneflfifcL</vt:lpstr>
      <vt:lpstr>Question:</vt:lpstr>
      <vt:lpstr>SETI: Search for Extraterrestrial Intelligence</vt:lpstr>
      <vt:lpstr>Life in Astro 101</vt:lpstr>
      <vt:lpstr>Life in Astro 101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 to me about majoring in physics or astronomy!</dc:title>
  <dc:creator>Rich</dc:creator>
  <cp:lastModifiedBy>Rich</cp:lastModifiedBy>
  <cp:revision>195</cp:revision>
  <cp:lastPrinted>2015-12-04T05:18:00Z</cp:lastPrinted>
  <dcterms:created xsi:type="dcterms:W3CDTF">2011-12-07T18:58:47Z</dcterms:created>
  <dcterms:modified xsi:type="dcterms:W3CDTF">2016-12-08T00:32:14Z</dcterms:modified>
</cp:coreProperties>
</file>