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2" r:id="rId19"/>
  </p:sldIdLst>
  <p:sldSz cx="10077450" cy="7562850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6850" y="962025"/>
            <a:ext cx="4381500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94606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81500" cy="3289300"/>
          </a:xfrm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3"/>
            <a:ext cx="7054850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1" y="1765303"/>
            <a:ext cx="907097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3213"/>
            <a:ext cx="2266950" cy="6453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1" y="303213"/>
            <a:ext cx="6651625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1" y="1765303"/>
            <a:ext cx="907097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859341"/>
            <a:ext cx="8566150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05166"/>
            <a:ext cx="8566150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5303"/>
            <a:ext cx="4459287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5303"/>
            <a:ext cx="4459288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8"/>
            <a:ext cx="4452937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91" y="1692278"/>
            <a:ext cx="4454525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91" y="2398713"/>
            <a:ext cx="4454525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1628"/>
            <a:ext cx="3316287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8"/>
            <a:ext cx="5634038" cy="6454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582738"/>
            <a:ext cx="3316287" cy="5173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6"/>
            <a:ext cx="6046788" cy="6238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8"/>
            <a:ext cx="6046788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53325" y="7113587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115C627-EAE1-41AA-B268-FE59E2E3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earth.mpeg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hyperlink" Target="http://upload.wikimedia.org/wikipedia/commons/c/c0/Mid-ocean_ridge_topography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454275" y="363539"/>
            <a:ext cx="5411788" cy="4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3200">
                <a:solidFill>
                  <a:srgbClr val="FFFF00"/>
                </a:solidFill>
              </a:rPr>
              <a:t>The Earth</a:t>
            </a:r>
          </a:p>
        </p:txBody>
      </p:sp>
      <p:pic>
        <p:nvPicPr>
          <p:cNvPr id="3076" name="earth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lum bright="34000"/>
          </a:blip>
          <a:srcRect/>
          <a:stretch>
            <a:fillRect/>
          </a:stretch>
        </p:blipFill>
        <p:spPr bwMode="auto">
          <a:xfrm>
            <a:off x="1381125" y="1419225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6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85728" y="1320800"/>
            <a:ext cx="98298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54016" y="320676"/>
            <a:ext cx="9064625" cy="7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Earthquakes and volcanoes are related, and don't occur at random places.  They outline </a:t>
            </a:r>
            <a:r>
              <a:rPr lang="en-GB" u="sng">
                <a:solidFill>
                  <a:srgbClr val="FFFFFF"/>
                </a:solidFill>
              </a:rPr>
              <a:t>plates</a:t>
            </a:r>
            <a:r>
              <a:rPr lang="en-GB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42928" y="6829425"/>
            <a:ext cx="8824913" cy="3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Plates moving at a few cm/year.  "</a:t>
            </a:r>
            <a:r>
              <a:rPr lang="en-GB" u="sng">
                <a:solidFill>
                  <a:srgbClr val="FFFFFF"/>
                </a:solidFill>
              </a:rPr>
              <a:t>Continental drift</a:t>
            </a:r>
            <a:r>
              <a:rPr lang="en-GB">
                <a:solidFill>
                  <a:srgbClr val="FFFFFF"/>
                </a:solidFill>
              </a:rPr>
              <a:t>" or "</a:t>
            </a:r>
            <a:r>
              <a:rPr lang="en-GB" u="sng">
                <a:solidFill>
                  <a:srgbClr val="FFFFFF"/>
                </a:solidFill>
              </a:rPr>
              <a:t>plate tectonics</a:t>
            </a:r>
            <a:r>
              <a:rPr lang="en-GB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305050" y="588963"/>
            <a:ext cx="5513388" cy="3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00"/>
                </a:solidFill>
              </a:rPr>
              <a:t>When plates meet...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22325" y="1712915"/>
            <a:ext cx="4954588" cy="48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1)  Head-on collision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     (Himalayas)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2)   "Subduction zone"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      (one slides under the other)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      (Andes)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3)   "Rift zone"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       (two plates moving apart)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       (Mid-Atlantic Ridge, Rio Grande)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4)    They may just slide past each other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       (San Andreas Fault)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769103" y="1925638"/>
            <a:ext cx="868363" cy="158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7785103" y="1925638"/>
            <a:ext cx="915988" cy="158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Freeform 5"/>
          <p:cNvSpPr>
            <a:spLocks noChangeArrowheads="1"/>
          </p:cNvSpPr>
          <p:nvPr/>
        </p:nvSpPr>
        <p:spPr bwMode="auto">
          <a:xfrm>
            <a:off x="6746875" y="2898775"/>
            <a:ext cx="958850" cy="204788"/>
          </a:xfrm>
          <a:custGeom>
            <a:avLst/>
            <a:gdLst>
              <a:gd name="T0" fmla="*/ 0 w 2665"/>
              <a:gd name="T1" fmla="*/ 65 h 571"/>
              <a:gd name="T2" fmla="*/ 983 w 2665"/>
              <a:gd name="T3" fmla="*/ 65 h 571"/>
              <a:gd name="T4" fmla="*/ 1935 w 2665"/>
              <a:gd name="T5" fmla="*/ 35 h 571"/>
              <a:gd name="T6" fmla="*/ 2252 w 2665"/>
              <a:gd name="T7" fmla="*/ 124 h 571"/>
              <a:gd name="T8" fmla="*/ 2569 w 2665"/>
              <a:gd name="T9" fmla="*/ 362 h 571"/>
              <a:gd name="T10" fmla="*/ 2664 w 2665"/>
              <a:gd name="T11" fmla="*/ 570 h 5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65"/>
              <a:gd name="T19" fmla="*/ 0 h 571"/>
              <a:gd name="T20" fmla="*/ 2665 w 2665"/>
              <a:gd name="T21" fmla="*/ 571 h 5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5" h="571">
                <a:moveTo>
                  <a:pt x="0" y="65"/>
                </a:moveTo>
                <a:cubicBezTo>
                  <a:pt x="327" y="65"/>
                  <a:pt x="656" y="48"/>
                  <a:pt x="983" y="65"/>
                </a:cubicBezTo>
                <a:cubicBezTo>
                  <a:pt x="1303" y="82"/>
                  <a:pt x="1615" y="0"/>
                  <a:pt x="1935" y="35"/>
                </a:cubicBezTo>
                <a:lnTo>
                  <a:pt x="2252" y="124"/>
                </a:lnTo>
                <a:lnTo>
                  <a:pt x="2569" y="362"/>
                </a:lnTo>
                <a:lnTo>
                  <a:pt x="2664" y="57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7637466" y="3028953"/>
            <a:ext cx="79375" cy="74613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7"/>
          <p:cNvSpPr>
            <a:spLocks noChangeArrowheads="1"/>
          </p:cNvSpPr>
          <p:nvPr/>
        </p:nvSpPr>
        <p:spPr bwMode="auto">
          <a:xfrm>
            <a:off x="7802566" y="2792416"/>
            <a:ext cx="954087" cy="215900"/>
          </a:xfrm>
          <a:custGeom>
            <a:avLst/>
            <a:gdLst>
              <a:gd name="T0" fmla="*/ 2649 w 2650"/>
              <a:gd name="T1" fmla="*/ 579 h 600"/>
              <a:gd name="T2" fmla="*/ 1666 w 2650"/>
              <a:gd name="T3" fmla="*/ 552 h 600"/>
              <a:gd name="T4" fmla="*/ 714 w 2650"/>
              <a:gd name="T5" fmla="*/ 555 h 600"/>
              <a:gd name="T6" fmla="*/ 400 w 2650"/>
              <a:gd name="T7" fmla="*/ 457 h 600"/>
              <a:gd name="T8" fmla="*/ 89 w 2650"/>
              <a:gd name="T9" fmla="*/ 211 h 600"/>
              <a:gd name="T10" fmla="*/ 0 w 2650"/>
              <a:gd name="T11" fmla="*/ 0 h 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50"/>
              <a:gd name="T19" fmla="*/ 0 h 600"/>
              <a:gd name="T20" fmla="*/ 2650 w 2650"/>
              <a:gd name="T21" fmla="*/ 600 h 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50" h="600">
                <a:moveTo>
                  <a:pt x="2649" y="579"/>
                </a:moveTo>
                <a:cubicBezTo>
                  <a:pt x="2322" y="570"/>
                  <a:pt x="1993" y="578"/>
                  <a:pt x="1666" y="552"/>
                </a:cubicBezTo>
                <a:cubicBezTo>
                  <a:pt x="1347" y="526"/>
                  <a:pt x="1033" y="599"/>
                  <a:pt x="714" y="555"/>
                </a:cubicBezTo>
                <a:lnTo>
                  <a:pt x="400" y="457"/>
                </a:lnTo>
                <a:lnTo>
                  <a:pt x="89" y="21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flipH="1" flipV="1">
            <a:off x="7716838" y="2684463"/>
            <a:ext cx="82550" cy="100012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7896228" y="4370391"/>
            <a:ext cx="868363" cy="158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H="1">
            <a:off x="6708775" y="4381503"/>
            <a:ext cx="915988" cy="158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V="1">
            <a:off x="7545388" y="5467350"/>
            <a:ext cx="1587" cy="549275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7888291" y="5457828"/>
            <a:ext cx="1587" cy="54610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6975475" y="2087566"/>
            <a:ext cx="1530350" cy="27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side view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7021513" y="6078541"/>
            <a:ext cx="1530350" cy="27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top view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844553" y="6796088"/>
            <a:ext cx="6724650" cy="3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=&gt; mountain ranges, trenches, earthquakes, volcanoes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lum bright="16000" contrast="14000"/>
          </a:blip>
          <a:srcRect/>
          <a:stretch>
            <a:fillRect/>
          </a:stretch>
        </p:blipFill>
        <p:spPr bwMode="auto">
          <a:xfrm>
            <a:off x="1000125" y="1876425"/>
            <a:ext cx="3681412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19125" y="836904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The Mid-Atlantic Ridge is a rift zone.</a:t>
            </a:r>
          </a:p>
        </p:txBody>
      </p:sp>
      <p:pic>
        <p:nvPicPr>
          <p:cNvPr id="1026" name="Picture 2" descr="File:Mid-ocean ridge topograph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62" y="4205422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636838" y="471490"/>
            <a:ext cx="4498975" cy="3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00"/>
                </a:solidFill>
              </a:rPr>
              <a:t>What causes the drift?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911353" y="2397125"/>
            <a:ext cx="61134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85753" y="1112838"/>
            <a:ext cx="8185150" cy="11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>
                <a:solidFill>
                  <a:srgbClr val="FFFFFF"/>
                </a:solidFill>
              </a:rPr>
              <a:t>Convection</a:t>
            </a:r>
            <a:r>
              <a:rPr lang="en-GB">
                <a:solidFill>
                  <a:srgbClr val="FFFFFF"/>
                </a:solidFill>
              </a:rPr>
              <a:t>!  Mantle slightly fluid and can support convection.  Plates ride on top of convective cells.   Lava flows through cell boundaries.  Earth loses internal heat this way.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2278" y="5811838"/>
            <a:ext cx="76374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Cycles take 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~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8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years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Plates form </a:t>
            </a:r>
            <a:r>
              <a:rPr lang="en-GB" u="sng" dirty="0">
                <a:solidFill>
                  <a:srgbClr val="FFFFFF"/>
                </a:solidFill>
              </a:rPr>
              <a:t>lithosphere</a:t>
            </a:r>
            <a:r>
              <a:rPr lang="en-GB" dirty="0">
                <a:solidFill>
                  <a:srgbClr val="FFFFFF"/>
                </a:solidFill>
              </a:rPr>
              <a:t> (crust and solid upper mantle).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Partially melted, circulating part of mantle is </a:t>
            </a:r>
            <a:r>
              <a:rPr lang="en-GB" u="sng" dirty="0" err="1">
                <a:solidFill>
                  <a:srgbClr val="FFFFFF"/>
                </a:solidFill>
              </a:rPr>
              <a:t>asthenosphere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" y="1377950"/>
            <a:ext cx="633412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11163" y="449266"/>
            <a:ext cx="7454900" cy="3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200 million years ago, all the continents were together!</a:t>
            </a:r>
          </a:p>
        </p:txBody>
      </p:sp>
      <p:pic>
        <p:nvPicPr>
          <p:cNvPr id="14340" name="Picture 5" descr="tectonics"/>
          <p:cNvPicPr>
            <a:picLocks noChangeAspect="1" noChangeArrowheads="1" noCrop="1"/>
          </p:cNvPicPr>
          <p:nvPr/>
        </p:nvPicPr>
        <p:blipFill>
          <a:blip r:embed="rId4" cstate="print">
            <a:lum bright="16000"/>
          </a:blip>
          <a:srcRect/>
          <a:stretch>
            <a:fillRect/>
          </a:stretch>
        </p:blipFill>
        <p:spPr bwMode="auto">
          <a:xfrm>
            <a:off x="6410325" y="2697163"/>
            <a:ext cx="36671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886200" y="123826"/>
            <a:ext cx="2489200" cy="4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Tides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31838" y="733427"/>
            <a:ext cx="7637462" cy="18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A feature of oceans (but solid material has small tides too).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Two high and two low tides per day.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Tides are due to Moon's gravitational pull being stronger on side of Earth closest to it (Sun causes smaller tides).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8000"/>
          </a:blip>
          <a:srcRect/>
          <a:stretch>
            <a:fillRect/>
          </a:stretch>
        </p:blipFill>
        <p:spPr bwMode="auto">
          <a:xfrm>
            <a:off x="673103" y="2581275"/>
            <a:ext cx="4289425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91116" y="3095628"/>
            <a:ext cx="4886325" cy="25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Earth-Moon gravity keeps them orbiting each other.   But side of Earth closest to Moon has slightly stronger pull to Moon =&gt; bulges towards it.  Other side has weaker pull =&gt;  bulges away compared to rest of Earth.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8438" name="Picture 6" descr="tides"/>
          <p:cNvPicPr>
            <a:picLocks noChangeAspect="1" noChangeArrowheads="1" noCrop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923925" y="5999166"/>
            <a:ext cx="35052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962525" y="6191250"/>
            <a:ext cx="4886325" cy="11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The Earth spins once a day while the bulge always points towards and away from the Moon =&gt; high and low tides.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46088" y="674688"/>
            <a:ext cx="6838950" cy="11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This is an example of the "tidal force".  Can be important for other planets, moon and pairs of stars or galaxies.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895478" y="2022475"/>
            <a:ext cx="651827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96913" y="6186489"/>
            <a:ext cx="6781800" cy="7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"The Antennae" used to be two normal spiral galaxies, but tidal forces distorted their shapes badly.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2852741" y="1306516"/>
            <a:ext cx="444182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77991" y="395288"/>
            <a:ext cx="6975475" cy="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Why is the Sky Blue?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90588" y="5308603"/>
            <a:ext cx="7569200" cy="18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Air molecules tend to let reddish light through while scattering blueish light in all directions, from where it gets scattered again to your eye.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Consequently, Sun is slightly on green side of yellow!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317753" y="566738"/>
            <a:ext cx="5376863" cy="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00"/>
                </a:solidFill>
              </a:rPr>
              <a:t>General Features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66728" y="1558928"/>
            <a:ext cx="3870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Mass:   M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Earth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=  6 x 10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27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g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Radius:  R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=  6378 km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Density: </a:t>
            </a:r>
            <a:r>
              <a:rPr lang="el-GR">
                <a:solidFill>
                  <a:srgbClr val="FFFFFF"/>
                </a:solidFill>
                <a:cs typeface="Times New Roman" pitchFamily="18" charset="0"/>
              </a:rPr>
              <a:t>ρ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= 5.5 g/cm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3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baseline="3300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Age: 4.6 billion years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8" y="1571628"/>
            <a:ext cx="4970463" cy="4703763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724028" y="438150"/>
            <a:ext cx="6964363" cy="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>
                <a:solidFill>
                  <a:srgbClr val="FFFF00"/>
                </a:solidFill>
              </a:rPr>
              <a:t>Earth's Internal Structure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24528" y="1952628"/>
            <a:ext cx="3802063" cy="11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Crust: thin.  Much Si and Al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(much granite).  Two-thirds covered by oceans.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6729" y="962027"/>
            <a:ext cx="5471249" cy="46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do we know?  Earthquakes.  See later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32463" y="3324225"/>
            <a:ext cx="3802062" cy="147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Mantle is mostly solid, mostly basalt (Fe, Mg, Si).  Cracks in mantle allow molten material to rise =&gt; volcanoes.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724528" y="5000626"/>
            <a:ext cx="38020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Core temperature is 6000 K. Metallic - mostly </a:t>
            </a:r>
            <a:r>
              <a:rPr lang="en-GB" dirty="0" smtClean="0">
                <a:solidFill>
                  <a:srgbClr val="FFFFFF"/>
                </a:solidFill>
              </a:rPr>
              <a:t>iron (some nickel).  </a:t>
            </a:r>
            <a:r>
              <a:rPr lang="en-GB" dirty="0">
                <a:solidFill>
                  <a:srgbClr val="FFFFFF"/>
                </a:solidFill>
              </a:rPr>
              <a:t>Outer core molten</a:t>
            </a:r>
            <a:r>
              <a:rPr lang="en-GB">
                <a:solidFill>
                  <a:srgbClr val="FFFFFF"/>
                </a:solidFill>
              </a:rPr>
              <a:t>, </a:t>
            </a:r>
            <a:r>
              <a:rPr lang="en-GB" smtClean="0">
                <a:solidFill>
                  <a:srgbClr val="FFFFFF"/>
                </a:solidFill>
              </a:rPr>
              <a:t>inner core </a:t>
            </a:r>
            <a:r>
              <a:rPr lang="en-GB" dirty="0">
                <a:solidFill>
                  <a:srgbClr val="FFFFFF"/>
                </a:solidFill>
              </a:rPr>
              <a:t>solid.</a:t>
            </a:r>
          </a:p>
        </p:txBody>
      </p:sp>
      <p:pic>
        <p:nvPicPr>
          <p:cNvPr id="8" name="Picture 7" descr="05_01Figure.jpg"/>
          <p:cNvPicPr>
            <a:picLocks noChangeAspect="1"/>
          </p:cNvPicPr>
          <p:nvPr/>
        </p:nvPicPr>
        <p:blipFill>
          <a:blip r:embed="rId3" cstate="print"/>
          <a:srcRect l="1473" t="1389" r="2947" b="53194"/>
          <a:stretch>
            <a:fillRect/>
          </a:stretch>
        </p:blipFill>
        <p:spPr>
          <a:xfrm>
            <a:off x="619128" y="1876429"/>
            <a:ext cx="4534654" cy="4571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6" grpId="0"/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AAAKKLM0.jpg"/>
          <p:cNvPicPr>
            <a:picLocks noChangeAspect="1" noChangeArrowheads="1"/>
          </p:cNvPicPr>
          <p:nvPr/>
        </p:nvPicPr>
        <p:blipFill>
          <a:blip r:embed="rId3" cstate="print">
            <a:lum bright="4000" contrast="20000"/>
          </a:blip>
          <a:srcRect/>
          <a:stretch>
            <a:fillRect/>
          </a:stretch>
        </p:blipFill>
        <p:spPr bwMode="auto">
          <a:xfrm>
            <a:off x="238128" y="1508128"/>
            <a:ext cx="6405563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2363791" y="150816"/>
            <a:ext cx="5343525" cy="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00"/>
                </a:solidFill>
              </a:rPr>
              <a:t>Earth's Atmosphere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233488" y="727075"/>
            <a:ext cx="2409825" cy="7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78% Nitrogen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21% Oxygen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 flipV="1">
            <a:off x="4356100" y="2028828"/>
            <a:ext cx="3213100" cy="12382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93025" y="2011366"/>
            <a:ext cx="2035175" cy="61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gas is ionized by solar radiation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2524125" y="3781425"/>
            <a:ext cx="4808538" cy="1524000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704141" y="3457578"/>
            <a:ext cx="2035175" cy="12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ozone is O</a:t>
            </a:r>
            <a:r>
              <a:rPr lang="en-GB" sz="2000" baseline="-33000">
                <a:solidFill>
                  <a:srgbClr val="FFFFFF"/>
                </a:solidFill>
              </a:rPr>
              <a:t>3 </a:t>
            </a:r>
            <a:r>
              <a:rPr lang="en-GB" sz="2000">
                <a:solidFill>
                  <a:srgbClr val="FFFFFF"/>
                </a:solidFill>
              </a:rPr>
              <a:t>, which absorbs solar UV efficiently, thus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heating stratosphere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4967291" y="6034091"/>
            <a:ext cx="2663825" cy="109537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727950" y="5534028"/>
            <a:ext cx="2035175" cy="61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commercial jet altitudes</a:t>
            </a:r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 flipH="1" flipV="1">
            <a:off x="5724525" y="6938963"/>
            <a:ext cx="1143000" cy="1952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7121525" y="6981828"/>
            <a:ext cx="2032000" cy="3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room temperature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4418016" y="717550"/>
            <a:ext cx="5330825" cy="7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Original gases disappeared.  Atmosphere is mostly due to volcanoes!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/>
      <p:bldP spid="6150" grpId="0" animBg="1"/>
      <p:bldP spid="6151" grpId="0"/>
      <p:bldP spid="6152" grpId="0" animBg="1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647950" y="374653"/>
            <a:ext cx="4794250" cy="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Convection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82613" y="1016001"/>
            <a:ext cx="8847137" cy="7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Earth's surface heated by Sun.  What would happen if it couldn't get rid of the energy as fast as it gets it?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82616" y="6453188"/>
            <a:ext cx="8985250" cy="7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Convection causes both small-scale turbulence and large scale circulation patterns.   It also occurs </a:t>
            </a:r>
            <a:r>
              <a:rPr lang="en-GB" u="sng">
                <a:solidFill>
                  <a:srgbClr val="FFFFFF"/>
                </a:solidFill>
              </a:rPr>
              <a:t>within</a:t>
            </a:r>
            <a:r>
              <a:rPr lang="en-GB">
                <a:solidFill>
                  <a:srgbClr val="FFFFFF"/>
                </a:solidFill>
              </a:rPr>
              <a:t> Earth, on other planets, and in stars.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96103" y="3049591"/>
            <a:ext cx="2751138" cy="18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Convection also occurs when you boil water, or soup.  Think of Earth's surface as a boiling pot!</a:t>
            </a:r>
          </a:p>
        </p:txBody>
      </p:sp>
      <p:pic>
        <p:nvPicPr>
          <p:cNvPr id="7" name="Picture 6" descr="05_06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" y="2028828"/>
            <a:ext cx="5797296" cy="38455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758950" y="546103"/>
            <a:ext cx="6357938" cy="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>
                <a:solidFill>
                  <a:srgbClr val="FFFF00"/>
                </a:solidFill>
              </a:rPr>
              <a:t>The Greenhouse Effect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12000"/>
          </a:blip>
          <a:srcRect l="11255" r="11256"/>
          <a:stretch/>
        </p:blipFill>
        <p:spPr bwMode="auto">
          <a:xfrm>
            <a:off x="582737" y="1190625"/>
            <a:ext cx="6741988" cy="613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629525" y="2486025"/>
            <a:ext cx="21463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FFFF"/>
                </a:solidFill>
              </a:rPr>
              <a:t>Main greenhouse gases are CO</a:t>
            </a:r>
            <a:r>
              <a:rPr lang="en-GB" baseline="-33000" dirty="0">
                <a:solidFill>
                  <a:srgbClr val="FFFFFF"/>
                </a:solidFill>
              </a:rPr>
              <a:t>2</a:t>
            </a:r>
            <a:r>
              <a:rPr lang="en-GB" dirty="0">
                <a:solidFill>
                  <a:srgbClr val="FFFFFF"/>
                </a:solidFill>
              </a:rPr>
              <a:t> and H</a:t>
            </a:r>
            <a:r>
              <a:rPr lang="en-GB" baseline="-33000" dirty="0">
                <a:solidFill>
                  <a:srgbClr val="FFFFFF"/>
                </a:solidFill>
              </a:rPr>
              <a:t>2</a:t>
            </a:r>
            <a:r>
              <a:rPr lang="en-GB" dirty="0">
                <a:solidFill>
                  <a:srgbClr val="FFFFFF"/>
                </a:solidFill>
              </a:rPr>
              <a:t>O 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FFFF"/>
                </a:solidFill>
              </a:rPr>
              <a:t>If no greenhouse effect,  surface would be 40 </a:t>
            </a:r>
            <a:r>
              <a:rPr lang="en-GB" baseline="33000" dirty="0" err="1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C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cooler!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941513" y="123826"/>
            <a:ext cx="6256337" cy="4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Earthquakes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38128" y="733426"/>
            <a:ext cx="9644063" cy="11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They are vibrations in the solid Earth, or </a:t>
            </a:r>
            <a:r>
              <a:rPr lang="en-GB" u="sng">
                <a:solidFill>
                  <a:srgbClr val="FFFFFF"/>
                </a:solidFill>
              </a:rPr>
              <a:t>seismic waves</a:t>
            </a:r>
            <a:r>
              <a:rPr lang="en-GB">
                <a:solidFill>
                  <a:srgbClr val="FFFFFF"/>
                </a:solidFill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Two kinds go through Earth, P-waves ("primary") and S-waves ("secondary"):</a:t>
            </a:r>
          </a:p>
        </p:txBody>
      </p:sp>
      <p:pic>
        <p:nvPicPr>
          <p:cNvPr id="9221" name="Picture 5" descr="pwave"/>
          <p:cNvPicPr>
            <a:picLocks noChangeAspect="1" noChangeArrowheads="1" noCrop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85728" y="2028825"/>
            <a:ext cx="5867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swave"/>
          <p:cNvPicPr>
            <a:picLocks noChangeAspect="1" noChangeArrowheads="1" noCrop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200525" y="4140203"/>
            <a:ext cx="58674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1819275" y="7156285"/>
            <a:ext cx="2352675" cy="401638"/>
          </a:xfrm>
        </p:spPr>
        <p:txBody>
          <a:bodyPr/>
          <a:lstStyle/>
          <a:p>
            <a:fld id="{E115C627-EAE1-41AA-B268-FE59E2E3A20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5_09Figure.jpg"/>
          <p:cNvPicPr>
            <a:picLocks noChangeAspect="1"/>
          </p:cNvPicPr>
          <p:nvPr/>
        </p:nvPicPr>
        <p:blipFill>
          <a:blip r:embed="rId3" cstate="print"/>
          <a:srcRect l="1730" t="1667" r="1730" b="5000"/>
          <a:stretch>
            <a:fillRect/>
          </a:stretch>
        </p:blipFill>
        <p:spPr>
          <a:xfrm>
            <a:off x="2905128" y="2714625"/>
            <a:ext cx="4539959" cy="4556214"/>
          </a:xfrm>
          <a:prstGeom prst="rect">
            <a:avLst/>
          </a:prstGeom>
        </p:spPr>
      </p:pic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54013" y="225425"/>
            <a:ext cx="8985250" cy="147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Like all waves, seismic waves bend when they encounter changes in density.  If density change is gradual, wave path is curved.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S-waves are unable to travel in liquid.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4591050" y="3416300"/>
            <a:ext cx="71438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6878" y="1908175"/>
            <a:ext cx="8985250" cy="7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Thus, measurement of seismic wave gives info on density of Earth's interior and which layers are solid/molten.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14328" y="4772028"/>
            <a:ext cx="2341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But faint P waves</a:t>
            </a:r>
          </a:p>
          <a:p>
            <a:r>
              <a:rPr lang="en-US" sz="2000" dirty="0"/>
              <a:t>seen in shadow zone,</a:t>
            </a:r>
          </a:p>
          <a:p>
            <a:r>
              <a:rPr lang="en-US" sz="2000" dirty="0"/>
              <a:t>refracting off dense</a:t>
            </a:r>
          </a:p>
          <a:p>
            <a:r>
              <a:rPr lang="en-US" sz="2000" dirty="0"/>
              <a:t>inner core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600325" y="3416300"/>
            <a:ext cx="533400" cy="327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6334125" y="3933825"/>
            <a:ext cx="12192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14325" y="2867025"/>
            <a:ext cx="26388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Zone </a:t>
            </a:r>
            <a:r>
              <a:rPr lang="en-US" sz="2000" dirty="0" smtClean="0"/>
              <a:t>with no S waves:</a:t>
            </a:r>
            <a:br>
              <a:rPr lang="en-US" sz="2000" dirty="0" smtClean="0"/>
            </a:br>
            <a:r>
              <a:rPr lang="en-US" sz="2000" dirty="0" smtClean="0"/>
              <a:t>must </a:t>
            </a:r>
            <a:r>
              <a:rPr lang="en-US" sz="2000" dirty="0"/>
              <a:t>be a </a:t>
            </a:r>
            <a:r>
              <a:rPr lang="en-US" sz="2000" u="sng" dirty="0"/>
              <a:t>liquid</a:t>
            </a:r>
            <a:endParaRPr lang="en-US" sz="2000" dirty="0"/>
          </a:p>
          <a:p>
            <a:r>
              <a:rPr lang="en-US" sz="2000" dirty="0"/>
              <a:t>core that stops S </a:t>
            </a:r>
            <a:r>
              <a:rPr lang="en-US" sz="2000" dirty="0" smtClean="0"/>
              <a:t>waves.</a:t>
            </a:r>
          </a:p>
          <a:p>
            <a:r>
              <a:rPr lang="en-US" sz="2000" dirty="0" smtClean="0"/>
              <a:t>Sharp bend in P waves</a:t>
            </a:r>
          </a:p>
          <a:p>
            <a:r>
              <a:rPr lang="en-US" sz="2000" dirty="0" smtClean="0"/>
              <a:t>at core boundary</a:t>
            </a:r>
            <a:endParaRPr lang="en-US" sz="2000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2600325" y="3857625"/>
            <a:ext cx="2057400" cy="1371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632700" y="4772028"/>
            <a:ext cx="244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Curved paths of P and</a:t>
            </a:r>
          </a:p>
          <a:p>
            <a:r>
              <a:rPr lang="en-US" sz="2000" dirty="0"/>
              <a:t>S waves: density must</a:t>
            </a:r>
          </a:p>
          <a:p>
            <a:r>
              <a:rPr lang="en-US" sz="2000" dirty="0"/>
              <a:t>slowly increase with</a:t>
            </a:r>
          </a:p>
          <a:p>
            <a:r>
              <a:rPr lang="en-US" sz="2000" dirty="0"/>
              <a:t>depth</a:t>
            </a:r>
          </a:p>
        </p:txBody>
      </p:sp>
      <p:sp>
        <p:nvSpPr>
          <p:cNvPr id="13" name="Freeform 12"/>
          <p:cNvSpPr/>
          <p:nvPr/>
        </p:nvSpPr>
        <p:spPr>
          <a:xfrm>
            <a:off x="4200525" y="3330273"/>
            <a:ext cx="2946400" cy="1670352"/>
          </a:xfrm>
          <a:custGeom>
            <a:avLst/>
            <a:gdLst>
              <a:gd name="connsiteX0" fmla="*/ 2989943 w 2989943"/>
              <a:gd name="connsiteY0" fmla="*/ 1746552 h 1746552"/>
              <a:gd name="connsiteX1" fmla="*/ 2104572 w 2989943"/>
              <a:gd name="connsiteY1" fmla="*/ 1644952 h 1746552"/>
              <a:gd name="connsiteX2" fmla="*/ 1074057 w 2989943"/>
              <a:gd name="connsiteY2" fmla="*/ 1383695 h 1746552"/>
              <a:gd name="connsiteX3" fmla="*/ 159657 w 2989943"/>
              <a:gd name="connsiteY3" fmla="*/ 208038 h 1746552"/>
              <a:gd name="connsiteX4" fmla="*/ 116114 w 2989943"/>
              <a:gd name="connsiteY4" fmla="*/ 135466 h 1746552"/>
              <a:gd name="connsiteX5" fmla="*/ 116114 w 2989943"/>
              <a:gd name="connsiteY5" fmla="*/ 135466 h 174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943" h="1746552">
                <a:moveTo>
                  <a:pt x="2989943" y="1746552"/>
                </a:moveTo>
                <a:cubicBezTo>
                  <a:pt x="2706914" y="1725990"/>
                  <a:pt x="2423886" y="1705428"/>
                  <a:pt x="2104572" y="1644952"/>
                </a:cubicBezTo>
                <a:cubicBezTo>
                  <a:pt x="1785258" y="1584476"/>
                  <a:pt x="1398209" y="1623181"/>
                  <a:pt x="1074057" y="1383695"/>
                </a:cubicBezTo>
                <a:cubicBezTo>
                  <a:pt x="749905" y="1144209"/>
                  <a:pt x="319314" y="416076"/>
                  <a:pt x="159657" y="208038"/>
                </a:cubicBezTo>
                <a:cubicBezTo>
                  <a:pt x="0" y="0"/>
                  <a:pt x="116114" y="135466"/>
                  <a:pt x="116114" y="135466"/>
                </a:cubicBezTo>
                <a:lnTo>
                  <a:pt x="116114" y="135466"/>
                </a:ln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/>
      <p:bldP spid="11272" grpId="0" animBg="1"/>
      <p:bldP spid="11274" grpId="0" animBg="1"/>
      <p:bldP spid="11275" grpId="0"/>
      <p:bldP spid="11276" grpId="0" animBg="1"/>
      <p:bldP spid="1128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98616" y="427041"/>
            <a:ext cx="6997700" cy="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Earth's Interior Structure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36628" y="1593852"/>
            <a:ext cx="2111375" cy="18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Average density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Crust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Mantle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Core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30875" y="1595440"/>
            <a:ext cx="2111375" cy="18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5.5 g/cm</a:t>
            </a:r>
            <a:r>
              <a:rPr lang="en-GB" baseline="33000">
                <a:solidFill>
                  <a:srgbClr val="00FFFF"/>
                </a:solidFill>
              </a:rPr>
              <a:t>3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3    g/cm</a:t>
            </a:r>
            <a:r>
              <a:rPr lang="en-GB" baseline="33000">
                <a:solidFill>
                  <a:srgbClr val="00FFFF"/>
                </a:solidFill>
              </a:rPr>
              <a:t>3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5    g/cm</a:t>
            </a:r>
            <a:r>
              <a:rPr lang="en-GB" baseline="33000">
                <a:solidFill>
                  <a:srgbClr val="00FFFF"/>
                </a:solidFill>
              </a:rPr>
              <a:t>3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11  g/cm</a:t>
            </a:r>
            <a:r>
              <a:rPr lang="en-GB" baseline="3300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982663" y="2097088"/>
            <a:ext cx="5913437" cy="1587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993778" y="4227513"/>
            <a:ext cx="712311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Density increases with depth =&gt; "</a:t>
            </a:r>
            <a:r>
              <a:rPr lang="en-GB" u="sng" dirty="0">
                <a:solidFill>
                  <a:srgbClr val="FFFFFF"/>
                </a:solidFill>
              </a:rPr>
              <a:t>differentiation</a:t>
            </a:r>
            <a:r>
              <a:rPr lang="en-GB" dirty="0">
                <a:solidFill>
                  <a:srgbClr val="FFFFFF"/>
                </a:solidFill>
              </a:rPr>
              <a:t>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Early Earth </a:t>
            </a:r>
            <a:r>
              <a:rPr lang="en-GB" dirty="0">
                <a:solidFill>
                  <a:srgbClr val="FFFFFF"/>
                </a:solidFill>
              </a:rPr>
              <a:t>must have been </a:t>
            </a:r>
            <a:r>
              <a:rPr lang="en-GB" u="sng" dirty="0" smtClean="0">
                <a:solidFill>
                  <a:srgbClr val="FFFFFF"/>
                </a:solidFill>
              </a:rPr>
              <a:t>molten</a:t>
            </a:r>
            <a:r>
              <a:rPr lang="en-GB" dirty="0" smtClean="0">
                <a:solidFill>
                  <a:srgbClr val="FFFFFF"/>
                </a:solidFill>
              </a:rPr>
              <a:t>.  </a:t>
            </a:r>
            <a:r>
              <a:rPr lang="en-GB" dirty="0">
                <a:solidFill>
                  <a:srgbClr val="FFFFFF"/>
                </a:solidFill>
              </a:rPr>
              <a:t>When it started to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cool and solidify, denser material sank</a:t>
            </a:r>
            <a:r>
              <a:rPr lang="en-GB" dirty="0" smtClean="0">
                <a:solidFill>
                  <a:srgbClr val="FFFFFF"/>
                </a:solidFill>
              </a:rPr>
              <a:t>.  Densities deep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down also higher due to gravitational compression.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627-EAE1-41AA-B268-FE59E2E3A2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11809</TotalTime>
  <Words>815</Words>
  <Application>Microsoft Office PowerPoint</Application>
  <PresentationFormat>Custom</PresentationFormat>
  <Paragraphs>126</Paragraphs>
  <Slides>18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48</cp:revision>
  <dcterms:modified xsi:type="dcterms:W3CDTF">2014-06-02T16:47:32Z</dcterms:modified>
</cp:coreProperties>
</file>