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2" r:id="rId10"/>
    <p:sldId id="263" r:id="rId11"/>
    <p:sldId id="265" r:id="rId12"/>
    <p:sldId id="264" r:id="rId13"/>
    <p:sldId id="268" r:id="rId14"/>
    <p:sldId id="269" r:id="rId15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8">
          <p15:clr>
            <a:srgbClr val="A4A3A4"/>
          </p15:clr>
        </p15:guide>
        <p15:guide id="2" pos="20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3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8146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71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661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82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101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21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472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116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19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40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383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61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367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0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81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54912" y="7158037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D9766017-F69E-48EC-9C7C-1EE6077EE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mars.mpeg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xsCAiGp2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d/d2/Endeavour_Crater_Annotated_2009-03-07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astro.virginia.edu/class/oconnell/astr121/im/channels-color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astro.virginia.edu/class/oconnell/astr121/im/mars-w-water-fuse-apr0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941513" y="198438"/>
            <a:ext cx="614203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Mars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92113" y="4652963"/>
            <a:ext cx="4749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Mass = 0.11 M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Radius = 0.53 R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Density = 3.9 g/cm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3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Average distance from Sun = 1.52 AU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319713" y="4516438"/>
            <a:ext cx="47498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eccentricity = 0.093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Range in distance from Sun = 1.38 - 1.66 AU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S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pin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Period = 24.6 hours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Orbital Period = 687 days</a:t>
            </a:r>
          </a:p>
        </p:txBody>
      </p:sp>
      <p:pic>
        <p:nvPicPr>
          <p:cNvPr id="6" name="mars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3312" y="731837"/>
            <a:ext cx="5105400" cy="3829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797175" y="503238"/>
            <a:ext cx="454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Mars' History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47688" y="1565275"/>
            <a:ext cx="83296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Smaller than Earth, Mars cooled faster.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Atmosphere and surface water in first 1.5 billion years.  Life?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Most volcanic activity ended two billion years ago.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No evidence for plate tectonics.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Atmosphere mostly froze out into subsurface ice, polar ice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caps and surface rocks.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artists-impression-of-the-mars-phoenix-lander-on-the-martian-surface_j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1838"/>
            <a:ext cx="5322888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phoenix03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7888" y="655638"/>
            <a:ext cx="4035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md_69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89463"/>
            <a:ext cx="5848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2254250" y="71438"/>
            <a:ext cx="5757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/>
              <a:t>Phoenix mission – icy soil at the poles!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5954713" y="5503863"/>
            <a:ext cx="3914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Phoenix analyzing scooped up</a:t>
            </a:r>
          </a:p>
          <a:p>
            <a:r>
              <a:rPr lang="en-US"/>
              <a:t>dirt – was Mars ever favorable</a:t>
            </a:r>
          </a:p>
          <a:p>
            <a:r>
              <a:rPr lang="en-US"/>
              <a:t>for microbial life?  Organic</a:t>
            </a:r>
          </a:p>
          <a:p>
            <a:r>
              <a:rPr lang="en-US"/>
              <a:t>compounds?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328863" y="449263"/>
            <a:ext cx="5422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Mars' Moons Phobos and Deimos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lum contrast="8000"/>
          </a:blip>
          <a:srcRect/>
          <a:stretch>
            <a:fillRect/>
          </a:stretch>
        </p:blipFill>
        <p:spPr bwMode="auto">
          <a:xfrm>
            <a:off x="187325" y="1241425"/>
            <a:ext cx="3830638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738" y="3017838"/>
            <a:ext cx="25812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15950" y="4868863"/>
            <a:ext cx="29448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Phobos:  28 x 20 km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645275" y="5843588"/>
            <a:ext cx="29448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Deimos:  16 x 10 km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03238" y="6591300"/>
            <a:ext cx="84597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Properties similar to asteroids.  They are probably asteroids captured into orbit by Mars' gravity.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230313" y="315913"/>
            <a:ext cx="824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Next mission – Mars Science Laboratory – </a:t>
            </a:r>
            <a:r>
              <a:rPr lang="en-US" dirty="0" smtClean="0"/>
              <a:t>Nov-Dec 2011 </a:t>
            </a:r>
            <a:r>
              <a:rPr lang="en-US" dirty="0"/>
              <a:t>launch</a:t>
            </a:r>
          </a:p>
        </p:txBody>
      </p:sp>
      <p:pic>
        <p:nvPicPr>
          <p:cNvPr id="1026" name="Picture 2" descr="Artist concept features NASA's Mars Science Laboratory Curiosity r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1364227"/>
            <a:ext cx="6478838" cy="48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97175" y="503238"/>
            <a:ext cx="454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Mars' History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47688" y="1565275"/>
            <a:ext cx="832961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Smaller than Earth, Mars cooled faster.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Most volcanic activity ended two billion years ago.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Differentiation less complete than on Earth.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No evidence for plate tectonics.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Atmosphere mostly froze out into subsurface ice, polar ice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caps and surface rocks.</a:t>
            </a:r>
          </a:p>
        </p:txBody>
      </p:sp>
      <p:sp>
        <p:nvSpPr>
          <p:cNvPr id="14340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802313" y="6827838"/>
            <a:ext cx="401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</a:rPr>
              <a:t>Valles </a:t>
            </a:r>
            <a:r>
              <a:rPr lang="en-US" u="sng" dirty="0" err="1">
                <a:solidFill>
                  <a:schemeClr val="hlink"/>
                </a:solidFill>
              </a:rPr>
              <a:t>Marineris</a:t>
            </a:r>
            <a:r>
              <a:rPr lang="en-US" u="sng" dirty="0">
                <a:solidFill>
                  <a:schemeClr val="hlink"/>
                </a:solidFill>
              </a:rPr>
              <a:t> flyover movie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565275" y="428625"/>
            <a:ext cx="689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Martian Atmosphere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46089" y="1187450"/>
            <a:ext cx="657542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- 95% CO</a:t>
            </a:r>
            <a:r>
              <a:rPr lang="en-GB" baseline="-33000" dirty="0">
                <a:solidFill>
                  <a:srgbClr val="FFFFFF"/>
                </a:solidFill>
              </a:rPr>
              <a:t>2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baseline="-33000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Surface Pressure 0.006 that of Earth's atmosphere (thin air!)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Surface Temperature 250 K.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Dust storms sometimes envelop most of Mars, can last months.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20713" y="4471114"/>
            <a:ext cx="81168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A “Reverse Runaway Greenhouse Effect”?</a:t>
            </a:r>
            <a:r>
              <a:rPr lang="en-GB" dirty="0">
                <a:solidFill>
                  <a:srgbClr val="FFFFFF"/>
                </a:solidFill>
              </a:rPr>
              <a:t>  </a:t>
            </a: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During </a:t>
            </a:r>
            <a:r>
              <a:rPr lang="en-GB" dirty="0">
                <a:solidFill>
                  <a:srgbClr val="FFFFFF"/>
                </a:solidFill>
              </a:rPr>
              <a:t>volcanic phase (first two billion years), thicker CO</a:t>
            </a:r>
            <a:r>
              <a:rPr lang="en-GB" baseline="-33000" dirty="0">
                <a:solidFill>
                  <a:srgbClr val="FFFFFF"/>
                </a:solidFill>
              </a:rPr>
              <a:t>2 </a:t>
            </a:r>
            <a:r>
              <a:rPr lang="en-GB" dirty="0" smtClean="0">
                <a:solidFill>
                  <a:srgbClr val="FFFFFF"/>
                </a:solidFill>
              </a:rPr>
              <a:t>atmosphere</a:t>
            </a:r>
            <a:r>
              <a:rPr lang="en-GB" dirty="0">
                <a:solidFill>
                  <a:srgbClr val="FFFFFF"/>
                </a:solidFill>
              </a:rPr>
              <a:t>, warmer surface, possibly oceans.   Gradually most CO</a:t>
            </a:r>
            <a:r>
              <a:rPr lang="en-GB" baseline="-33000" dirty="0">
                <a:solidFill>
                  <a:srgbClr val="FFFFFF"/>
                </a:solidFill>
              </a:rPr>
              <a:t>2</a:t>
            </a:r>
            <a:r>
              <a:rPr lang="en-GB" dirty="0">
                <a:solidFill>
                  <a:srgbClr val="FFFFFF"/>
                </a:solidFill>
              </a:rPr>
              <a:t> dissolved into surface water and combined with rocks, then atmospheric and surface water froze (creating ice caps and probable permafrost layer).</a:t>
            </a:r>
          </a:p>
        </p:txBody>
      </p:sp>
      <p:pic>
        <p:nvPicPr>
          <p:cNvPr id="1026" name="Picture 2" descr="http://upload.wikimedia.org/wikipedia/commons/0/00/Ice_Clouds_in_Martian_Arct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2" y="121664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87500" y="255588"/>
            <a:ext cx="689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Martian Surface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296988"/>
            <a:ext cx="55483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65488" y="971550"/>
            <a:ext cx="1438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Valles Marineris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3188" y="914400"/>
            <a:ext cx="147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>
                <a:solidFill>
                  <a:srgbClr val="FFFFFF"/>
                </a:solidFill>
              </a:rPr>
              <a:t>Olympus</a:t>
            </a:r>
            <a:r>
              <a:rPr lang="en-GB" sz="1800">
                <a:solidFill>
                  <a:srgbClr val="FFFFFF"/>
                </a:solidFill>
              </a:rPr>
              <a:t> </a:t>
            </a:r>
            <a:r>
              <a:rPr lang="en-GB" sz="1600">
                <a:solidFill>
                  <a:srgbClr val="FFFFFF"/>
                </a:solidFill>
              </a:rPr>
              <a:t>Mons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7988" y="962025"/>
            <a:ext cx="1473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>
                <a:solidFill>
                  <a:srgbClr val="FFFFFF"/>
                </a:solidFill>
              </a:rPr>
              <a:t>Tharsis Bulge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15950" y="1455738"/>
            <a:ext cx="1588" cy="1541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H="1">
            <a:off x="1025525" y="1412875"/>
            <a:ext cx="1144588" cy="2300288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 flipH="1">
            <a:off x="1779588" y="1341438"/>
            <a:ext cx="2195512" cy="2343150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18188" y="1336675"/>
            <a:ext cx="409892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FF0000"/>
                </a:solidFill>
                <a:cs typeface="Times New Roman" pitchFamily="18" charset="0"/>
              </a:rPr>
              <a:t>Southern Hemisphere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~5 km higher elevation than </a:t>
            </a:r>
            <a:r>
              <a:rPr lang="en-GB" sz="2000" dirty="0" smtClean="0">
                <a:solidFill>
                  <a:srgbClr val="FF0000"/>
                </a:solidFill>
                <a:cs typeface="Times New Roman" pitchFamily="18" charset="0"/>
              </a:rPr>
              <a:t>Northern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, and more heavily cratered.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South is like lunar highlands, surface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~4 billion years old, North like </a:t>
            </a:r>
            <a:r>
              <a:rPr lang="en-GB" sz="2000" dirty="0" err="1" smtClean="0">
                <a:solidFill>
                  <a:srgbClr val="FFFFFF"/>
                </a:solidFill>
                <a:cs typeface="Times New Roman" pitchFamily="18" charset="0"/>
              </a:rPr>
              <a:t>maria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, ~3 billion years old.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878513" y="4597201"/>
            <a:ext cx="409892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err="1" smtClean="0">
                <a:solidFill>
                  <a:srgbClr val="FF0000"/>
                </a:solidFill>
                <a:cs typeface="Times New Roman" pitchFamily="18" charset="0"/>
              </a:rPr>
              <a:t>Valles</a:t>
            </a:r>
            <a:r>
              <a:rPr lang="en-GB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cs typeface="Times New Roman" pitchFamily="18" charset="0"/>
              </a:rPr>
              <a:t>Marineris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- 4000 km long, up to 7 km deep.  Ancient crack in crust.  Reasons not clear.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solidFill>
                  <a:srgbClr val="FF0000"/>
                </a:solidFill>
                <a:cs typeface="Times New Roman" pitchFamily="18" charset="0"/>
              </a:rPr>
              <a:t>Olympus Mons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 - shield volcano, highest in Solar System, 3x Everest in height.  100 km across.</a:t>
            </a:r>
          </a:p>
        </p:txBody>
      </p:sp>
      <p:pic>
        <p:nvPicPr>
          <p:cNvPr id="3084" name="Picture 15" descr="marslandingsites"/>
          <p:cNvPicPr>
            <a:picLocks noChangeAspect="1" noChangeArrowheads="1"/>
          </p:cNvPicPr>
          <p:nvPr/>
        </p:nvPicPr>
        <p:blipFill>
          <a:blip r:embed="rId4">
            <a:lum bright="-38000" contrast="42000"/>
          </a:blip>
          <a:srcRect/>
          <a:stretch>
            <a:fillRect/>
          </a:stretch>
        </p:blipFill>
        <p:spPr bwMode="auto">
          <a:xfrm>
            <a:off x="87312" y="4676775"/>
            <a:ext cx="5649913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696912" y="4337050"/>
            <a:ext cx="4217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(Mars Global Surveyor </a:t>
            </a:r>
            <a:r>
              <a:rPr lang="en-US" sz="1800" dirty="0" smtClean="0"/>
              <a:t>laser altimeter </a:t>
            </a:r>
            <a:r>
              <a:rPr lang="en-US" sz="1800" dirty="0"/>
              <a:t>data)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2312" y="3605351"/>
            <a:ext cx="4278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err="1" smtClean="0">
                <a:solidFill>
                  <a:srgbClr val="FF0000"/>
                </a:solidFill>
                <a:cs typeface="Times New Roman" pitchFamily="18" charset="0"/>
              </a:rPr>
              <a:t>Tharsis</a:t>
            </a:r>
            <a:r>
              <a:rPr lang="en-GB" sz="2000" dirty="0" smtClean="0">
                <a:solidFill>
                  <a:srgbClr val="FF0000"/>
                </a:solidFill>
                <a:cs typeface="Times New Roman" pitchFamily="18" charset="0"/>
              </a:rPr>
              <a:t> Bulge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- highest (10 km) and youngest (2-3 billion years) region.</a:t>
            </a:r>
            <a:endParaRPr lang="en-GB" sz="2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917700" y="234950"/>
            <a:ext cx="5937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View From the Surface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163513" y="2027238"/>
            <a:ext cx="49530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54113" y="6294438"/>
            <a:ext cx="2478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800">
                <a:solidFill>
                  <a:srgbClr val="FFFFFF"/>
                </a:solidFill>
              </a:rPr>
              <a:t>Viking 1 site (1976)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73713" y="6294438"/>
            <a:ext cx="409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800">
                <a:solidFill>
                  <a:srgbClr val="FFFFFF"/>
                </a:solidFill>
              </a:rPr>
              <a:t>Sojourner robot from Pathfinder (1997)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87350" y="887413"/>
            <a:ext cx="87217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Dry, desert-like.  Red =&gt; high iron content.  Mars didn't differentiate as completely as Earth.  Sky has butterscotch hue due to dust.</a:t>
            </a:r>
          </a:p>
        </p:txBody>
      </p:sp>
      <p:pic>
        <p:nvPicPr>
          <p:cNvPr id="22530" name="Picture 2" descr="http://mars.jpl.nasa.gov/gallery/video/images/br_sojour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7512" y="2027237"/>
            <a:ext cx="4114800" cy="4114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449512" y="46037"/>
            <a:ext cx="574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Opportunity panorama: inside Victoria Crater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544512" y="3703637"/>
            <a:ext cx="8855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Deepest crater explored by far (230 feet)  =&gt;   apparently it was the top of an underground water table. </a:t>
            </a:r>
            <a:r>
              <a:rPr lang="en-US" dirty="0" smtClean="0"/>
              <a:t> Has now </a:t>
            </a:r>
            <a:r>
              <a:rPr lang="en-US" smtClean="0"/>
              <a:t>reached bigger </a:t>
            </a:r>
            <a:r>
              <a:rPr lang="en-US" dirty="0" smtClean="0"/>
              <a:t>Endeavour Crater.</a:t>
            </a:r>
            <a:endParaRPr lang="en-US" dirty="0"/>
          </a:p>
        </p:txBody>
      </p:sp>
      <p:pic>
        <p:nvPicPr>
          <p:cNvPr id="5124" name="Picture 9" descr="Sol1332B_Lyell_ADJ_L257atc_br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8600" y="655637"/>
            <a:ext cx="9764713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File:Endeavour Crater Annotated 2009-03-0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33333" b="20000"/>
          <a:stretch>
            <a:fillRect/>
          </a:stretch>
        </p:blipFill>
        <p:spPr bwMode="auto">
          <a:xfrm>
            <a:off x="2182812" y="4618037"/>
            <a:ext cx="7353300" cy="266694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792288" y="449263"/>
            <a:ext cx="670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Evidence for Past Surface Water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7789863" y="4119563"/>
            <a:ext cx="2022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123825" y="4237036"/>
            <a:ext cx="6740773" cy="29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492500" y="1477963"/>
            <a:ext cx="19288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"runoff channels" or dry rivers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178300" y="2408238"/>
            <a:ext cx="1243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"outflow </a:t>
            </a:r>
          </a:p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channels" 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593013" y="7026275"/>
            <a:ext cx="23622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800">
                <a:solidFill>
                  <a:srgbClr val="FFFFFF"/>
                </a:solidFill>
              </a:rPr>
              <a:t>teardrop "islands" in outflow channels 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301750" y="7202488"/>
            <a:ext cx="33099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800">
                <a:solidFill>
                  <a:srgbClr val="FFFFFF"/>
                </a:solidFill>
              </a:rPr>
              <a:t>standing water erosion in craters?</a:t>
            </a:r>
          </a:p>
        </p:txBody>
      </p:sp>
      <p:pic>
        <p:nvPicPr>
          <p:cNvPr id="6153" name="Picture 12" descr="channels-color-smex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13" y="1417638"/>
            <a:ext cx="33528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This image shows a color-enhanced image of the delta in Jezero Crater on Mars, which once held a lak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97513" y="1265238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5557838" y="2838450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South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8912225" y="2879725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North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16837" y="7158037"/>
            <a:ext cx="2352675" cy="401638"/>
          </a:xfrm>
        </p:spPr>
        <p:txBody>
          <a:bodyPr/>
          <a:lstStyle/>
          <a:p>
            <a:fld id="{D9766017-F69E-48EC-9C7C-1EE6077EE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lum contrast="8000"/>
          </a:blip>
          <a:srcRect/>
          <a:stretch>
            <a:fillRect/>
          </a:stretch>
        </p:blipFill>
        <p:spPr bwMode="auto">
          <a:xfrm>
            <a:off x="1154113" y="736600"/>
            <a:ext cx="79248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5950" y="6189663"/>
            <a:ext cx="88471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Red arrows:  rounded boulders indicating water erosion?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White arrows: "conglomerate" rock, like in Earth's riverbeds?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Blue arrows: sharp-edged boulders, volcanic rock?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79475" y="257175"/>
            <a:ext cx="826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Pathfinder </a:t>
            </a:r>
            <a:r>
              <a:rPr lang="en-GB" dirty="0" smtClean="0">
                <a:solidFill>
                  <a:srgbClr val="FFFFFF"/>
                </a:solidFill>
              </a:rPr>
              <a:t>(1997) site </a:t>
            </a:r>
            <a:r>
              <a:rPr lang="en-GB" dirty="0">
                <a:solidFill>
                  <a:srgbClr val="FFFFFF"/>
                </a:solidFill>
              </a:rPr>
              <a:t>was an outflow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6017-F69E-48EC-9C7C-1EE6077EE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ars-oceans-ma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597025"/>
            <a:ext cx="46482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mars-w-water-fuse-apr03-s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1597025"/>
            <a:ext cx="47244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601913" y="350838"/>
            <a:ext cx="5153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Did Mars once have a huge ocean?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92113" y="63722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Long stretches along border are very even in elevation, like a coastline</a:t>
            </a:r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 flipV="1">
            <a:off x="2982913" y="4160838"/>
            <a:ext cx="381000" cy="228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024438" y="6384925"/>
            <a:ext cx="4907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Ocean fed by outflow channels from</a:t>
            </a:r>
          </a:p>
          <a:p>
            <a:r>
              <a:rPr lang="en-US" sz="2000" dirty="0"/>
              <a:t>higher elevation southern hemisphere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Recent evidence suggests, cold, </a:t>
            </a:r>
            <a:r>
              <a:rPr lang="en-US" sz="2000" smtClean="0"/>
              <a:t>glacial ocean.</a:t>
            </a: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16837" y="7158037"/>
            <a:ext cx="2352675" cy="401638"/>
          </a:xfrm>
        </p:spPr>
        <p:txBody>
          <a:bodyPr/>
          <a:lstStyle/>
          <a:p>
            <a:fld id="{D9766017-F69E-48EC-9C7C-1EE6077EEE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03350" y="395288"/>
            <a:ext cx="7169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Evidence for "Permafrost" layer beneath surface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163512" y="1036637"/>
            <a:ext cx="45116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735512" y="1265237"/>
            <a:ext cx="579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"</a:t>
            </a:r>
            <a:r>
              <a:rPr lang="en-GB" dirty="0" err="1">
                <a:solidFill>
                  <a:srgbClr val="FFFFFF"/>
                </a:solidFill>
              </a:rPr>
              <a:t>Splosh</a:t>
            </a:r>
            <a:r>
              <a:rPr lang="en-GB" dirty="0">
                <a:solidFill>
                  <a:srgbClr val="FFFFFF"/>
                </a:solidFill>
              </a:rPr>
              <a:t>" craters </a:t>
            </a:r>
            <a:r>
              <a:rPr lang="en-GB" dirty="0" smtClean="0">
                <a:solidFill>
                  <a:srgbClr val="FFFFFF"/>
                </a:solidFill>
              </a:rPr>
              <a:t>suggesting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liquefied </a:t>
            </a:r>
            <a:r>
              <a:rPr lang="en-GB" dirty="0" err="1">
                <a:solidFill>
                  <a:srgbClr val="FFFFFF"/>
                </a:solidFill>
              </a:rPr>
              <a:t>ejecta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290" name="Picture 2" descr="http://mars.jpl.nasa.gov/mgs/gallery/images/20061206a/PIA09027_a_anno_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853" y="2636837"/>
            <a:ext cx="8842460" cy="472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06512" y="2789237"/>
            <a:ext cx="7673896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Something flowed in this crater wall between 2001 and 2005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554912" y="7264399"/>
            <a:ext cx="2352675" cy="401638"/>
          </a:xfrm>
        </p:spPr>
        <p:txBody>
          <a:bodyPr/>
          <a:lstStyle/>
          <a:p>
            <a:fld id="{D9766017-F69E-48EC-9C7C-1EE6077EEE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36774</TotalTime>
  <Words>654</Words>
  <Application>Microsoft Office PowerPoint</Application>
  <PresentationFormat>Custom</PresentationFormat>
  <Paragraphs>113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StarSymbol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66</cp:revision>
  <dcterms:modified xsi:type="dcterms:W3CDTF">2015-11-08T21:33:01Z</dcterms:modified>
</cp:coreProperties>
</file>