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media1.gif" ContentType="vide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sldIdLst>
    <p:sldId id="256" r:id="rId2"/>
    <p:sldId id="257" r:id="rId3"/>
    <p:sldId id="258" r:id="rId4"/>
    <p:sldId id="259" r:id="rId5"/>
    <p:sldId id="285" r:id="rId6"/>
    <p:sldId id="261" r:id="rId7"/>
    <p:sldId id="262" r:id="rId8"/>
    <p:sldId id="263" r:id="rId9"/>
    <p:sldId id="264" r:id="rId10"/>
    <p:sldId id="265" r:id="rId11"/>
    <p:sldId id="292" r:id="rId12"/>
    <p:sldId id="266" r:id="rId13"/>
    <p:sldId id="283" r:id="rId14"/>
    <p:sldId id="269" r:id="rId15"/>
    <p:sldId id="270" r:id="rId16"/>
    <p:sldId id="282" r:id="rId17"/>
    <p:sldId id="289" r:id="rId18"/>
    <p:sldId id="271" r:id="rId19"/>
    <p:sldId id="272" r:id="rId20"/>
    <p:sldId id="273" r:id="rId21"/>
    <p:sldId id="274" r:id="rId22"/>
    <p:sldId id="293" r:id="rId23"/>
    <p:sldId id="275" r:id="rId24"/>
    <p:sldId id="276" r:id="rId25"/>
    <p:sldId id="277" r:id="rId26"/>
    <p:sldId id="294" r:id="rId27"/>
    <p:sldId id="278" r:id="rId28"/>
    <p:sldId id="279" r:id="rId29"/>
    <p:sldId id="280" r:id="rId30"/>
    <p:sldId id="281" r:id="rId31"/>
    <p:sldId id="290" r:id="rId32"/>
    <p:sldId id="284" r:id="rId33"/>
    <p:sldId id="288" r:id="rId34"/>
    <p:sldId id="291" r:id="rId35"/>
  </p:sldIdLst>
  <p:sldSz cx="10080625" cy="7559675"/>
  <p:notesSz cx="7315200" cy="9601200"/>
  <p:defaultTextStyle>
    <a:defPPr>
      <a:defRPr lang="en-GB"/>
    </a:defPPr>
    <a:lvl1pPr algn="l"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58">
          <p15:clr>
            <a:srgbClr val="A4A3A4"/>
          </p15:clr>
        </p15:guide>
        <p15:guide id="2" pos="20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8" autoAdjust="0"/>
    <p:restoredTop sz="94660"/>
  </p:normalViewPr>
  <p:slideViewPr>
    <p:cSldViewPr>
      <p:cViewPr varScale="1">
        <p:scale>
          <a:sx n="60" d="100"/>
          <a:sy n="60" d="100"/>
        </p:scale>
        <p:origin x="750"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758"/>
        <p:guide pos="20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bwMode="auto">
          <a:xfrm>
            <a:off x="1463675" y="962025"/>
            <a:ext cx="4386263" cy="3289300"/>
          </a:xfrm>
          <a:prstGeom prst="rect">
            <a:avLst/>
          </a:prstGeom>
          <a:solidFill>
            <a:srgbClr val="FFFFFF"/>
          </a:solidFill>
          <a:ln w="9525">
            <a:solidFill>
              <a:srgbClr val="000000"/>
            </a:solidFill>
            <a:miter lim="800000"/>
            <a:headEnd/>
            <a:tailEnd/>
          </a:ln>
        </p:spPr>
      </p:sp>
      <p:sp>
        <p:nvSpPr>
          <p:cNvPr id="2050" name="Rectangle 2"/>
          <p:cNvSpPr txBox="1">
            <a:spLocks noGrp="1" noChangeArrowheads="1"/>
          </p:cNvSpPr>
          <p:nvPr>
            <p:ph type="body" idx="1"/>
          </p:nvPr>
        </p:nvSpPr>
        <p:spPr bwMode="auto">
          <a:xfrm>
            <a:off x="1117600" y="4570413"/>
            <a:ext cx="5084763" cy="3649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85668728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ln/>
        </p:spPr>
      </p:sp>
      <p:sp>
        <p:nvSpPr>
          <p:cNvPr id="29699"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107503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ln/>
        </p:spPr>
      </p:sp>
      <p:sp>
        <p:nvSpPr>
          <p:cNvPr id="38915"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70804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ln/>
        </p:spPr>
      </p:sp>
      <p:sp>
        <p:nvSpPr>
          <p:cNvPr id="39939"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104146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257300" y="720725"/>
            <a:ext cx="4800600" cy="3600450"/>
          </a:xfrm>
          <a:noFill/>
          <a:ln/>
        </p:spPr>
      </p:sp>
      <p:sp>
        <p:nvSpPr>
          <p:cNvPr id="40963" name="Rectangle 3"/>
          <p:cNvSpPr txBox="1">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9243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ln/>
        </p:spPr>
      </p:sp>
      <p:sp>
        <p:nvSpPr>
          <p:cNvPr id="41987"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1651448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ln/>
        </p:spPr>
      </p:sp>
      <p:sp>
        <p:nvSpPr>
          <p:cNvPr id="44035"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297499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57300" y="720725"/>
            <a:ext cx="4800600" cy="3600450"/>
          </a:xfrm>
          <a:noFill/>
          <a:ln/>
        </p:spPr>
      </p:sp>
      <p:sp>
        <p:nvSpPr>
          <p:cNvPr id="43011" name="Rectangle 3"/>
          <p:cNvSpPr txBox="1">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3664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ln/>
        </p:spPr>
      </p:sp>
      <p:sp>
        <p:nvSpPr>
          <p:cNvPr id="45059"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1485973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ln/>
        </p:spPr>
      </p:sp>
      <p:sp>
        <p:nvSpPr>
          <p:cNvPr id="46083"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632155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ln/>
        </p:spPr>
      </p:sp>
      <p:sp>
        <p:nvSpPr>
          <p:cNvPr id="47107"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3899622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ln/>
        </p:spPr>
      </p:sp>
      <p:sp>
        <p:nvSpPr>
          <p:cNvPr id="48131"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111928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ln/>
        </p:spPr>
      </p:sp>
      <p:sp>
        <p:nvSpPr>
          <p:cNvPr id="30723"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75756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a:ln/>
        </p:spPr>
      </p:sp>
      <p:sp>
        <p:nvSpPr>
          <p:cNvPr id="49155"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1693249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ln/>
        </p:spPr>
      </p:sp>
      <p:sp>
        <p:nvSpPr>
          <p:cNvPr id="50179"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4016459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a:ln/>
        </p:spPr>
      </p:sp>
      <p:sp>
        <p:nvSpPr>
          <p:cNvPr id="51203"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2178536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3618662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a:ln/>
        </p:spPr>
      </p:sp>
      <p:sp>
        <p:nvSpPr>
          <p:cNvPr id="53251"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828538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ln/>
        </p:spPr>
      </p:sp>
      <p:sp>
        <p:nvSpPr>
          <p:cNvPr id="54275"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3366668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ln/>
        </p:spPr>
      </p:sp>
      <p:sp>
        <p:nvSpPr>
          <p:cNvPr id="55299"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4140214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168674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490159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ln/>
        </p:spPr>
      </p:sp>
      <p:sp>
        <p:nvSpPr>
          <p:cNvPr id="33795"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110208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ln/>
        </p:spPr>
      </p:sp>
      <p:sp>
        <p:nvSpPr>
          <p:cNvPr id="31747"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2155765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60291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a:ln/>
        </p:spPr>
      </p:sp>
      <p:sp>
        <p:nvSpPr>
          <p:cNvPr id="32771"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366332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ln/>
        </p:spPr>
      </p:sp>
      <p:sp>
        <p:nvSpPr>
          <p:cNvPr id="33795"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334772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a:ln/>
        </p:spPr>
      </p:sp>
      <p:sp>
        <p:nvSpPr>
          <p:cNvPr id="34819"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316312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ln/>
        </p:spPr>
      </p:sp>
      <p:sp>
        <p:nvSpPr>
          <p:cNvPr id="35843"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207097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a:ln/>
        </p:spPr>
      </p:sp>
      <p:sp>
        <p:nvSpPr>
          <p:cNvPr id="36867"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357962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ln/>
        </p:spPr>
      </p:sp>
      <p:sp>
        <p:nvSpPr>
          <p:cNvPr id="37891" name="Rectangle 2"/>
          <p:cNvSpPr txBox="1">
            <a:spLocks noGrp="1" noChangeArrowheads="1"/>
          </p:cNvSpPr>
          <p:nvPr>
            <p:ph type="body" idx="1"/>
          </p:nvPr>
        </p:nvSpPr>
        <p:spPr>
          <a:noFill/>
          <a:ln/>
        </p:spPr>
        <p:txBody>
          <a:bodyPr wrap="none" lIns="87051" tIns="43525" rIns="87051" bIns="43525" anchor="ctr"/>
          <a:lstStyle/>
          <a:p>
            <a:endParaRPr lang="en-US" smtClean="0"/>
          </a:p>
        </p:txBody>
      </p:sp>
    </p:spTree>
    <p:extLst>
      <p:ext uri="{BB962C8B-B14F-4D97-AF65-F5344CB8AC3E}">
        <p14:creationId xmlns:p14="http://schemas.microsoft.com/office/powerpoint/2010/main" val="4017930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763713"/>
            <a:ext cx="9072563" cy="49895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4825" y="1763713"/>
            <a:ext cx="9072563" cy="49895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9FEA945-240A-4B20-8D72-FFEDAF9822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00000"/>
            </a:gs>
            <a:gs pos="50000">
              <a:srgbClr val="000080"/>
            </a:gs>
            <a:gs pos="100000">
              <a:srgbClr val="800000"/>
            </a:gs>
          </a:gsLst>
          <a:lin ang="36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564437" y="7111999"/>
            <a:ext cx="2352675" cy="401638"/>
          </a:xfrm>
          <a:prstGeom prst="rect">
            <a:avLst/>
          </a:prstGeom>
        </p:spPr>
        <p:txBody>
          <a:bodyPr vert="horz" lIns="91440" tIns="45720" rIns="91440" bIns="45720" rtlCol="0" anchor="ctr"/>
          <a:lstStyle>
            <a:lvl1pPr algn="r">
              <a:defRPr sz="1600">
                <a:solidFill>
                  <a:schemeClr val="bg1"/>
                </a:solidFill>
              </a:defRPr>
            </a:lvl1pPr>
          </a:lstStyle>
          <a:p>
            <a:fld id="{F9FEA945-240A-4B20-8D72-FFEDAF9822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lnSpc>
          <a:spcPct val="10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algn="ctr" defTabSz="457200" rtl="0" eaLnBrk="0" fontAlgn="base" hangingPunct="0">
        <a:lnSpc>
          <a:spcPct val="102000"/>
        </a:lnSpc>
        <a:spcBef>
          <a:spcPct val="0"/>
        </a:spcBef>
        <a:spcAft>
          <a:spcPct val="0"/>
        </a:spcAft>
        <a:buClr>
          <a:srgbClr val="000000"/>
        </a:buClr>
        <a:buSzPct val="45000"/>
        <a:buFont typeface="StarSymbol" charset="0"/>
        <a:defRPr sz="4400">
          <a:solidFill>
            <a:srgbClr val="000000"/>
          </a:solidFill>
          <a:latin typeface="Times" pitchFamily="16" charset="0"/>
        </a:defRPr>
      </a:lvl2pPr>
      <a:lvl3pPr algn="ctr" defTabSz="457200" rtl="0" eaLnBrk="0" fontAlgn="base" hangingPunct="0">
        <a:lnSpc>
          <a:spcPct val="102000"/>
        </a:lnSpc>
        <a:spcBef>
          <a:spcPct val="0"/>
        </a:spcBef>
        <a:spcAft>
          <a:spcPct val="0"/>
        </a:spcAft>
        <a:buClr>
          <a:srgbClr val="000000"/>
        </a:buClr>
        <a:buSzPct val="45000"/>
        <a:buFont typeface="StarSymbol" charset="0"/>
        <a:defRPr sz="4400">
          <a:solidFill>
            <a:srgbClr val="000000"/>
          </a:solidFill>
          <a:latin typeface="Times" pitchFamily="16" charset="0"/>
        </a:defRPr>
      </a:lvl3pPr>
      <a:lvl4pPr algn="ctr" defTabSz="457200" rtl="0" eaLnBrk="0" fontAlgn="base" hangingPunct="0">
        <a:lnSpc>
          <a:spcPct val="102000"/>
        </a:lnSpc>
        <a:spcBef>
          <a:spcPct val="0"/>
        </a:spcBef>
        <a:spcAft>
          <a:spcPct val="0"/>
        </a:spcAft>
        <a:buClr>
          <a:srgbClr val="000000"/>
        </a:buClr>
        <a:buSzPct val="45000"/>
        <a:buFont typeface="StarSymbol" charset="0"/>
        <a:defRPr sz="4400">
          <a:solidFill>
            <a:srgbClr val="000000"/>
          </a:solidFill>
          <a:latin typeface="Times" pitchFamily="16" charset="0"/>
        </a:defRPr>
      </a:lvl4pPr>
      <a:lvl5pPr algn="ctr" defTabSz="457200" rtl="0" eaLnBrk="0" fontAlgn="base" hangingPunct="0">
        <a:lnSpc>
          <a:spcPct val="102000"/>
        </a:lnSpc>
        <a:spcBef>
          <a:spcPct val="0"/>
        </a:spcBef>
        <a:spcAft>
          <a:spcPct val="0"/>
        </a:spcAft>
        <a:buClr>
          <a:srgbClr val="000000"/>
        </a:buClr>
        <a:buSzPct val="45000"/>
        <a:buFont typeface="StarSymbol" charset="0"/>
        <a:defRPr sz="4400">
          <a:solidFill>
            <a:srgbClr val="000000"/>
          </a:solidFill>
          <a:latin typeface="Times" pitchFamily="16" charset="0"/>
        </a:defRPr>
      </a:lvl5pPr>
      <a:lvl6pPr marL="1897063"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8" charset="0"/>
        </a:defRPr>
      </a:lvl6pPr>
      <a:lvl7pPr marL="2354263"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8" charset="0"/>
        </a:defRPr>
      </a:lvl7pPr>
      <a:lvl8pPr marL="2811463"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8" charset="0"/>
        </a:defRPr>
      </a:lvl8pPr>
      <a:lvl9pPr marL="3268663"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8" charset="0"/>
        </a:defRPr>
      </a:lvl9pPr>
    </p:titleStyle>
    <p:bodyStyle>
      <a:lvl1pPr marL="431800" indent="-323850" algn="l" defTabSz="457200" rtl="0" eaLnBrk="0" fontAlgn="base" hangingPunct="0">
        <a:lnSpc>
          <a:spcPct val="102000"/>
        </a:lnSpc>
        <a:spcBef>
          <a:spcPct val="0"/>
        </a:spcBef>
        <a:spcAft>
          <a:spcPts val="1425"/>
        </a:spcAft>
        <a:buClr>
          <a:srgbClr val="000000"/>
        </a:buClr>
        <a:buSzPct val="45000"/>
        <a:buFont typeface="StarSymbol" charset="0"/>
        <a:buChar char="●"/>
        <a:defRPr sz="3200">
          <a:solidFill>
            <a:srgbClr val="000000"/>
          </a:solidFill>
          <a:latin typeface="+mn-lt"/>
          <a:ea typeface="+mn-ea"/>
          <a:cs typeface="+mn-cs"/>
        </a:defRPr>
      </a:lvl1pPr>
      <a:lvl2pPr marL="863600" indent="-287338" algn="l" defTabSz="457200" rtl="0" eaLnBrk="0" fontAlgn="base" hangingPunct="0">
        <a:lnSpc>
          <a:spcPct val="102000"/>
        </a:lnSpc>
        <a:spcBef>
          <a:spcPct val="0"/>
        </a:spcBef>
        <a:spcAft>
          <a:spcPts val="1138"/>
        </a:spcAft>
        <a:buClr>
          <a:srgbClr val="000000"/>
        </a:buClr>
        <a:buSzPct val="75000"/>
        <a:buFont typeface="StarSymbol" charset="0"/>
        <a:buChar char="–"/>
        <a:defRPr sz="2800">
          <a:solidFill>
            <a:srgbClr val="000000"/>
          </a:solidFill>
          <a:latin typeface="+mn-lt"/>
        </a:defRPr>
      </a:lvl2pPr>
      <a:lvl3pPr marL="1295400" indent="-215900" algn="l" defTabSz="457200" rtl="0" eaLnBrk="0" fontAlgn="base" hangingPunct="0">
        <a:lnSpc>
          <a:spcPct val="102000"/>
        </a:lnSpc>
        <a:spcBef>
          <a:spcPct val="0"/>
        </a:spcBef>
        <a:spcAft>
          <a:spcPts val="850"/>
        </a:spcAft>
        <a:buClr>
          <a:srgbClr val="000000"/>
        </a:buClr>
        <a:buSzPct val="45000"/>
        <a:buFont typeface="StarSymbol" charset="0"/>
        <a:buChar char="●"/>
        <a:defRPr sz="2400">
          <a:solidFill>
            <a:srgbClr val="000000"/>
          </a:solidFill>
          <a:latin typeface="+mn-lt"/>
        </a:defRPr>
      </a:lvl3pPr>
      <a:lvl4pPr marL="1727200" indent="-215900" algn="l" defTabSz="457200" rtl="0" eaLnBrk="0" fontAlgn="base" hangingPunct="0">
        <a:lnSpc>
          <a:spcPct val="102000"/>
        </a:lnSpc>
        <a:spcBef>
          <a:spcPct val="0"/>
        </a:spcBef>
        <a:spcAft>
          <a:spcPts val="575"/>
        </a:spcAft>
        <a:buClr>
          <a:srgbClr val="000000"/>
        </a:buClr>
        <a:buSzPct val="75000"/>
        <a:buFont typeface="StarSymbol" charset="0"/>
        <a:buChar char="–"/>
        <a:defRPr sz="2000">
          <a:solidFill>
            <a:srgbClr val="000000"/>
          </a:solidFill>
          <a:latin typeface="+mn-lt"/>
        </a:defRPr>
      </a:lvl4pPr>
      <a:lvl5pPr marL="2159000" indent="-215900" algn="l" defTabSz="457200" rtl="0" eaLnBrk="0" fontAlgn="base" hangingPunct="0">
        <a:lnSpc>
          <a:spcPct val="102000"/>
        </a:lnSpc>
        <a:spcBef>
          <a:spcPct val="0"/>
        </a:spcBef>
        <a:spcAft>
          <a:spcPts val="288"/>
        </a:spcAft>
        <a:buClr>
          <a:srgbClr val="000000"/>
        </a:buClr>
        <a:buSzPct val="45000"/>
        <a:buFont typeface="StarSymbol" charset="0"/>
        <a:buChar char="●"/>
        <a:defRPr sz="2000">
          <a:solidFill>
            <a:srgbClr val="000000"/>
          </a:solidFill>
          <a:latin typeface="+mn-lt"/>
        </a:defRPr>
      </a:lvl5pPr>
      <a:lvl6pPr marL="2616200" indent="-215900" algn="l" defTabSz="457200" rtl="0" fontAlgn="base" hangingPunct="0">
        <a:lnSpc>
          <a:spcPct val="102000"/>
        </a:lnSpc>
        <a:spcBef>
          <a:spcPct val="0"/>
        </a:spcBef>
        <a:spcAft>
          <a:spcPts val="288"/>
        </a:spcAft>
        <a:buClr>
          <a:srgbClr val="000000"/>
        </a:buClr>
        <a:buSzPct val="45000"/>
        <a:buFont typeface="StarSymbol" charset="0"/>
        <a:buChar char="●"/>
        <a:defRPr sz="2000">
          <a:solidFill>
            <a:srgbClr val="000000"/>
          </a:solidFill>
          <a:latin typeface="+mn-lt"/>
        </a:defRPr>
      </a:lvl6pPr>
      <a:lvl7pPr marL="3073400" indent="-215900" algn="l" defTabSz="457200" rtl="0" fontAlgn="base" hangingPunct="0">
        <a:lnSpc>
          <a:spcPct val="102000"/>
        </a:lnSpc>
        <a:spcBef>
          <a:spcPct val="0"/>
        </a:spcBef>
        <a:spcAft>
          <a:spcPts val="288"/>
        </a:spcAft>
        <a:buClr>
          <a:srgbClr val="000000"/>
        </a:buClr>
        <a:buSzPct val="45000"/>
        <a:buFont typeface="StarSymbol" charset="0"/>
        <a:buChar char="●"/>
        <a:defRPr sz="2000">
          <a:solidFill>
            <a:srgbClr val="000000"/>
          </a:solidFill>
          <a:latin typeface="+mn-lt"/>
        </a:defRPr>
      </a:lvl7pPr>
      <a:lvl8pPr marL="3530600" indent="-215900" algn="l" defTabSz="457200" rtl="0" fontAlgn="base" hangingPunct="0">
        <a:lnSpc>
          <a:spcPct val="102000"/>
        </a:lnSpc>
        <a:spcBef>
          <a:spcPct val="0"/>
        </a:spcBef>
        <a:spcAft>
          <a:spcPts val="288"/>
        </a:spcAft>
        <a:buClr>
          <a:srgbClr val="000000"/>
        </a:buClr>
        <a:buSzPct val="45000"/>
        <a:buFont typeface="StarSymbol" charset="0"/>
        <a:buChar char="●"/>
        <a:defRPr sz="2000">
          <a:solidFill>
            <a:srgbClr val="000000"/>
          </a:solidFill>
          <a:latin typeface="+mn-lt"/>
        </a:defRPr>
      </a:lvl8pPr>
      <a:lvl9pPr marL="3987800" indent="-215900" algn="l" defTabSz="457200" rtl="0" fontAlgn="base" hangingPunct="0">
        <a:lnSpc>
          <a:spcPct val="102000"/>
        </a:lnSpc>
        <a:spcBef>
          <a:spcPct val="0"/>
        </a:spcBef>
        <a:spcAft>
          <a:spcPts val="288"/>
        </a:spcAft>
        <a:buClr>
          <a:srgbClr val="000000"/>
        </a:buClr>
        <a:buSzPct val="45000"/>
        <a:buFont typeface="StarSymbol"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file:///C:\Documents%20and%20Settings\Rich\My%20Documents\ppt\a101\pluto.mpeg" TargetMode="Externa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hyperlink" Target="//upload.wikimedia.org/wikipedia/commons/9/91/EightTNOs.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hyperlink" Target="http://upload.wikimedia.org/wikipedia/commons/d/dc/Eris_Orbit.sv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6/62/Galilean_satellites.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hyperlink" Target="http://www.brera.mi.astro.it/apod/image/0008/linear2pieces_hst_big.jpg" TargetMode="Externa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file:///C:\Documents%20and%20Settings\Rich\My%20Documents\ppt\a101\gaspra.mpeg"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2.pn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0.png"/><Relationship Id="rId5" Type="http://schemas.openxmlformats.org/officeDocument/2006/relationships/hyperlink" Target="http://science.nasa.gov/science-news/science-at-nasa/2007/09mar_alienvolcano/"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1882775" y="350838"/>
            <a:ext cx="6438900" cy="487362"/>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sz="3200" u="sng">
                <a:solidFill>
                  <a:srgbClr val="FFFF00"/>
                </a:solidFill>
              </a:rPr>
              <a:t>Moons of Jovian Planets</a:t>
            </a:r>
          </a:p>
        </p:txBody>
      </p:sp>
      <p:pic>
        <p:nvPicPr>
          <p:cNvPr id="1027" name="Picture 2"/>
          <p:cNvPicPr>
            <a:picLocks noChangeAspect="1" noChangeArrowheads="1"/>
          </p:cNvPicPr>
          <p:nvPr/>
        </p:nvPicPr>
        <p:blipFill>
          <a:blip r:embed="rId3" cstate="print"/>
          <a:srcRect/>
          <a:stretch>
            <a:fillRect/>
          </a:stretch>
        </p:blipFill>
        <p:spPr bwMode="auto">
          <a:xfrm>
            <a:off x="468313" y="960438"/>
            <a:ext cx="3003550" cy="2743200"/>
          </a:xfrm>
          <a:prstGeom prst="rect">
            <a:avLst/>
          </a:prstGeom>
          <a:noFill/>
          <a:ln w="9525">
            <a:noFill/>
            <a:miter lim="800000"/>
            <a:headEnd/>
            <a:tailEnd/>
          </a:ln>
        </p:spPr>
      </p:pic>
      <p:pic>
        <p:nvPicPr>
          <p:cNvPr id="1028" name="Picture 3"/>
          <p:cNvPicPr>
            <a:picLocks noChangeAspect="1" noChangeArrowheads="1"/>
          </p:cNvPicPr>
          <p:nvPr/>
        </p:nvPicPr>
        <p:blipFill>
          <a:blip r:embed="rId4" cstate="print"/>
          <a:srcRect/>
          <a:stretch>
            <a:fillRect/>
          </a:stretch>
        </p:blipFill>
        <p:spPr bwMode="auto">
          <a:xfrm>
            <a:off x="4811713" y="1189038"/>
            <a:ext cx="3230562" cy="3028950"/>
          </a:xfrm>
          <a:prstGeom prst="rect">
            <a:avLst/>
          </a:prstGeom>
          <a:noFill/>
          <a:ln w="9525">
            <a:noFill/>
            <a:miter lim="800000"/>
            <a:headEnd/>
            <a:tailEnd/>
          </a:ln>
        </p:spPr>
      </p:pic>
      <p:pic>
        <p:nvPicPr>
          <p:cNvPr id="1029" name="Picture 4"/>
          <p:cNvPicPr>
            <a:picLocks noChangeAspect="1" noChangeArrowheads="1"/>
          </p:cNvPicPr>
          <p:nvPr/>
        </p:nvPicPr>
        <p:blipFill>
          <a:blip r:embed="rId5" cstate="print"/>
          <a:srcRect/>
          <a:stretch>
            <a:fillRect/>
          </a:stretch>
        </p:blipFill>
        <p:spPr bwMode="auto">
          <a:xfrm>
            <a:off x="1230313" y="4160838"/>
            <a:ext cx="3005137" cy="2827337"/>
          </a:xfrm>
          <a:prstGeom prst="rect">
            <a:avLst/>
          </a:prstGeom>
          <a:noFill/>
          <a:ln w="9525">
            <a:noFill/>
            <a:miter lim="800000"/>
            <a:headEnd/>
            <a:tailEnd/>
          </a:ln>
        </p:spPr>
      </p:pic>
      <p:pic>
        <p:nvPicPr>
          <p:cNvPr id="1030" name="Picture 5"/>
          <p:cNvPicPr>
            <a:picLocks noChangeAspect="1" noChangeArrowheads="1"/>
          </p:cNvPicPr>
          <p:nvPr/>
        </p:nvPicPr>
        <p:blipFill>
          <a:blip r:embed="rId6" cstate="print"/>
          <a:srcRect/>
          <a:stretch>
            <a:fillRect/>
          </a:stretch>
        </p:blipFill>
        <p:spPr bwMode="auto">
          <a:xfrm>
            <a:off x="5802313" y="4846638"/>
            <a:ext cx="3048000" cy="2324100"/>
          </a:xfrm>
          <a:prstGeom prst="rect">
            <a:avLst/>
          </a:prstGeom>
          <a:noFill/>
          <a:ln w="9525">
            <a:noFill/>
            <a:miter lim="800000"/>
            <a:headEnd/>
            <a:tailEnd/>
          </a:ln>
        </p:spPr>
      </p:pic>
      <p:sp>
        <p:nvSpPr>
          <p:cNvPr id="1031" name="Text Box 7"/>
          <p:cNvSpPr txBox="1">
            <a:spLocks noChangeArrowheads="1"/>
          </p:cNvSpPr>
          <p:nvPr/>
        </p:nvSpPr>
        <p:spPr bwMode="auto">
          <a:xfrm>
            <a:off x="773113" y="198438"/>
            <a:ext cx="2895600" cy="457200"/>
          </a:xfrm>
          <a:prstGeom prst="rect">
            <a:avLst/>
          </a:prstGeom>
          <a:noFill/>
          <a:ln w="9525">
            <a:noFill/>
            <a:miter lim="800000"/>
            <a:headEnd/>
            <a:tailEnd/>
          </a:ln>
        </p:spPr>
        <p:txBody>
          <a:bodyPr>
            <a:spAutoFit/>
          </a:bodyPr>
          <a:lstStyle/>
          <a:p>
            <a:endParaRPr lang="en-US"/>
          </a:p>
        </p:txBody>
      </p:sp>
      <p:sp>
        <p:nvSpPr>
          <p:cNvPr id="2" name="Slide Number Placeholder 1"/>
          <p:cNvSpPr>
            <a:spLocks noGrp="1"/>
          </p:cNvSpPr>
          <p:nvPr>
            <p:ph type="sldNum" sz="quarter" idx="10"/>
          </p:nvPr>
        </p:nvSpPr>
        <p:spPr/>
        <p:txBody>
          <a:bodyPr/>
          <a:lstStyle/>
          <a:p>
            <a:fld id="{F9FEA945-240A-4B20-8D72-FFEDAF982291}" type="slidenum">
              <a:rPr lang="en-US" smtClean="0"/>
              <a:pPr/>
              <a:t>1</a:t>
            </a:fld>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355725" y="122238"/>
            <a:ext cx="7265988" cy="427037"/>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sz="2800" u="sng">
                <a:solidFill>
                  <a:srgbClr val="FFFF00"/>
                </a:solidFill>
              </a:rPr>
              <a:t>Saturn's Rings (all Jovians have ring systems)</a:t>
            </a:r>
          </a:p>
        </p:txBody>
      </p:sp>
      <p:sp>
        <p:nvSpPr>
          <p:cNvPr id="12291" name="Text Box 3"/>
          <p:cNvSpPr txBox="1">
            <a:spLocks noChangeArrowheads="1"/>
          </p:cNvSpPr>
          <p:nvPr/>
        </p:nvSpPr>
        <p:spPr bwMode="auto">
          <a:xfrm>
            <a:off x="144463" y="4068763"/>
            <a:ext cx="5280025" cy="332422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dirty="0">
                <a:solidFill>
                  <a:srgbClr val="FFFFFF"/>
                </a:solidFill>
              </a:rPr>
              <a:t>- Inner radius 60,000 km, outer radius 300,000 km.  Thickness </a:t>
            </a:r>
            <a:r>
              <a:rPr lang="en-GB" dirty="0">
                <a:solidFill>
                  <a:srgbClr val="FFFFFF"/>
                </a:solidFill>
                <a:latin typeface="Times" pitchFamily="16" charset="0"/>
              </a:rPr>
              <a:t>~</a:t>
            </a:r>
            <a:r>
              <a:rPr lang="en-GB" dirty="0">
                <a:solidFill>
                  <a:srgbClr val="FFFFFF"/>
                </a:solidFill>
                <a:cs typeface="Times New Roman" pitchFamily="18" charset="0"/>
              </a:rPr>
              <a:t>100 m!</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endParaRPr lang="en-GB" dirty="0">
              <a:solidFill>
                <a:srgbClr val="FFFFFF"/>
              </a:solidFill>
              <a:latin typeface="Times" pitchFamily="16"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dirty="0">
                <a:solidFill>
                  <a:srgbClr val="FFFFFF"/>
                </a:solidFill>
                <a:cs typeface="Times New Roman" pitchFamily="18" charset="0"/>
              </a:rPr>
              <a:t>- Composition: icy chunks, &lt;1 mm to &gt;10m in diameter.  Most a few cm.</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endParaRPr lang="en-GB" dirty="0">
              <a:solidFill>
                <a:srgbClr val="FFFFFF"/>
              </a:solidFill>
              <a:cs typeface="Times New Roman" pitchFamily="18"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dirty="0">
                <a:solidFill>
                  <a:srgbClr val="FFFFFF"/>
                </a:solidFill>
                <a:cs typeface="Times New Roman" pitchFamily="18" charset="0"/>
              </a:rPr>
              <a:t>- A few rings and divisions distinguishable from Earth.   Please read how the gaps form.</a:t>
            </a:r>
          </a:p>
        </p:txBody>
      </p:sp>
      <p:pic>
        <p:nvPicPr>
          <p:cNvPr id="10244" name="Picture 4"/>
          <p:cNvPicPr>
            <a:picLocks noChangeAspect="1" noChangeArrowheads="1"/>
          </p:cNvPicPr>
          <p:nvPr/>
        </p:nvPicPr>
        <p:blipFill>
          <a:blip r:embed="rId3" cstate="print"/>
          <a:srcRect/>
          <a:stretch>
            <a:fillRect/>
          </a:stretch>
        </p:blipFill>
        <p:spPr bwMode="auto">
          <a:xfrm>
            <a:off x="5384800" y="3922713"/>
            <a:ext cx="4695825" cy="3416300"/>
          </a:xfrm>
          <a:prstGeom prst="rect">
            <a:avLst/>
          </a:prstGeom>
          <a:noFill/>
          <a:ln w="9525">
            <a:noFill/>
            <a:miter lim="800000"/>
            <a:headEnd/>
            <a:tailEnd/>
          </a:ln>
        </p:spPr>
      </p:pic>
      <p:pic>
        <p:nvPicPr>
          <p:cNvPr id="10245" name="Picture 7" descr="AAFOGWA0.jpg"/>
          <p:cNvPicPr>
            <a:picLocks noChangeAspect="1" noChangeArrowheads="1"/>
          </p:cNvPicPr>
          <p:nvPr/>
        </p:nvPicPr>
        <p:blipFill>
          <a:blip r:embed="rId4" cstate="print"/>
          <a:srcRect b="9076"/>
          <a:stretch>
            <a:fillRect/>
          </a:stretch>
        </p:blipFill>
        <p:spPr bwMode="auto">
          <a:xfrm>
            <a:off x="1698625" y="884238"/>
            <a:ext cx="8382000" cy="2792412"/>
          </a:xfrm>
          <a:prstGeom prst="rect">
            <a:avLst/>
          </a:prstGeom>
          <a:noFill/>
          <a:ln w="9525">
            <a:noFill/>
            <a:miter lim="800000"/>
            <a:headEnd/>
            <a:tailEnd/>
          </a:ln>
        </p:spPr>
      </p:pic>
      <p:pic>
        <p:nvPicPr>
          <p:cNvPr id="10246" name="Picture 8"/>
          <p:cNvPicPr>
            <a:picLocks noChangeAspect="1" noChangeArrowheads="1"/>
          </p:cNvPicPr>
          <p:nvPr/>
        </p:nvPicPr>
        <p:blipFill>
          <a:blip r:embed="rId5" cstate="print"/>
          <a:srcRect/>
          <a:stretch>
            <a:fillRect/>
          </a:stretch>
        </p:blipFill>
        <p:spPr bwMode="auto">
          <a:xfrm>
            <a:off x="0" y="547688"/>
            <a:ext cx="2373313" cy="1573212"/>
          </a:xfrm>
          <a:prstGeom prst="rect">
            <a:avLst/>
          </a:prstGeom>
          <a:noFill/>
          <a:ln w="9525">
            <a:noFill/>
            <a:miter lim="800000"/>
            <a:headEnd/>
            <a:tailEnd/>
          </a:ln>
        </p:spPr>
      </p:pic>
      <p:sp>
        <p:nvSpPr>
          <p:cNvPr id="2" name="Slide Number Placeholder 1"/>
          <p:cNvSpPr>
            <a:spLocks noGrp="1"/>
          </p:cNvSpPr>
          <p:nvPr>
            <p:ph type="sldNum" sz="quarter" idx="10"/>
          </p:nvPr>
        </p:nvSpPr>
        <p:spPr>
          <a:xfrm>
            <a:off x="7564437" y="7264399"/>
            <a:ext cx="2352675" cy="401638"/>
          </a:xfrm>
        </p:spPr>
        <p:txBody>
          <a:bodyPr/>
          <a:lstStyle/>
          <a:p>
            <a:fld id="{F9FEA945-240A-4B20-8D72-FFEDAF982291}" type="slidenum">
              <a:rPr lang="en-US" smtClean="0"/>
              <a:pPr/>
              <a:t>10</a:t>
            </a:fld>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snbcmedia.msn.com/j/MSNBC/Components/Photo/_new/101101-coslog-saturn-215p.photoblog50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9000" contrast="3000"/>
                    </a14:imgEffect>
                  </a14:imgLayer>
                </a14:imgProps>
              </a:ext>
              <a:ext uri="{28A0092B-C50C-407E-A947-70E740481C1C}">
                <a14:useLocalDpi xmlns:a14="http://schemas.microsoft.com/office/drawing/2010/main" val="0"/>
              </a:ext>
            </a:extLst>
          </a:blip>
          <a:srcRect b="13750"/>
          <a:stretch/>
        </p:blipFill>
        <p:spPr bwMode="auto">
          <a:xfrm>
            <a:off x="163512" y="3231197"/>
            <a:ext cx="9753600" cy="42062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iclops.org/media/ir/2009/5648_13069_1.jpg"/>
          <p:cNvPicPr>
            <a:picLocks noChangeAspect="1" noChangeArrowheads="1"/>
          </p:cNvPicPr>
          <p:nvPr/>
        </p:nvPicPr>
        <p:blipFill rotWithShape="1">
          <a:blip r:embed="rId4">
            <a:extLst>
              <a:ext uri="{28A0092B-C50C-407E-A947-70E740481C1C}">
                <a14:useLocalDpi xmlns:a14="http://schemas.microsoft.com/office/drawing/2010/main" val="0"/>
              </a:ext>
            </a:extLst>
          </a:blip>
          <a:srcRect t="5648" b="17175"/>
          <a:stretch/>
        </p:blipFill>
        <p:spPr bwMode="auto">
          <a:xfrm>
            <a:off x="425906" y="46037"/>
            <a:ext cx="9191625" cy="374904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F9FEA945-240A-4B20-8D72-FFEDAF982291}" type="slidenum">
              <a:rPr lang="en-US" smtClean="0"/>
              <a:pPr/>
              <a:t>11</a:t>
            </a:fld>
            <a:endParaRPr lang="en-US"/>
          </a:p>
        </p:txBody>
      </p:sp>
    </p:spTree>
    <p:extLst>
      <p:ext uri="{BB962C8B-B14F-4D97-AF65-F5344CB8AC3E}">
        <p14:creationId xmlns:p14="http://schemas.microsoft.com/office/powerpoint/2010/main" val="38179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33388" y="122238"/>
            <a:ext cx="5583237" cy="427037"/>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sz="2800" dirty="0" smtClean="0">
                <a:solidFill>
                  <a:srgbClr val="FFFF00"/>
                </a:solidFill>
              </a:rPr>
              <a:t>Origin?</a:t>
            </a:r>
            <a:endParaRPr lang="en-GB" sz="2800" dirty="0">
              <a:solidFill>
                <a:srgbClr val="FFFF00"/>
              </a:solidFill>
            </a:endParaRPr>
          </a:p>
        </p:txBody>
      </p:sp>
      <p:pic>
        <p:nvPicPr>
          <p:cNvPr id="13314" name="Picture 2"/>
          <p:cNvPicPr>
            <a:picLocks noChangeAspect="1" noChangeArrowheads="1"/>
          </p:cNvPicPr>
          <p:nvPr/>
        </p:nvPicPr>
        <p:blipFill>
          <a:blip r:embed="rId3" cstate="print">
            <a:lum contrast="10000"/>
          </a:blip>
          <a:srcRect/>
          <a:stretch>
            <a:fillRect/>
          </a:stretch>
        </p:blipFill>
        <p:spPr bwMode="auto">
          <a:xfrm>
            <a:off x="4840387" y="1951037"/>
            <a:ext cx="5240238" cy="5334000"/>
          </a:xfrm>
          <a:prstGeom prst="rect">
            <a:avLst/>
          </a:prstGeom>
          <a:noFill/>
          <a:ln w="9525">
            <a:noFill/>
            <a:miter lim="800000"/>
            <a:headEnd/>
            <a:tailEnd/>
          </a:ln>
        </p:spPr>
      </p:pic>
      <p:sp>
        <p:nvSpPr>
          <p:cNvPr id="13315" name="Text Box 3"/>
          <p:cNvSpPr txBox="1">
            <a:spLocks noChangeArrowheads="1"/>
          </p:cNvSpPr>
          <p:nvPr/>
        </p:nvSpPr>
        <p:spPr bwMode="auto">
          <a:xfrm>
            <a:off x="620713" y="2027238"/>
            <a:ext cx="4191000" cy="2585323"/>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solidFill>
                  <a:srgbClr val="FFFFFF"/>
                </a:solidFill>
              </a:rPr>
              <a:t>If a large moon, held together by </a:t>
            </a:r>
            <a:r>
              <a:rPr lang="en-GB" u="sng" dirty="0">
                <a:solidFill>
                  <a:srgbClr val="FFFFFF"/>
                </a:solidFill>
              </a:rPr>
              <a:t>gravity</a:t>
            </a:r>
            <a:r>
              <a:rPr lang="en-GB" dirty="0">
                <a:solidFill>
                  <a:srgbClr val="FFFFFF"/>
                </a:solidFill>
              </a:rPr>
              <a:t>, gets too close to Saturn, tidal force breaks it into pieces, at a radius called the </a:t>
            </a:r>
            <a:r>
              <a:rPr lang="en-GB" u="sng" dirty="0">
                <a:solidFill>
                  <a:srgbClr val="FF0000"/>
                </a:solidFill>
              </a:rPr>
              <a:t>Roche Limit</a:t>
            </a:r>
            <a:r>
              <a:rPr lang="en-GB" dirty="0">
                <a:solidFill>
                  <a:srgbClr val="FFFFFF"/>
                </a:solidFill>
              </a:rPr>
              <a:t>.  Rings inside Roche Limit =&gt; pieces can’t reassemble into moon.</a:t>
            </a:r>
          </a:p>
        </p:txBody>
      </p:sp>
      <p:sp>
        <p:nvSpPr>
          <p:cNvPr id="13317" name="Text Box 5"/>
          <p:cNvSpPr txBox="1">
            <a:spLocks noChangeArrowheads="1"/>
          </p:cNvSpPr>
          <p:nvPr/>
        </p:nvSpPr>
        <p:spPr bwMode="auto">
          <a:xfrm>
            <a:off x="620713" y="4805363"/>
            <a:ext cx="4419600" cy="1107996"/>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solidFill>
                  <a:srgbClr val="FFFFFF"/>
                </a:solidFill>
              </a:rPr>
              <a:t>Not clear whether rings are as</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solidFill>
                  <a:srgbClr val="FFFFFF"/>
                </a:solidFill>
              </a:rPr>
              <a:t>old as Saturn or much younger </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solidFill>
                  <a:srgbClr val="FFFFFF"/>
                </a:solidFill>
              </a:rPr>
              <a:t>(about </a:t>
            </a:r>
            <a:r>
              <a:rPr lang="en-GB" dirty="0" smtClean="0">
                <a:solidFill>
                  <a:srgbClr val="FFFFFF"/>
                </a:solidFill>
              </a:rPr>
              <a:t>50 </a:t>
            </a:r>
            <a:r>
              <a:rPr lang="en-GB" dirty="0">
                <a:solidFill>
                  <a:srgbClr val="FFFFFF"/>
                </a:solidFill>
              </a:rPr>
              <a:t>million years</a:t>
            </a:r>
            <a:r>
              <a:rPr lang="en-GB" dirty="0" smtClean="0">
                <a:solidFill>
                  <a:srgbClr val="FFFFFF"/>
                </a:solidFill>
              </a:rPr>
              <a:t>).</a:t>
            </a:r>
            <a:endParaRPr lang="en-GB" dirty="0">
              <a:solidFill>
                <a:srgbClr val="FFFFFF"/>
              </a:solidFill>
            </a:endParaRPr>
          </a:p>
        </p:txBody>
      </p:sp>
      <p:sp>
        <p:nvSpPr>
          <p:cNvPr id="11270" name="Text Box 6"/>
          <p:cNvSpPr txBox="1">
            <a:spLocks noChangeArrowheads="1"/>
          </p:cNvSpPr>
          <p:nvPr/>
        </p:nvSpPr>
        <p:spPr bwMode="auto">
          <a:xfrm>
            <a:off x="523209" y="696913"/>
            <a:ext cx="9089103" cy="1200329"/>
          </a:xfrm>
          <a:prstGeom prst="rect">
            <a:avLst/>
          </a:prstGeom>
          <a:noFill/>
          <a:ln w="9525">
            <a:noFill/>
            <a:miter lim="800000"/>
            <a:headEnd/>
            <a:tailEnd/>
          </a:ln>
        </p:spPr>
        <p:txBody>
          <a:bodyPr wrap="square">
            <a:spAutoFit/>
          </a:bodyPr>
          <a:lstStyle/>
          <a:p>
            <a:r>
              <a:rPr lang="en-US" dirty="0"/>
              <a:t>Unclear. </a:t>
            </a:r>
            <a:r>
              <a:rPr lang="en-GB" dirty="0">
                <a:solidFill>
                  <a:srgbClr val="FFFFFF"/>
                </a:solidFill>
              </a:rPr>
              <a:t>Total mass of ring pieces equivalent to </a:t>
            </a:r>
            <a:r>
              <a:rPr lang="en-GB" dirty="0" smtClean="0">
                <a:solidFill>
                  <a:srgbClr val="FFFFFF"/>
                </a:solidFill>
              </a:rPr>
              <a:t>250 </a:t>
            </a:r>
            <a:r>
              <a:rPr lang="en-GB" dirty="0">
                <a:solidFill>
                  <a:srgbClr val="FFFFFF"/>
                </a:solidFill>
              </a:rPr>
              <a:t>km </a:t>
            </a:r>
            <a:r>
              <a:rPr lang="en-GB" dirty="0" smtClean="0">
                <a:solidFill>
                  <a:srgbClr val="FFFFFF"/>
                </a:solidFill>
              </a:rPr>
              <a:t>moon.  </a:t>
            </a:r>
            <a:r>
              <a:rPr lang="en-US" dirty="0" smtClean="0"/>
              <a:t>Perhaps leftover debris from moon building?  A shattering collision?  A captured object</a:t>
            </a:r>
            <a:r>
              <a:rPr lang="en-US" dirty="0"/>
              <a:t>?  Regardless, </a:t>
            </a:r>
            <a:r>
              <a:rPr lang="en-US" dirty="0" smtClean="0"/>
              <a:t>a large moon could not survive so close to Saturn:</a:t>
            </a:r>
            <a:endParaRPr lang="en-US" dirty="0"/>
          </a:p>
        </p:txBody>
      </p:sp>
      <p:sp>
        <p:nvSpPr>
          <p:cNvPr id="2" name="Slide Number Placeholder 1"/>
          <p:cNvSpPr>
            <a:spLocks noGrp="1"/>
          </p:cNvSpPr>
          <p:nvPr>
            <p:ph type="sldNum" sz="quarter" idx="10"/>
          </p:nvPr>
        </p:nvSpPr>
        <p:spPr>
          <a:xfrm>
            <a:off x="7564437" y="7188199"/>
            <a:ext cx="2352675" cy="401638"/>
          </a:xfrm>
        </p:spPr>
        <p:txBody>
          <a:bodyPr/>
          <a:lstStyle/>
          <a:p>
            <a:fld id="{F9FEA945-240A-4B20-8D72-FFEDAF982291}" type="slidenum">
              <a:rPr lang="en-US" smtClean="0"/>
              <a:pPr/>
              <a:t>12</a:t>
            </a:fld>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4"/>
                                        </p:tgtEl>
                                        <p:attrNameLst>
                                          <p:attrName>style.visibility</p:attrName>
                                        </p:attrNameLst>
                                      </p:cBhvr>
                                      <p:to>
                                        <p:strVal val="visible"/>
                                      </p:to>
                                    </p:set>
                                    <p:anim calcmode="lin" valueType="num">
                                      <p:cBhvr additive="base">
                                        <p:cTn id="11" dur="500" fill="hold"/>
                                        <p:tgtEl>
                                          <p:spTgt spid="13314"/>
                                        </p:tgtEl>
                                        <p:attrNameLst>
                                          <p:attrName>ppt_x</p:attrName>
                                        </p:attrNameLst>
                                      </p:cBhvr>
                                      <p:tavLst>
                                        <p:tav tm="0">
                                          <p:val>
                                            <p:strVal val="#ppt_x"/>
                                          </p:val>
                                        </p:tav>
                                        <p:tav tm="100000">
                                          <p:val>
                                            <p:strVal val="#ppt_x"/>
                                          </p:val>
                                        </p:tav>
                                      </p:tavLst>
                                    </p:anim>
                                    <p:anim calcmode="lin" valueType="num">
                                      <p:cBhvr additive="base">
                                        <p:cTn id="12"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317"/>
                                        </p:tgtEl>
                                        <p:attrNameLst>
                                          <p:attrName>style.visibility</p:attrName>
                                        </p:attrNameLst>
                                      </p:cBhvr>
                                      <p:to>
                                        <p:strVal val="visible"/>
                                      </p:to>
                                    </p:set>
                                    <p:anim calcmode="lin" valueType="num">
                                      <p:cBhvr additive="base">
                                        <p:cTn id="17" dur="500" fill="hold"/>
                                        <p:tgtEl>
                                          <p:spTgt spid="13317"/>
                                        </p:tgtEl>
                                        <p:attrNameLst>
                                          <p:attrName>ppt_x</p:attrName>
                                        </p:attrNameLst>
                                      </p:cBhvr>
                                      <p:tavLst>
                                        <p:tav tm="0">
                                          <p:val>
                                            <p:strVal val="#ppt_x"/>
                                          </p:val>
                                        </p:tav>
                                        <p:tav tm="100000">
                                          <p:val>
                                            <p:strVal val="#ppt_x"/>
                                          </p:val>
                                        </p:tav>
                                      </p:tavLst>
                                    </p:anim>
                                    <p:anim calcmode="lin" valueType="num">
                                      <p:cBhvr additive="base">
                                        <p:cTn id="1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751138" y="198438"/>
            <a:ext cx="4543425" cy="487362"/>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Lst>
            </a:pPr>
            <a:r>
              <a:rPr lang="en-GB" sz="3200" u="sng">
                <a:solidFill>
                  <a:srgbClr val="FFFF00"/>
                </a:solidFill>
              </a:rPr>
              <a:t>Pluto</a:t>
            </a:r>
          </a:p>
        </p:txBody>
      </p:sp>
      <p:sp>
        <p:nvSpPr>
          <p:cNvPr id="12291" name="Text Box 5"/>
          <p:cNvSpPr txBox="1">
            <a:spLocks noChangeArrowheads="1"/>
          </p:cNvSpPr>
          <p:nvPr/>
        </p:nvSpPr>
        <p:spPr bwMode="auto">
          <a:xfrm>
            <a:off x="696913" y="731838"/>
            <a:ext cx="7740650" cy="2215991"/>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dirty="0">
                <a:solidFill>
                  <a:srgbClr val="FFFFFF"/>
                </a:solidFill>
              </a:rPr>
              <a:t>Predicted to exist by remaining irregularities in Uranus' orbit.</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dirty="0">
                <a:solidFill>
                  <a:srgbClr val="FFFFFF"/>
                </a:solidFill>
              </a:rPr>
              <a:t>Discovered in 1930 by Clyde Tombaugh (1905-1997</a:t>
            </a:r>
            <a:r>
              <a:rPr lang="en-GB" dirty="0" smtClean="0">
                <a:solidFill>
                  <a:srgbClr val="FFFFFF"/>
                </a:solidFill>
              </a:rPr>
              <a:t>).  Semi-major axis 39.3 AU.</a:t>
            </a: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dirty="0">
                <a:solidFill>
                  <a:srgbClr val="FFFFFF"/>
                </a:solidFill>
              </a:rPr>
              <a:t>Irregularities later found to be incorrect!</a:t>
            </a:r>
          </a:p>
        </p:txBody>
      </p:sp>
      <p:pic>
        <p:nvPicPr>
          <p:cNvPr id="58374" name="pluto.mpeg">
            <a:hlinkClick r:id="" action="ppaction://media"/>
          </p:cNvPr>
          <p:cNvPicPr>
            <a:picLocks noRot="1" noChangeAspect="1" noChangeArrowheads="1"/>
          </p:cNvPicPr>
          <p:nvPr>
            <a:videoFile r:link="rId1"/>
          </p:nvPr>
        </p:nvPicPr>
        <p:blipFill>
          <a:blip r:embed="rId4" cstate="print"/>
          <a:srcRect/>
          <a:stretch>
            <a:fillRect/>
          </a:stretch>
        </p:blipFill>
        <p:spPr bwMode="auto">
          <a:xfrm>
            <a:off x="87312" y="3246437"/>
            <a:ext cx="2971800" cy="2025650"/>
          </a:xfrm>
          <a:prstGeom prst="rect">
            <a:avLst/>
          </a:prstGeom>
          <a:noFill/>
          <a:ln w="9525">
            <a:noFill/>
            <a:miter lim="800000"/>
            <a:headEnd/>
            <a:tailEnd/>
          </a:ln>
        </p:spPr>
      </p:pic>
      <p:sp>
        <p:nvSpPr>
          <p:cNvPr id="12293" name="Text Box 7"/>
          <p:cNvSpPr txBox="1">
            <a:spLocks noChangeArrowheads="1"/>
          </p:cNvSpPr>
          <p:nvPr/>
        </p:nvSpPr>
        <p:spPr bwMode="auto">
          <a:xfrm>
            <a:off x="3169806" y="3627437"/>
            <a:ext cx="2099105" cy="1231106"/>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Lst>
            </a:pPr>
            <a:r>
              <a:rPr lang="en-GB" sz="2000" dirty="0">
                <a:solidFill>
                  <a:srgbClr val="FFFFFF"/>
                </a:solidFill>
              </a:rPr>
              <a:t>Model created from Hubble images. </a:t>
            </a:r>
            <a:r>
              <a:rPr lang="en-GB" sz="2000" dirty="0" smtClean="0">
                <a:solidFill>
                  <a:srgbClr val="FFFFFF"/>
                </a:solidFill>
              </a:rPr>
              <a:t>This </a:t>
            </a:r>
            <a:r>
              <a:rPr lang="en-GB" sz="2000" dirty="0">
                <a:solidFill>
                  <a:srgbClr val="FFFFFF"/>
                </a:solidFill>
              </a:rPr>
              <a:t>is the most detail we have.</a:t>
            </a:r>
          </a:p>
        </p:txBody>
      </p:sp>
      <p:pic>
        <p:nvPicPr>
          <p:cNvPr id="58376" name="Picture 8"/>
          <p:cNvPicPr>
            <a:picLocks noChangeAspect="1" noChangeArrowheads="1"/>
          </p:cNvPicPr>
          <p:nvPr/>
        </p:nvPicPr>
        <p:blipFill>
          <a:blip r:embed="rId5" cstate="print"/>
          <a:srcRect/>
          <a:stretch>
            <a:fillRect/>
          </a:stretch>
        </p:blipFill>
        <p:spPr bwMode="auto">
          <a:xfrm>
            <a:off x="163512" y="5551488"/>
            <a:ext cx="2895600" cy="1962150"/>
          </a:xfrm>
          <a:prstGeom prst="rect">
            <a:avLst/>
          </a:prstGeom>
          <a:noFill/>
          <a:ln w="9525">
            <a:noFill/>
            <a:miter lim="800000"/>
            <a:headEnd/>
            <a:tailEnd/>
          </a:ln>
        </p:spPr>
      </p:pic>
      <p:sp>
        <p:nvSpPr>
          <p:cNvPr id="58377" name="Text Box 9"/>
          <p:cNvSpPr txBox="1">
            <a:spLocks noChangeArrowheads="1"/>
          </p:cNvSpPr>
          <p:nvPr/>
        </p:nvSpPr>
        <p:spPr bwMode="auto">
          <a:xfrm>
            <a:off x="3287713" y="6950075"/>
            <a:ext cx="2819400" cy="60960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sz="2000">
                <a:solidFill>
                  <a:srgbClr val="FFFFFF"/>
                </a:solidFill>
              </a:rPr>
              <a:t>Discovery image of Pluto's moon Charon (1978)</a:t>
            </a:r>
          </a:p>
        </p:txBody>
      </p:sp>
      <p:sp>
        <p:nvSpPr>
          <p:cNvPr id="58379" name="Text Box 11"/>
          <p:cNvSpPr txBox="1">
            <a:spLocks noChangeArrowheads="1"/>
          </p:cNvSpPr>
          <p:nvPr/>
        </p:nvSpPr>
        <p:spPr bwMode="auto">
          <a:xfrm>
            <a:off x="6335713" y="6370638"/>
            <a:ext cx="3352800" cy="92333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sz="2000" dirty="0">
                <a:solidFill>
                  <a:srgbClr val="FFFFFF"/>
                </a:solidFill>
              </a:rPr>
              <a:t>Two more moons found in 2005</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sz="2000" dirty="0">
                <a:solidFill>
                  <a:srgbClr val="FFFFFF"/>
                </a:solidFill>
              </a:rPr>
              <a:t>with the Hubble</a:t>
            </a:r>
            <a:r>
              <a:rPr lang="en-GB" sz="2000" dirty="0" smtClean="0">
                <a:solidFill>
                  <a:srgbClr val="FFFFFF"/>
                </a:solidFill>
              </a:rPr>
              <a:t>.  Now </a:t>
            </a:r>
            <a:r>
              <a:rPr lang="en-GB" sz="2000" smtClean="0">
                <a:solidFill>
                  <a:srgbClr val="FFFFFF"/>
                </a:solidFill>
              </a:rPr>
              <a:t>five known.</a:t>
            </a:r>
            <a:endParaRPr lang="en-GB" sz="2000">
              <a:solidFill>
                <a:srgbClr val="FFFFFF"/>
              </a:solidFill>
            </a:endParaRPr>
          </a:p>
        </p:txBody>
      </p:sp>
      <p:pic>
        <p:nvPicPr>
          <p:cNvPr id="36865" name="Picture 1"/>
          <p:cNvPicPr>
            <a:picLocks noChangeAspect="1" noChangeArrowheads="1"/>
          </p:cNvPicPr>
          <p:nvPr/>
        </p:nvPicPr>
        <p:blipFill>
          <a:blip r:embed="rId6" cstate="print"/>
          <a:srcRect l="12356" t="4431" r="4942" b="24372"/>
          <a:stretch>
            <a:fillRect/>
          </a:stretch>
        </p:blipFill>
        <p:spPr bwMode="auto">
          <a:xfrm>
            <a:off x="6107112" y="2713037"/>
            <a:ext cx="3733800" cy="3585338"/>
          </a:xfrm>
          <a:prstGeom prst="rect">
            <a:avLst/>
          </a:prstGeom>
          <a:noFill/>
          <a:ln w="9525">
            <a:noFill/>
            <a:miter lim="800000"/>
            <a:headEnd/>
            <a:tailEnd/>
          </a:ln>
          <a:effectLst/>
        </p:spPr>
      </p:pic>
      <p:sp>
        <p:nvSpPr>
          <p:cNvPr id="2" name="Slide Number Placeholder 1"/>
          <p:cNvSpPr>
            <a:spLocks noGrp="1"/>
          </p:cNvSpPr>
          <p:nvPr>
            <p:ph type="sldNum" sz="quarter" idx="10"/>
          </p:nvPr>
        </p:nvSpPr>
        <p:spPr/>
        <p:txBody>
          <a:bodyPr/>
          <a:lstStyle/>
          <a:p>
            <a:fld id="{F9FEA945-240A-4B20-8D72-FFEDAF982291}"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34" fill="hold"/>
                                        <p:tgtEl>
                                          <p:spTgt spid="5837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8376"/>
                                        </p:tgtEl>
                                        <p:attrNameLst>
                                          <p:attrName>style.visibility</p:attrName>
                                        </p:attrNameLst>
                                      </p:cBhvr>
                                      <p:to>
                                        <p:strVal val="visible"/>
                                      </p:to>
                                    </p:set>
                                    <p:anim calcmode="lin" valueType="num">
                                      <p:cBhvr additive="base">
                                        <p:cTn id="11" dur="500" fill="hold"/>
                                        <p:tgtEl>
                                          <p:spTgt spid="58376"/>
                                        </p:tgtEl>
                                        <p:attrNameLst>
                                          <p:attrName>ppt_x</p:attrName>
                                        </p:attrNameLst>
                                      </p:cBhvr>
                                      <p:tavLst>
                                        <p:tav tm="0">
                                          <p:val>
                                            <p:strVal val="#ppt_x"/>
                                          </p:val>
                                        </p:tav>
                                        <p:tav tm="100000">
                                          <p:val>
                                            <p:strVal val="#ppt_x"/>
                                          </p:val>
                                        </p:tav>
                                      </p:tavLst>
                                    </p:anim>
                                    <p:anim calcmode="lin" valueType="num">
                                      <p:cBhvr additive="base">
                                        <p:cTn id="12" dur="500" fill="hold"/>
                                        <p:tgtEl>
                                          <p:spTgt spid="583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8377"/>
                                        </p:tgtEl>
                                        <p:attrNameLst>
                                          <p:attrName>style.visibility</p:attrName>
                                        </p:attrNameLst>
                                      </p:cBhvr>
                                      <p:to>
                                        <p:strVal val="visible"/>
                                      </p:to>
                                    </p:set>
                                    <p:anim calcmode="lin" valueType="num">
                                      <p:cBhvr additive="base">
                                        <p:cTn id="15" dur="500" fill="hold"/>
                                        <p:tgtEl>
                                          <p:spTgt spid="58377"/>
                                        </p:tgtEl>
                                        <p:attrNameLst>
                                          <p:attrName>ppt_x</p:attrName>
                                        </p:attrNameLst>
                                      </p:cBhvr>
                                      <p:tavLst>
                                        <p:tav tm="0">
                                          <p:val>
                                            <p:strVal val="#ppt_x"/>
                                          </p:val>
                                        </p:tav>
                                        <p:tav tm="100000">
                                          <p:val>
                                            <p:strVal val="#ppt_x"/>
                                          </p:val>
                                        </p:tav>
                                      </p:tavLst>
                                    </p:anim>
                                    <p:anim calcmode="lin" valueType="num">
                                      <p:cBhvr additive="base">
                                        <p:cTn id="16"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8379"/>
                                        </p:tgtEl>
                                        <p:attrNameLst>
                                          <p:attrName>style.visibility</p:attrName>
                                        </p:attrNameLst>
                                      </p:cBhvr>
                                      <p:to>
                                        <p:strVal val="visible"/>
                                      </p:to>
                                    </p:set>
                                    <p:anim calcmode="lin" valueType="num">
                                      <p:cBhvr additive="base">
                                        <p:cTn id="21" dur="500" fill="hold"/>
                                        <p:tgtEl>
                                          <p:spTgt spid="58379"/>
                                        </p:tgtEl>
                                        <p:attrNameLst>
                                          <p:attrName>ppt_x</p:attrName>
                                        </p:attrNameLst>
                                      </p:cBhvr>
                                      <p:tavLst>
                                        <p:tav tm="0">
                                          <p:val>
                                            <p:strVal val="#ppt_x"/>
                                          </p:val>
                                        </p:tav>
                                        <p:tav tm="100000">
                                          <p:val>
                                            <p:strVal val="#ppt_x"/>
                                          </p:val>
                                        </p:tav>
                                      </p:tavLst>
                                    </p:anim>
                                    <p:anim calcmode="lin" valueType="num">
                                      <p:cBhvr additive="base">
                                        <p:cTn id="22" dur="500" fill="hold"/>
                                        <p:tgtEl>
                                          <p:spTgt spid="5837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6865"/>
                                        </p:tgtEl>
                                        <p:attrNameLst>
                                          <p:attrName>style.visibility</p:attrName>
                                        </p:attrNameLst>
                                      </p:cBhvr>
                                      <p:to>
                                        <p:strVal val="visible"/>
                                      </p:to>
                                    </p:set>
                                    <p:anim calcmode="lin" valueType="num">
                                      <p:cBhvr additive="base">
                                        <p:cTn id="25" dur="500" fill="hold"/>
                                        <p:tgtEl>
                                          <p:spTgt spid="36865"/>
                                        </p:tgtEl>
                                        <p:attrNameLst>
                                          <p:attrName>ppt_x</p:attrName>
                                        </p:attrNameLst>
                                      </p:cBhvr>
                                      <p:tavLst>
                                        <p:tav tm="0">
                                          <p:val>
                                            <p:strVal val="#ppt_x"/>
                                          </p:val>
                                        </p:tav>
                                        <p:tav tm="100000">
                                          <p:val>
                                            <p:strVal val="#ppt_x"/>
                                          </p:val>
                                        </p:tav>
                                      </p:tavLst>
                                    </p:anim>
                                    <p:anim calcmode="lin" valueType="num">
                                      <p:cBhvr additive="base">
                                        <p:cTn id="26" dur="500" fill="hold"/>
                                        <p:tgtEl>
                                          <p:spTgt spid="368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8374"/>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58374"/>
                                        </p:tgtEl>
                                      </p:cBhvr>
                                    </p:cmd>
                                  </p:childTnLst>
                                </p:cTn>
                              </p:par>
                            </p:childTnLst>
                          </p:cTn>
                        </p:par>
                      </p:childTnLst>
                    </p:cTn>
                  </p:par>
                </p:childTnLst>
              </p:cTn>
              <p:nextCondLst>
                <p:cond evt="onClick" delay="0">
                  <p:tgtEl>
                    <p:spTgt spid="58374"/>
                  </p:tgtEl>
                </p:cond>
              </p:nextCondLst>
            </p:seq>
            <p:video>
              <p:cMediaNode>
                <p:cTn id="32" fill="hold" display="0">
                  <p:stCondLst>
                    <p:cond delay="indefinite"/>
                  </p:stCondLst>
                  <p:endCondLst>
                    <p:cond evt="onNext" delay="0">
                      <p:tgtEl>
                        <p:sldTgt/>
                      </p:tgtEl>
                    </p:cond>
                    <p:cond evt="onPrev" delay="0">
                      <p:tgtEl>
                        <p:sldTgt/>
                      </p:tgtEl>
                    </p:cond>
                  </p:endCondLst>
                </p:cTn>
                <p:tgtEl>
                  <p:spTgt spid="58374"/>
                </p:tgtEl>
              </p:cMediaNode>
            </p:video>
          </p:childTnLst>
        </p:cTn>
      </p:par>
    </p:tnLst>
    <p:bldLst>
      <p:bldP spid="58377" grpId="0"/>
      <p:bldP spid="583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365125" y="1258888"/>
            <a:ext cx="8789988" cy="2586037"/>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a:solidFill>
                  <a:srgbClr val="FFFFFF"/>
                </a:solidFill>
              </a:rPr>
              <a:t>Mass 0.0025 </a:t>
            </a:r>
            <a:r>
              <a:rPr lang="en-GB" dirty="0" err="1">
                <a:solidFill>
                  <a:srgbClr val="FFFFFF"/>
                </a:solidFill>
                <a:cs typeface="Times New Roman" pitchFamily="18" charset="0"/>
              </a:rPr>
              <a:t>M</a:t>
            </a:r>
            <a:r>
              <a:rPr lang="en-GB" baseline="-33000" dirty="0" err="1">
                <a:solidFill>
                  <a:srgbClr val="FFFFFF"/>
                </a:solidFill>
                <a:cs typeface="Times New Roman" pitchFamily="18" charset="0"/>
              </a:rPr>
              <a:t>Earth</a:t>
            </a:r>
            <a:r>
              <a:rPr lang="en-GB" dirty="0">
                <a:solidFill>
                  <a:srgbClr val="FFFFFF"/>
                </a:solidFill>
                <a:cs typeface="Times New Roman" pitchFamily="18" charset="0"/>
              </a:rPr>
              <a:t>  or 0.2 x mass of Moon</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dirty="0">
              <a:solidFill>
                <a:srgbClr val="FFFFFF"/>
              </a:solidFill>
              <a:latin typeface="Times" pitchFamily="16"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a:solidFill>
                  <a:srgbClr val="FFFFFF"/>
                </a:solidFill>
                <a:cs typeface="Times New Roman" pitchFamily="18" charset="0"/>
              </a:rPr>
              <a:t>Radius 1150 km or 0.2 </a:t>
            </a:r>
            <a:r>
              <a:rPr lang="en-GB" dirty="0" err="1">
                <a:solidFill>
                  <a:srgbClr val="FFFFFF"/>
                </a:solidFill>
                <a:cs typeface="Times New Roman" pitchFamily="18" charset="0"/>
              </a:rPr>
              <a:t>R</a:t>
            </a:r>
            <a:r>
              <a:rPr lang="en-GB" baseline="-33000" dirty="0" err="1">
                <a:solidFill>
                  <a:srgbClr val="FFFFFF"/>
                </a:solidFill>
                <a:cs typeface="Times New Roman" pitchFamily="18" charset="0"/>
              </a:rPr>
              <a:t>Earth</a:t>
            </a:r>
            <a:r>
              <a:rPr lang="en-GB" dirty="0">
                <a:solidFill>
                  <a:srgbClr val="FFFFFF"/>
                </a:solidFill>
                <a:cs typeface="Times New Roman" pitchFamily="18" charset="0"/>
              </a:rPr>
              <a:t>  </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dirty="0">
              <a:solidFill>
                <a:srgbClr val="FFFFFF"/>
              </a:solidFill>
              <a:cs typeface="Times New Roman" pitchFamily="18"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a:solidFill>
                  <a:srgbClr val="FFFFFF"/>
                </a:solidFill>
                <a:cs typeface="Times New Roman" pitchFamily="18" charset="0"/>
              </a:rPr>
              <a:t>Density 2.0 g/cm</a:t>
            </a:r>
            <a:r>
              <a:rPr lang="en-GB" baseline="33000" dirty="0">
                <a:solidFill>
                  <a:srgbClr val="FFFFFF"/>
                </a:solidFill>
                <a:cs typeface="Times New Roman" pitchFamily="18" charset="0"/>
              </a:rPr>
              <a:t>3</a:t>
            </a:r>
            <a:r>
              <a:rPr lang="en-GB" dirty="0">
                <a:solidFill>
                  <a:srgbClr val="FFFFFF"/>
                </a:solidFill>
                <a:cs typeface="Times New Roman" pitchFamily="18" charset="0"/>
              </a:rPr>
              <a:t>  (between Terrestrial and Jovian densities.  More like a Jovian moon)</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dirty="0">
              <a:solidFill>
                <a:srgbClr val="FFFFFF"/>
              </a:solidFill>
              <a:cs typeface="Times New Roman" pitchFamily="18" charset="0"/>
            </a:endParaRPr>
          </a:p>
        </p:txBody>
      </p:sp>
      <p:sp>
        <p:nvSpPr>
          <p:cNvPr id="13315" name="Text Box 2"/>
          <p:cNvSpPr txBox="1">
            <a:spLocks noChangeArrowheads="1"/>
          </p:cNvSpPr>
          <p:nvPr/>
        </p:nvSpPr>
        <p:spPr bwMode="auto">
          <a:xfrm>
            <a:off x="2682875" y="417513"/>
            <a:ext cx="4840288" cy="40005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Lst>
            </a:pPr>
            <a:r>
              <a:rPr lang="en-GB" sz="2800" u="sng">
                <a:solidFill>
                  <a:srgbClr val="FFFF00"/>
                </a:solidFill>
              </a:rPr>
              <a:t>Basic Properties of Pluto</a:t>
            </a:r>
          </a:p>
        </p:txBody>
      </p:sp>
      <p:sp>
        <p:nvSpPr>
          <p:cNvPr id="16388" name="Text Box 4"/>
          <p:cNvSpPr txBox="1">
            <a:spLocks noChangeArrowheads="1"/>
          </p:cNvSpPr>
          <p:nvPr/>
        </p:nvSpPr>
        <p:spPr bwMode="auto">
          <a:xfrm>
            <a:off x="392113" y="3779838"/>
            <a:ext cx="8229599" cy="1477328"/>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a:solidFill>
                  <a:srgbClr val="FFFFFF"/>
                </a:solidFill>
                <a:cs typeface="Times New Roman" pitchFamily="18" charset="0"/>
              </a:rPr>
              <a:t>Icy/rocky composition</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dirty="0">
              <a:solidFill>
                <a:srgbClr val="FFFFFF"/>
              </a:solidFill>
              <a:cs typeface="Times New Roman" pitchFamily="18"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a:solidFill>
                  <a:srgbClr val="FFFFFF"/>
                </a:solidFill>
                <a:cs typeface="Times New Roman" pitchFamily="18" charset="0"/>
              </a:rPr>
              <a:t>Moons: Charon: radius </a:t>
            </a:r>
            <a:r>
              <a:rPr lang="en-GB" dirty="0" smtClean="0">
                <a:solidFill>
                  <a:srgbClr val="FFFFFF"/>
                </a:solidFill>
                <a:cs typeface="Times New Roman" pitchFamily="18" charset="0"/>
              </a:rPr>
              <a:t> </a:t>
            </a:r>
            <a:r>
              <a:rPr lang="en-GB" dirty="0">
                <a:solidFill>
                  <a:srgbClr val="FFFFFF"/>
                </a:solidFill>
                <a:cs typeface="Times New Roman" pitchFamily="18" charset="0"/>
              </a:rPr>
              <a:t>590 </a:t>
            </a:r>
            <a:r>
              <a:rPr lang="en-GB" dirty="0" smtClean="0">
                <a:solidFill>
                  <a:srgbClr val="FFFFFF"/>
                </a:solidFill>
                <a:cs typeface="Times New Roman" pitchFamily="18" charset="0"/>
              </a:rPr>
              <a:t>km. </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smtClean="0">
                <a:solidFill>
                  <a:srgbClr val="FFFFFF"/>
                </a:solidFill>
                <a:cs typeface="Times New Roman" pitchFamily="18" charset="0"/>
              </a:rPr>
              <a:t>Pluto </a:t>
            </a:r>
            <a:r>
              <a:rPr lang="en-GB" dirty="0">
                <a:solidFill>
                  <a:srgbClr val="FFFFFF"/>
                </a:solidFill>
                <a:cs typeface="Times New Roman" pitchFamily="18" charset="0"/>
              </a:rPr>
              <a:t>and </a:t>
            </a:r>
            <a:r>
              <a:rPr lang="en-GB" dirty="0" err="1">
                <a:solidFill>
                  <a:srgbClr val="FFFFFF"/>
                </a:solidFill>
                <a:cs typeface="Times New Roman" pitchFamily="18" charset="0"/>
              </a:rPr>
              <a:t>Charon</a:t>
            </a:r>
            <a:r>
              <a:rPr lang="en-GB" dirty="0">
                <a:solidFill>
                  <a:srgbClr val="FFFFFF"/>
                </a:solidFill>
                <a:cs typeface="Times New Roman" pitchFamily="18" charset="0"/>
              </a:rPr>
              <a:t> tidally locked.   Nix and Hydra </a:t>
            </a:r>
            <a:r>
              <a:rPr lang="en-GB" dirty="0" smtClean="0">
                <a:solidFill>
                  <a:srgbClr val="FFFFFF"/>
                </a:solidFill>
                <a:cs typeface="Times New Roman" pitchFamily="18" charset="0"/>
              </a:rPr>
              <a:t>30-100 </a:t>
            </a:r>
            <a:r>
              <a:rPr lang="en-GB" dirty="0">
                <a:solidFill>
                  <a:srgbClr val="FFFFFF"/>
                </a:solidFill>
                <a:cs typeface="Times New Roman" pitchFamily="18" charset="0"/>
              </a:rPr>
              <a:t>km. </a:t>
            </a:r>
          </a:p>
        </p:txBody>
      </p:sp>
      <p:sp>
        <p:nvSpPr>
          <p:cNvPr id="8" name="Text Box 1"/>
          <p:cNvSpPr txBox="1">
            <a:spLocks noChangeArrowheads="1"/>
          </p:cNvSpPr>
          <p:nvPr/>
        </p:nvSpPr>
        <p:spPr bwMode="auto">
          <a:xfrm>
            <a:off x="2449512" y="5534024"/>
            <a:ext cx="4840288" cy="427038"/>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Lst>
            </a:pPr>
            <a:r>
              <a:rPr lang="en-GB" sz="2800" u="sng" dirty="0">
                <a:solidFill>
                  <a:srgbClr val="FFFF00"/>
                </a:solidFill>
              </a:rPr>
              <a:t>Origin of </a:t>
            </a:r>
            <a:r>
              <a:rPr lang="en-GB" sz="2800" u="sng" dirty="0" smtClean="0">
                <a:solidFill>
                  <a:srgbClr val="FFFF00"/>
                </a:solidFill>
              </a:rPr>
              <a:t>Pluto</a:t>
            </a:r>
            <a:endParaRPr lang="en-GB" sz="2800" u="sng" dirty="0">
              <a:solidFill>
                <a:srgbClr val="FFFF00"/>
              </a:solidFill>
            </a:endParaRPr>
          </a:p>
        </p:txBody>
      </p:sp>
      <p:sp>
        <p:nvSpPr>
          <p:cNvPr id="9" name="Text Box 2"/>
          <p:cNvSpPr txBox="1">
            <a:spLocks noChangeArrowheads="1"/>
          </p:cNvSpPr>
          <p:nvPr/>
        </p:nvSpPr>
        <p:spPr bwMode="auto">
          <a:xfrm>
            <a:off x="849312" y="6294437"/>
            <a:ext cx="8534400" cy="738664"/>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a:solidFill>
                  <a:srgbClr val="FFFFFF"/>
                </a:solidFill>
              </a:rPr>
              <a:t>Now known to be just </a:t>
            </a:r>
            <a:r>
              <a:rPr lang="en-GB" dirty="0" smtClean="0">
                <a:solidFill>
                  <a:srgbClr val="FFFFFF"/>
                </a:solidFill>
              </a:rPr>
              <a:t>the largest </a:t>
            </a:r>
            <a:r>
              <a:rPr lang="en-GB" dirty="0">
                <a:solidFill>
                  <a:srgbClr val="FFFFFF"/>
                </a:solidFill>
              </a:rPr>
              <a:t>known of a class of objects in the outer reaches of the Solar System.   These objects are:</a:t>
            </a:r>
          </a:p>
        </p:txBody>
      </p:sp>
      <p:sp>
        <p:nvSpPr>
          <p:cNvPr id="2" name="Slide Number Placeholder 1"/>
          <p:cNvSpPr>
            <a:spLocks noGrp="1"/>
          </p:cNvSpPr>
          <p:nvPr>
            <p:ph type="sldNum" sz="quarter" idx="10"/>
          </p:nvPr>
        </p:nvSpPr>
        <p:spPr/>
        <p:txBody>
          <a:bodyPr/>
          <a:lstStyle/>
          <a:p>
            <a:fld id="{F9FEA945-240A-4B20-8D72-FFEDAF982291}" type="slidenum">
              <a:rPr lang="en-US" smtClean="0"/>
              <a:pPr/>
              <a:t>14</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2601912" y="274637"/>
            <a:ext cx="4840288" cy="40005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Lst>
            </a:pPr>
            <a:r>
              <a:rPr lang="en-GB" sz="2800" u="sng" dirty="0">
                <a:solidFill>
                  <a:srgbClr val="FFFF00"/>
                </a:solidFill>
              </a:rPr>
              <a:t>The </a:t>
            </a:r>
            <a:r>
              <a:rPr lang="en-GB" sz="2800" u="sng" dirty="0" err="1">
                <a:solidFill>
                  <a:srgbClr val="FFFF00"/>
                </a:solidFill>
              </a:rPr>
              <a:t>Kuiper</a:t>
            </a:r>
            <a:r>
              <a:rPr lang="en-GB" sz="2800" u="sng" dirty="0">
                <a:solidFill>
                  <a:srgbClr val="FFFF00"/>
                </a:solidFill>
              </a:rPr>
              <a:t> Belt Objects</a:t>
            </a:r>
          </a:p>
        </p:txBody>
      </p:sp>
      <p:pic>
        <p:nvPicPr>
          <p:cNvPr id="17412" name="Picture 4"/>
          <p:cNvPicPr>
            <a:picLocks noChangeAspect="1" noChangeArrowheads="1"/>
          </p:cNvPicPr>
          <p:nvPr/>
        </p:nvPicPr>
        <p:blipFill>
          <a:blip r:embed="rId3" cstate="print">
            <a:lum contrast="8000"/>
          </a:blip>
          <a:srcRect/>
          <a:stretch>
            <a:fillRect/>
          </a:stretch>
        </p:blipFill>
        <p:spPr bwMode="auto">
          <a:xfrm>
            <a:off x="163512" y="1036637"/>
            <a:ext cx="4419600" cy="4005262"/>
          </a:xfrm>
          <a:prstGeom prst="rect">
            <a:avLst/>
          </a:prstGeom>
          <a:noFill/>
          <a:ln w="9525">
            <a:noFill/>
            <a:miter lim="800000"/>
            <a:headEnd/>
            <a:tailEnd/>
          </a:ln>
        </p:spPr>
      </p:pic>
      <p:sp>
        <p:nvSpPr>
          <p:cNvPr id="17413" name="Text Box 5"/>
          <p:cNvSpPr txBox="1">
            <a:spLocks noChangeArrowheads="1"/>
          </p:cNvSpPr>
          <p:nvPr/>
        </p:nvSpPr>
        <p:spPr bwMode="auto">
          <a:xfrm>
            <a:off x="4749800" y="884237"/>
            <a:ext cx="5091113" cy="328612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dirty="0">
                <a:solidFill>
                  <a:srgbClr val="FFFFFF"/>
                </a:solidFill>
              </a:rPr>
              <a:t>Over 1000 found since 1992. Probably 10,000's bigger than 100 km exist.</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dirty="0">
                <a:solidFill>
                  <a:srgbClr val="FFFFFF"/>
                </a:solidFill>
              </a:rPr>
              <a:t>Icy/rocky.</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dirty="0">
                <a:solidFill>
                  <a:srgbClr val="FFFFFF"/>
                </a:solidFill>
              </a:rPr>
              <a:t>Orbits tend to be more tilted, like Pluto's.</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dirty="0">
                <a:solidFill>
                  <a:srgbClr val="FFFFFF"/>
                </a:solidFill>
              </a:rPr>
              <a:t>Leftover </a:t>
            </a:r>
            <a:r>
              <a:rPr lang="en-GB" dirty="0" err="1">
                <a:solidFill>
                  <a:srgbClr val="FFFFFF"/>
                </a:solidFill>
              </a:rPr>
              <a:t>planetesimals</a:t>
            </a:r>
            <a:r>
              <a:rPr lang="en-GB" dirty="0">
                <a:solidFill>
                  <a:srgbClr val="FFFFFF"/>
                </a:solidFill>
              </a:rPr>
              <a:t> from Solar System formation?</a:t>
            </a:r>
          </a:p>
        </p:txBody>
      </p:sp>
      <p:sp>
        <p:nvSpPr>
          <p:cNvPr id="14" name="TextBox 13"/>
          <p:cNvSpPr txBox="1"/>
          <p:nvPr/>
        </p:nvSpPr>
        <p:spPr>
          <a:xfrm>
            <a:off x="2525712" y="6065837"/>
            <a:ext cx="2063385" cy="830997"/>
          </a:xfrm>
          <a:prstGeom prst="rect">
            <a:avLst/>
          </a:prstGeom>
          <a:noFill/>
        </p:spPr>
        <p:txBody>
          <a:bodyPr wrap="none" rtlCol="0">
            <a:spAutoFit/>
          </a:bodyPr>
          <a:lstStyle/>
          <a:p>
            <a:r>
              <a:rPr lang="en-US" dirty="0" smtClean="0"/>
              <a:t>Pluto and other</a:t>
            </a:r>
          </a:p>
          <a:p>
            <a:r>
              <a:rPr lang="en-US" dirty="0" smtClean="0"/>
              <a:t>large KBOs</a:t>
            </a:r>
            <a:endParaRPr lang="en-US" dirty="0"/>
          </a:p>
        </p:txBody>
      </p:sp>
      <p:pic>
        <p:nvPicPr>
          <p:cNvPr id="9" name="Picture 2" descr="File:EightTNOs.p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820" b="1458"/>
          <a:stretch/>
        </p:blipFill>
        <p:spPr bwMode="auto">
          <a:xfrm>
            <a:off x="4893773" y="4313238"/>
            <a:ext cx="5023339" cy="31948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F9FEA945-240A-4B20-8D72-FFEDAF982291}" type="slidenum">
              <a:rPr lang="en-US" smtClean="0"/>
              <a:pPr/>
              <a:t>15</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tenthplanet"/>
          <p:cNvPicPr>
            <a:picLocks noChangeAspect="1" noChangeArrowheads="1"/>
          </p:cNvPicPr>
          <p:nvPr/>
        </p:nvPicPr>
        <p:blipFill>
          <a:blip r:embed="rId3" cstate="print"/>
          <a:srcRect l="37500" t="37573" r="37500" b="37573"/>
          <a:stretch>
            <a:fillRect/>
          </a:stretch>
        </p:blipFill>
        <p:spPr bwMode="auto">
          <a:xfrm>
            <a:off x="315913" y="1189038"/>
            <a:ext cx="1657350" cy="1644650"/>
          </a:xfrm>
          <a:prstGeom prst="rect">
            <a:avLst/>
          </a:prstGeom>
          <a:noFill/>
          <a:ln w="9525">
            <a:noFill/>
            <a:miter lim="800000"/>
            <a:headEnd/>
            <a:tailEnd/>
          </a:ln>
        </p:spPr>
      </p:pic>
      <p:sp>
        <p:nvSpPr>
          <p:cNvPr id="14339" name="Text Box 6"/>
          <p:cNvSpPr txBox="1">
            <a:spLocks noChangeArrowheads="1"/>
          </p:cNvSpPr>
          <p:nvPr/>
        </p:nvSpPr>
        <p:spPr bwMode="auto">
          <a:xfrm>
            <a:off x="2068512" y="1112838"/>
            <a:ext cx="7848599" cy="830997"/>
          </a:xfrm>
          <a:prstGeom prst="rect">
            <a:avLst/>
          </a:prstGeom>
          <a:noFill/>
          <a:ln w="9525">
            <a:noFill/>
            <a:miter lim="800000"/>
            <a:headEnd/>
            <a:tailEnd/>
          </a:ln>
        </p:spPr>
        <p:txBody>
          <a:bodyPr wrap="square">
            <a:spAutoFit/>
          </a:bodyPr>
          <a:lstStyle/>
          <a:p>
            <a:r>
              <a:rPr lang="en-US" dirty="0"/>
              <a:t>Radius 1200 </a:t>
            </a:r>
            <a:r>
              <a:rPr lang="en-US" dirty="0">
                <a:cs typeface="Times New Roman" pitchFamily="18" charset="0"/>
              </a:rPr>
              <a:t>± 50 km or at least as big as Pluto.  Icy/rocky composition, like Pluto</a:t>
            </a:r>
            <a:r>
              <a:rPr lang="en-US" dirty="0" smtClean="0">
                <a:cs typeface="Times New Roman" pitchFamily="18" charset="0"/>
              </a:rPr>
              <a:t>.  Too distant to be part of Kuiper Belt.</a:t>
            </a:r>
            <a:endParaRPr lang="en-US" dirty="0">
              <a:cs typeface="Times New Roman" pitchFamily="18" charset="0"/>
            </a:endParaRPr>
          </a:p>
        </p:txBody>
      </p:sp>
      <p:sp>
        <p:nvSpPr>
          <p:cNvPr id="14340" name="Text Box 7"/>
          <p:cNvSpPr txBox="1">
            <a:spLocks noChangeArrowheads="1"/>
          </p:cNvSpPr>
          <p:nvPr/>
        </p:nvSpPr>
        <p:spPr bwMode="auto">
          <a:xfrm>
            <a:off x="1230313" y="350838"/>
            <a:ext cx="7772400" cy="427037"/>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Lst>
            </a:pPr>
            <a:r>
              <a:rPr lang="en-GB" sz="2800" u="sng" dirty="0">
                <a:solidFill>
                  <a:srgbClr val="FFFF00"/>
                </a:solidFill>
              </a:rPr>
              <a:t>The New “Dwarf Planet” Eris </a:t>
            </a:r>
          </a:p>
        </p:txBody>
      </p:sp>
      <p:sp>
        <p:nvSpPr>
          <p:cNvPr id="14341" name="Text Box 8"/>
          <p:cNvSpPr txBox="1">
            <a:spLocks noChangeArrowheads="1"/>
          </p:cNvSpPr>
          <p:nvPr/>
        </p:nvSpPr>
        <p:spPr bwMode="auto">
          <a:xfrm>
            <a:off x="239713" y="2941638"/>
            <a:ext cx="2438400" cy="1015663"/>
          </a:xfrm>
          <a:prstGeom prst="rect">
            <a:avLst/>
          </a:prstGeom>
          <a:noFill/>
          <a:ln w="9525">
            <a:noFill/>
            <a:miter lim="800000"/>
            <a:headEnd/>
            <a:tailEnd/>
          </a:ln>
        </p:spPr>
        <p:txBody>
          <a:bodyPr>
            <a:spAutoFit/>
          </a:bodyPr>
          <a:lstStyle/>
          <a:p>
            <a:r>
              <a:rPr lang="en-US" sz="2000" dirty="0"/>
              <a:t>It too has a </a:t>
            </a:r>
            <a:r>
              <a:rPr lang="en-US" sz="2000" dirty="0" smtClean="0"/>
              <a:t>moon,</a:t>
            </a:r>
          </a:p>
          <a:p>
            <a:r>
              <a:rPr lang="en-US" sz="2000" dirty="0" err="1" smtClean="0"/>
              <a:t>Dysnomia</a:t>
            </a:r>
            <a:endParaRPr lang="en-US" sz="2000" dirty="0" smtClean="0"/>
          </a:p>
          <a:p>
            <a:r>
              <a:rPr lang="en-US" sz="2000" dirty="0" smtClean="0"/>
              <a:t> </a:t>
            </a:r>
            <a:r>
              <a:rPr lang="en-US" sz="2000" dirty="0"/>
              <a:t>(Keck telescope)</a:t>
            </a:r>
          </a:p>
        </p:txBody>
      </p:sp>
      <p:pic>
        <p:nvPicPr>
          <p:cNvPr id="14342" name="Picture 14" descr="Image:Eris Orbit.svg">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6000"/>
                    </a14:imgEffect>
                  </a14:imgLayer>
                </a14:imgProps>
              </a:ext>
            </a:extLst>
          </a:blip>
          <a:srcRect/>
          <a:stretch>
            <a:fillRect/>
          </a:stretch>
        </p:blipFill>
        <p:spPr bwMode="auto">
          <a:xfrm>
            <a:off x="2743199" y="2103438"/>
            <a:ext cx="7173913" cy="5357812"/>
          </a:xfrm>
          <a:prstGeom prst="rect">
            <a:avLst/>
          </a:prstGeom>
          <a:noFill/>
          <a:ln w="9525">
            <a:noFill/>
            <a:miter lim="800000"/>
            <a:headEnd/>
            <a:tailEnd/>
          </a:ln>
        </p:spPr>
      </p:pic>
      <p:sp>
        <p:nvSpPr>
          <p:cNvPr id="14343" name="Rectangle 15"/>
          <p:cNvSpPr>
            <a:spLocks noChangeArrowheads="1"/>
          </p:cNvSpPr>
          <p:nvPr/>
        </p:nvSpPr>
        <p:spPr bwMode="auto">
          <a:xfrm>
            <a:off x="2906713" y="6980238"/>
            <a:ext cx="1600200" cy="38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 name="Slide Number Placeholder 1"/>
          <p:cNvSpPr>
            <a:spLocks noGrp="1"/>
          </p:cNvSpPr>
          <p:nvPr>
            <p:ph type="sldNum" sz="quarter" idx="10"/>
          </p:nvPr>
        </p:nvSpPr>
        <p:spPr/>
        <p:txBody>
          <a:bodyPr/>
          <a:lstStyle/>
          <a:p>
            <a:fld id="{F9FEA945-240A-4B20-8D72-FFEDAF982291}"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6712" y="350837"/>
            <a:ext cx="3948517" cy="584775"/>
          </a:xfrm>
          <a:prstGeom prst="rect">
            <a:avLst/>
          </a:prstGeom>
          <a:noFill/>
        </p:spPr>
        <p:txBody>
          <a:bodyPr wrap="none" rtlCol="0">
            <a:spAutoFit/>
          </a:bodyPr>
          <a:lstStyle/>
          <a:p>
            <a:r>
              <a:rPr lang="en-US" sz="3200" u="sng" dirty="0" smtClean="0">
                <a:solidFill>
                  <a:srgbClr val="FFFF00"/>
                </a:solidFill>
              </a:rPr>
              <a:t>New Horizons mission</a:t>
            </a:r>
            <a:endParaRPr lang="en-US" sz="3200" u="sng" dirty="0">
              <a:solidFill>
                <a:srgbClr val="FFFF00"/>
              </a:solidFill>
            </a:endParaRPr>
          </a:p>
        </p:txBody>
      </p:sp>
      <p:sp>
        <p:nvSpPr>
          <p:cNvPr id="3" name="TextBox 2"/>
          <p:cNvSpPr txBox="1"/>
          <p:nvPr/>
        </p:nvSpPr>
        <p:spPr>
          <a:xfrm>
            <a:off x="544512" y="1265237"/>
            <a:ext cx="8382000" cy="3416320"/>
          </a:xfrm>
          <a:prstGeom prst="rect">
            <a:avLst/>
          </a:prstGeom>
          <a:noFill/>
        </p:spPr>
        <p:txBody>
          <a:bodyPr wrap="square" rtlCol="0">
            <a:spAutoFit/>
          </a:bodyPr>
          <a:lstStyle/>
          <a:p>
            <a:r>
              <a:rPr lang="en-US" dirty="0" smtClean="0"/>
              <a:t>Launched 2006, arrives 2015. </a:t>
            </a:r>
          </a:p>
          <a:p>
            <a:r>
              <a:rPr lang="en-US" dirty="0" smtClean="0"/>
              <a:t> </a:t>
            </a:r>
          </a:p>
          <a:p>
            <a:r>
              <a:rPr lang="en-US" dirty="0" smtClean="0"/>
              <a:t>Study surface of Pluto and Charon.  Morphology, composition, temperature, geology, faint atmosphere.  Search for rings and additional satellites.  </a:t>
            </a:r>
          </a:p>
          <a:p>
            <a:endParaRPr lang="en-US" dirty="0"/>
          </a:p>
          <a:p>
            <a:r>
              <a:rPr lang="en-US" dirty="0" smtClean="0"/>
              <a:t>Do same for at least one other KBO.</a:t>
            </a:r>
          </a:p>
          <a:p>
            <a:endParaRPr lang="en-US" dirty="0" smtClean="0"/>
          </a:p>
          <a:p>
            <a:r>
              <a:rPr lang="en-US" dirty="0" smtClean="0"/>
              <a:t>Cost $700 million</a:t>
            </a:r>
            <a:endParaRPr lang="en-US" dirty="0"/>
          </a:p>
        </p:txBody>
      </p:sp>
      <p:pic>
        <p:nvPicPr>
          <p:cNvPr id="4098" name="Picture 2" descr="http://space.skyrocket.de/img_sat/new-horizons_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784" y="3201997"/>
            <a:ext cx="4625328" cy="38544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F9FEA945-240A-4B20-8D72-FFEDAF982291}" type="slidenum">
              <a:rPr lang="en-US" smtClean="0"/>
              <a:pPr/>
              <a:t>17</a:t>
            </a:fld>
            <a:endParaRPr lang="en-US"/>
          </a:p>
        </p:txBody>
      </p:sp>
    </p:spTree>
    <p:extLst>
      <p:ext uri="{BB962C8B-B14F-4D97-AF65-F5344CB8AC3E}">
        <p14:creationId xmlns:p14="http://schemas.microsoft.com/office/powerpoint/2010/main" val="1424645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032000" y="331788"/>
            <a:ext cx="5948363" cy="452437"/>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sz="3200" u="sng" dirty="0">
                <a:solidFill>
                  <a:srgbClr val="FFFF00"/>
                </a:solidFill>
              </a:rPr>
              <a:t>More Solar System Debris</a:t>
            </a:r>
          </a:p>
        </p:txBody>
      </p:sp>
      <p:sp>
        <p:nvSpPr>
          <p:cNvPr id="16387" name="Text Box 2"/>
          <p:cNvSpPr txBox="1">
            <a:spLocks noChangeArrowheads="1"/>
          </p:cNvSpPr>
          <p:nvPr/>
        </p:nvSpPr>
        <p:spPr bwMode="auto">
          <a:xfrm>
            <a:off x="4325938" y="887413"/>
            <a:ext cx="1404937" cy="40005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Lst>
            </a:pPr>
            <a:r>
              <a:rPr lang="en-GB" sz="2800" u="sng">
                <a:solidFill>
                  <a:srgbClr val="FFFF00"/>
                </a:solidFill>
              </a:rPr>
              <a:t>Comets</a:t>
            </a:r>
          </a:p>
        </p:txBody>
      </p:sp>
      <p:pic>
        <p:nvPicPr>
          <p:cNvPr id="16388" name="Picture 3"/>
          <p:cNvPicPr>
            <a:picLocks noChangeAspect="1" noChangeArrowheads="1"/>
          </p:cNvPicPr>
          <p:nvPr/>
        </p:nvPicPr>
        <p:blipFill>
          <a:blip r:embed="rId3" cstate="print"/>
          <a:srcRect/>
          <a:stretch>
            <a:fillRect/>
          </a:stretch>
        </p:blipFill>
        <p:spPr bwMode="auto">
          <a:xfrm>
            <a:off x="5307013" y="1541463"/>
            <a:ext cx="3165475" cy="2079625"/>
          </a:xfrm>
          <a:prstGeom prst="rect">
            <a:avLst/>
          </a:prstGeom>
          <a:noFill/>
          <a:ln w="9525">
            <a:noFill/>
            <a:miter lim="800000"/>
            <a:headEnd/>
            <a:tailEnd/>
          </a:ln>
        </p:spPr>
      </p:pic>
      <p:sp>
        <p:nvSpPr>
          <p:cNvPr id="16389" name="Text Box 4"/>
          <p:cNvSpPr txBox="1">
            <a:spLocks noChangeArrowheads="1"/>
          </p:cNvSpPr>
          <p:nvPr/>
        </p:nvSpPr>
        <p:spPr bwMode="auto">
          <a:xfrm>
            <a:off x="1231900" y="3789363"/>
            <a:ext cx="2797175" cy="417512"/>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Lst>
            </a:pPr>
            <a:r>
              <a:rPr lang="en-GB" sz="1800">
                <a:solidFill>
                  <a:srgbClr val="FFFFFF"/>
                </a:solidFill>
              </a:rPr>
              <a:t>Comet Halley (1986)</a:t>
            </a:r>
          </a:p>
        </p:txBody>
      </p:sp>
      <p:pic>
        <p:nvPicPr>
          <p:cNvPr id="16390" name="Picture 5"/>
          <p:cNvPicPr>
            <a:picLocks noChangeAspect="1" noChangeArrowheads="1"/>
          </p:cNvPicPr>
          <p:nvPr/>
        </p:nvPicPr>
        <p:blipFill>
          <a:blip r:embed="rId4" cstate="print"/>
          <a:srcRect/>
          <a:stretch>
            <a:fillRect/>
          </a:stretch>
        </p:blipFill>
        <p:spPr bwMode="auto">
          <a:xfrm>
            <a:off x="1219200" y="1670050"/>
            <a:ext cx="2754313" cy="1990725"/>
          </a:xfrm>
          <a:prstGeom prst="rect">
            <a:avLst/>
          </a:prstGeom>
          <a:noFill/>
          <a:ln w="9525">
            <a:noFill/>
            <a:miter lim="800000"/>
            <a:headEnd/>
            <a:tailEnd/>
          </a:ln>
        </p:spPr>
      </p:pic>
      <p:sp>
        <p:nvSpPr>
          <p:cNvPr id="16391" name="Text Box 6"/>
          <p:cNvSpPr txBox="1">
            <a:spLocks noChangeArrowheads="1"/>
          </p:cNvSpPr>
          <p:nvPr/>
        </p:nvSpPr>
        <p:spPr bwMode="auto">
          <a:xfrm>
            <a:off x="5341938" y="3787775"/>
            <a:ext cx="3276600" cy="354013"/>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Lst>
            </a:pPr>
            <a:r>
              <a:rPr lang="en-GB" sz="1800">
                <a:solidFill>
                  <a:srgbClr val="FFFFFF"/>
                </a:solidFill>
              </a:rPr>
              <a:t>Comet Hale-Bopp (1997)</a:t>
            </a:r>
          </a:p>
        </p:txBody>
      </p:sp>
      <p:sp>
        <p:nvSpPr>
          <p:cNvPr id="16392" name="Text Box 7"/>
          <p:cNvSpPr txBox="1">
            <a:spLocks noChangeArrowheads="1"/>
          </p:cNvSpPr>
          <p:nvPr/>
        </p:nvSpPr>
        <p:spPr bwMode="auto">
          <a:xfrm>
            <a:off x="274638" y="4589463"/>
            <a:ext cx="4121150" cy="341312"/>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Lst>
            </a:pPr>
            <a:r>
              <a:rPr lang="en-GB" u="sng">
                <a:solidFill>
                  <a:srgbClr val="FFFFFF"/>
                </a:solidFill>
              </a:rPr>
              <a:t>Short Period Comets</a:t>
            </a:r>
          </a:p>
        </p:txBody>
      </p:sp>
      <p:sp>
        <p:nvSpPr>
          <p:cNvPr id="16393" name="Text Box 8"/>
          <p:cNvSpPr txBox="1">
            <a:spLocks noChangeArrowheads="1"/>
          </p:cNvSpPr>
          <p:nvPr/>
        </p:nvSpPr>
        <p:spPr bwMode="auto">
          <a:xfrm>
            <a:off x="5080000" y="4591050"/>
            <a:ext cx="4121150" cy="341313"/>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Lst>
            </a:pPr>
            <a:r>
              <a:rPr lang="en-GB" u="sng">
                <a:solidFill>
                  <a:srgbClr val="FFFFFF"/>
                </a:solidFill>
              </a:rPr>
              <a:t>Long Period Comets</a:t>
            </a:r>
          </a:p>
        </p:txBody>
      </p:sp>
      <p:sp>
        <p:nvSpPr>
          <p:cNvPr id="16394" name="Text Box 9"/>
          <p:cNvSpPr txBox="1">
            <a:spLocks noChangeArrowheads="1"/>
          </p:cNvSpPr>
          <p:nvPr/>
        </p:nvSpPr>
        <p:spPr bwMode="auto">
          <a:xfrm>
            <a:off x="217488" y="5124450"/>
            <a:ext cx="4657725" cy="204787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FFFFFF"/>
                </a:solidFill>
              </a:rPr>
              <a:t>50-200 year orbits</a:t>
            </a:r>
          </a:p>
          <a:p>
            <a:pPr eaLnBrk="1">
              <a:buClr>
                <a:srgbClr val="000000"/>
              </a:buClr>
              <a:buSzPct val="45000"/>
              <a:buFont typeface="StarSymbol" charset="0"/>
              <a:buNone/>
              <a:tabLst>
                <a:tab pos="723900" algn="l"/>
                <a:tab pos="1447800" algn="l"/>
                <a:tab pos="2171700" algn="l"/>
                <a:tab pos="2895600" algn="l"/>
                <a:tab pos="3619500" algn="l"/>
                <a:tab pos="4343400" algn="l"/>
              </a:tabLst>
            </a:pPr>
            <a:endParaRPr lang="en-GB">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FFFFFF"/>
                </a:solidFill>
              </a:rPr>
              <a:t>Orbits prograde, close to plane of Solar System</a:t>
            </a:r>
          </a:p>
          <a:p>
            <a:pPr eaLnBrk="1">
              <a:buClr>
                <a:srgbClr val="000000"/>
              </a:buClr>
              <a:buSzPct val="45000"/>
              <a:buFont typeface="StarSymbol" charset="0"/>
              <a:buNone/>
              <a:tabLst>
                <a:tab pos="723900" algn="l"/>
                <a:tab pos="1447800" algn="l"/>
                <a:tab pos="2171700" algn="l"/>
                <a:tab pos="2895600" algn="l"/>
                <a:tab pos="3619500" algn="l"/>
                <a:tab pos="4343400" algn="l"/>
              </a:tabLst>
            </a:pPr>
            <a:endParaRPr lang="en-GB">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FFFFFF"/>
                </a:solidFill>
              </a:rPr>
              <a:t>Originate in Kuiper Belt</a:t>
            </a:r>
          </a:p>
        </p:txBody>
      </p:sp>
      <p:sp>
        <p:nvSpPr>
          <p:cNvPr id="16395" name="Text Box 10"/>
          <p:cNvSpPr txBox="1">
            <a:spLocks noChangeArrowheads="1"/>
          </p:cNvSpPr>
          <p:nvPr/>
        </p:nvSpPr>
        <p:spPr bwMode="auto">
          <a:xfrm>
            <a:off x="5240338" y="5114925"/>
            <a:ext cx="4052887" cy="2215991"/>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Lst>
            </a:pPr>
            <a:r>
              <a:rPr lang="en-GB" dirty="0">
                <a:solidFill>
                  <a:srgbClr val="FFFFFF"/>
                </a:solidFill>
              </a:rPr>
              <a:t>Few times 10</a:t>
            </a:r>
            <a:r>
              <a:rPr lang="en-GB" baseline="33000" dirty="0">
                <a:solidFill>
                  <a:srgbClr val="FFFFFF"/>
                </a:solidFill>
              </a:rPr>
              <a:t>5</a:t>
            </a:r>
            <a:r>
              <a:rPr lang="en-GB" dirty="0">
                <a:solidFill>
                  <a:srgbClr val="FFFFFF"/>
                </a:solidFill>
              </a:rPr>
              <a:t> or 10</a:t>
            </a:r>
            <a:r>
              <a:rPr lang="en-GB" baseline="33000" dirty="0">
                <a:solidFill>
                  <a:srgbClr val="FFFFFF"/>
                </a:solidFill>
              </a:rPr>
              <a:t>6</a:t>
            </a:r>
            <a:r>
              <a:rPr lang="en-GB" dirty="0">
                <a:solidFill>
                  <a:srgbClr val="FFFFFF"/>
                </a:solidFill>
              </a:rPr>
              <a:t> year orbits</a:t>
            </a:r>
          </a:p>
          <a:p>
            <a:pPr eaLnBrk="1">
              <a:buClr>
                <a:srgbClr val="000000"/>
              </a:buClr>
              <a:buSzPct val="45000"/>
              <a:buFont typeface="StarSymbol" charset="0"/>
              <a:buNone/>
              <a:tabLst>
                <a:tab pos="723900" algn="l"/>
                <a:tab pos="1447800" algn="l"/>
                <a:tab pos="2171700" algn="l"/>
                <a:tab pos="2895600" algn="l"/>
                <a:tab pos="3619500" algn="l"/>
              </a:tabLst>
            </a:pP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Lst>
            </a:pPr>
            <a:r>
              <a:rPr lang="en-GB" dirty="0">
                <a:solidFill>
                  <a:srgbClr val="FFFFFF"/>
                </a:solidFill>
              </a:rPr>
              <a:t>Orbits have random orientations and </a:t>
            </a:r>
            <a:r>
              <a:rPr lang="en-GB" dirty="0" smtClean="0">
                <a:solidFill>
                  <a:srgbClr val="FFFFFF"/>
                </a:solidFill>
              </a:rPr>
              <a:t>high </a:t>
            </a:r>
            <a:r>
              <a:rPr lang="en-GB" dirty="0" err="1" smtClean="0">
                <a:solidFill>
                  <a:srgbClr val="FFFFFF"/>
                </a:solidFill>
              </a:rPr>
              <a:t>ellipticities</a:t>
            </a: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Lst>
            </a:pP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Lst>
            </a:pPr>
            <a:r>
              <a:rPr lang="en-GB" dirty="0">
                <a:solidFill>
                  <a:srgbClr val="FFFFFF"/>
                </a:solidFill>
              </a:rPr>
              <a:t>Originate in </a:t>
            </a:r>
            <a:r>
              <a:rPr lang="en-GB" dirty="0" err="1">
                <a:solidFill>
                  <a:srgbClr val="FFFFFF"/>
                </a:solidFill>
              </a:rPr>
              <a:t>Oort</a:t>
            </a:r>
            <a:r>
              <a:rPr lang="en-GB" dirty="0">
                <a:solidFill>
                  <a:srgbClr val="FFFFFF"/>
                </a:solidFill>
              </a:rPr>
              <a:t> Cloud</a:t>
            </a:r>
          </a:p>
        </p:txBody>
      </p:sp>
      <p:sp>
        <p:nvSpPr>
          <p:cNvPr id="2" name="Slide Number Placeholder 1"/>
          <p:cNvSpPr>
            <a:spLocks noGrp="1"/>
          </p:cNvSpPr>
          <p:nvPr>
            <p:ph type="sldNum" sz="quarter" idx="10"/>
          </p:nvPr>
        </p:nvSpPr>
        <p:spPr/>
        <p:txBody>
          <a:bodyPr/>
          <a:lstStyle/>
          <a:p>
            <a:fld id="{F9FEA945-240A-4B20-8D72-FFEDAF982291}" type="slidenum">
              <a:rPr lang="en-US" smtClean="0"/>
              <a:pPr/>
              <a:t>18</a:t>
            </a:fld>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57200" y="1593850"/>
            <a:ext cx="8774113" cy="738187"/>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dirty="0" err="1">
                <a:solidFill>
                  <a:srgbClr val="FFFFFF"/>
                </a:solidFill>
              </a:rPr>
              <a:t>Oort</a:t>
            </a:r>
            <a:r>
              <a:rPr lang="en-GB" dirty="0">
                <a:solidFill>
                  <a:srgbClr val="FFFFFF"/>
                </a:solidFill>
              </a:rPr>
              <a:t> Cloud is a </a:t>
            </a:r>
            <a:r>
              <a:rPr lang="en-GB" u="sng" dirty="0">
                <a:solidFill>
                  <a:srgbClr val="FFFFFF"/>
                </a:solidFill>
              </a:rPr>
              <a:t>postulated</a:t>
            </a:r>
            <a:r>
              <a:rPr lang="en-GB" dirty="0">
                <a:solidFill>
                  <a:srgbClr val="FFFFFF"/>
                </a:solidFill>
              </a:rPr>
              <a:t> huge, roughly spherical reservoir of comets surrounding the Solar System</a:t>
            </a:r>
            <a:r>
              <a:rPr lang="en-GB" dirty="0">
                <a:solidFill>
                  <a:srgbClr val="FFFFFF"/>
                </a:solidFill>
                <a:cs typeface="Times New Roman" pitchFamily="18" charset="0"/>
              </a:rPr>
              <a:t>.  ~10</a:t>
            </a:r>
            <a:r>
              <a:rPr lang="en-GB" baseline="33000" dirty="0">
                <a:solidFill>
                  <a:srgbClr val="FFFFFF"/>
                </a:solidFill>
                <a:cs typeface="Times New Roman" pitchFamily="18" charset="0"/>
              </a:rPr>
              <a:t>8</a:t>
            </a:r>
            <a:r>
              <a:rPr lang="en-GB" dirty="0">
                <a:solidFill>
                  <a:srgbClr val="FFFFFF"/>
                </a:solidFill>
                <a:cs typeface="Times New Roman" pitchFamily="18" charset="0"/>
              </a:rPr>
              <a:t> objects?  Ejected </a:t>
            </a:r>
            <a:r>
              <a:rPr lang="en-GB" dirty="0" err="1">
                <a:solidFill>
                  <a:srgbClr val="FFFFFF"/>
                </a:solidFill>
                <a:cs typeface="Times New Roman" pitchFamily="18" charset="0"/>
              </a:rPr>
              <a:t>planetesimals</a:t>
            </a:r>
            <a:r>
              <a:rPr lang="en-GB" dirty="0">
                <a:solidFill>
                  <a:srgbClr val="FFFFFF"/>
                </a:solidFill>
                <a:cs typeface="Times New Roman" pitchFamily="18" charset="0"/>
              </a:rPr>
              <a:t>.</a:t>
            </a:r>
          </a:p>
        </p:txBody>
      </p:sp>
      <p:sp>
        <p:nvSpPr>
          <p:cNvPr id="19460" name="Text Box 4"/>
          <p:cNvSpPr txBox="1">
            <a:spLocks noChangeArrowheads="1"/>
          </p:cNvSpPr>
          <p:nvPr/>
        </p:nvSpPr>
        <p:spPr bwMode="auto">
          <a:xfrm>
            <a:off x="544513" y="6622573"/>
            <a:ext cx="8240712" cy="738664"/>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a:solidFill>
                  <a:srgbClr val="FFFFFF"/>
                </a:solidFill>
              </a:rPr>
              <a:t>A passing star may dislodge </a:t>
            </a:r>
            <a:r>
              <a:rPr lang="en-GB" dirty="0" err="1">
                <a:solidFill>
                  <a:srgbClr val="FFFFFF"/>
                </a:solidFill>
              </a:rPr>
              <a:t>Oort</a:t>
            </a:r>
            <a:r>
              <a:rPr lang="en-GB" dirty="0">
                <a:solidFill>
                  <a:srgbClr val="FFFFFF"/>
                </a:solidFill>
              </a:rPr>
              <a:t> cloud objects, plunging them into Solar System, where they become long-period comets</a:t>
            </a:r>
            <a:r>
              <a:rPr lang="en-GB" dirty="0" smtClean="0">
                <a:solidFill>
                  <a:srgbClr val="FFFFFF"/>
                </a:solidFill>
              </a:rPr>
              <a:t>.</a:t>
            </a:r>
            <a:endParaRPr lang="en-GB" dirty="0">
              <a:solidFill>
                <a:srgbClr val="FFFFFF"/>
              </a:solidFill>
            </a:endParaRPr>
          </a:p>
        </p:txBody>
      </p:sp>
      <p:pic>
        <p:nvPicPr>
          <p:cNvPr id="17412" name="Picture 7" descr="AAAKKIH0"/>
          <p:cNvPicPr>
            <a:picLocks noChangeAspect="1" noChangeArrowheads="1"/>
          </p:cNvPicPr>
          <p:nvPr/>
        </p:nvPicPr>
        <p:blipFill>
          <a:blip r:embed="rId3" cstate="print"/>
          <a:srcRect/>
          <a:stretch>
            <a:fillRect/>
          </a:stretch>
        </p:blipFill>
        <p:spPr bwMode="auto">
          <a:xfrm>
            <a:off x="925513" y="2417762"/>
            <a:ext cx="7924800" cy="4181475"/>
          </a:xfrm>
          <a:prstGeom prst="rect">
            <a:avLst/>
          </a:prstGeom>
          <a:noFill/>
          <a:ln w="9525">
            <a:noFill/>
            <a:miter lim="800000"/>
            <a:headEnd/>
            <a:tailEnd/>
          </a:ln>
        </p:spPr>
      </p:pic>
      <p:sp>
        <p:nvSpPr>
          <p:cNvPr id="2" name="Rectangle 1"/>
          <p:cNvSpPr/>
          <p:nvPr/>
        </p:nvSpPr>
        <p:spPr>
          <a:xfrm>
            <a:off x="392112" y="198437"/>
            <a:ext cx="8763000" cy="1200329"/>
          </a:xfrm>
          <a:prstGeom prst="rect">
            <a:avLst/>
          </a:prstGeom>
        </p:spPr>
        <p:txBody>
          <a:bodyPr wrap="square">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a:solidFill>
                  <a:srgbClr val="FFFFFF"/>
                </a:solidFill>
              </a:rPr>
              <a:t>If a Kuiper Belt object's orbit takes it close to, e.g., Neptune, its orbit may be changed and it may plunge towards the inner Solar System and become a short-period comet.</a:t>
            </a:r>
          </a:p>
        </p:txBody>
      </p:sp>
      <p:sp>
        <p:nvSpPr>
          <p:cNvPr id="3" name="Slide Number Placeholder 2"/>
          <p:cNvSpPr>
            <a:spLocks noGrp="1"/>
          </p:cNvSpPr>
          <p:nvPr>
            <p:ph type="sldNum" sz="quarter" idx="10"/>
          </p:nvPr>
        </p:nvSpPr>
        <p:spPr/>
        <p:txBody>
          <a:bodyPr/>
          <a:lstStyle/>
          <a:p>
            <a:fld id="{F9FEA945-240A-4B20-8D72-FFEDAF982291}" type="slidenum">
              <a:rPr lang="en-US" smtClean="0"/>
              <a:pPr/>
              <a:t>19</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849438" y="331788"/>
            <a:ext cx="6084887" cy="40005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sz="2800" u="sng">
                <a:solidFill>
                  <a:srgbClr val="FFFF00"/>
                </a:solidFill>
              </a:rPr>
              <a:t>The Galilean Moons of Jupiter</a:t>
            </a:r>
          </a:p>
        </p:txBody>
      </p:sp>
      <p:sp>
        <p:nvSpPr>
          <p:cNvPr id="2051" name="Text Box 6"/>
          <p:cNvSpPr txBox="1">
            <a:spLocks noChangeArrowheads="1"/>
          </p:cNvSpPr>
          <p:nvPr/>
        </p:nvSpPr>
        <p:spPr bwMode="auto">
          <a:xfrm>
            <a:off x="696913" y="4237038"/>
            <a:ext cx="1871662" cy="30480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Lst>
            </a:pPr>
            <a:r>
              <a:rPr lang="en-GB" sz="2000">
                <a:solidFill>
                  <a:srgbClr val="FFFFFF"/>
                </a:solidFill>
              </a:rPr>
              <a:t>Closest to Jupiter</a:t>
            </a:r>
          </a:p>
        </p:txBody>
      </p:sp>
      <p:sp>
        <p:nvSpPr>
          <p:cNvPr id="2052" name="Text Box 7"/>
          <p:cNvSpPr txBox="1">
            <a:spLocks noChangeArrowheads="1"/>
          </p:cNvSpPr>
          <p:nvPr/>
        </p:nvSpPr>
        <p:spPr bwMode="auto">
          <a:xfrm>
            <a:off x="6945313" y="4237038"/>
            <a:ext cx="2374900" cy="30480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Lst>
            </a:pPr>
            <a:r>
              <a:rPr lang="en-GB" sz="2000">
                <a:solidFill>
                  <a:srgbClr val="FFFFFF"/>
                </a:solidFill>
              </a:rPr>
              <a:t>Furthest from Jupiter</a:t>
            </a:r>
          </a:p>
        </p:txBody>
      </p:sp>
      <p:sp>
        <p:nvSpPr>
          <p:cNvPr id="2053" name="Text Box 8"/>
          <p:cNvSpPr txBox="1">
            <a:spLocks noChangeArrowheads="1"/>
          </p:cNvSpPr>
          <p:nvPr/>
        </p:nvSpPr>
        <p:spPr bwMode="auto">
          <a:xfrm>
            <a:off x="2786063" y="884238"/>
            <a:ext cx="4224337" cy="365125"/>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Lst>
            </a:pPr>
            <a:r>
              <a:rPr lang="en-GB">
                <a:solidFill>
                  <a:srgbClr val="FFFFFF"/>
                </a:solidFill>
              </a:rPr>
              <a:t>(sizes to scale)</a:t>
            </a:r>
          </a:p>
        </p:txBody>
      </p:sp>
      <p:sp>
        <p:nvSpPr>
          <p:cNvPr id="4105" name="Text Box 9"/>
          <p:cNvSpPr txBox="1">
            <a:spLocks noChangeArrowheads="1"/>
          </p:cNvSpPr>
          <p:nvPr/>
        </p:nvSpPr>
        <p:spPr bwMode="auto">
          <a:xfrm>
            <a:off x="171450" y="4891088"/>
            <a:ext cx="9601200" cy="1846659"/>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dirty="0">
                <a:solidFill>
                  <a:srgbClr val="FFFFFF"/>
                </a:solidFill>
              </a:rPr>
              <a:t>Radii: 1570 km (Europa, slightly smaller than our Moon), to 2630 km (Ganymede - largest moon in Solar System).</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dirty="0">
                <a:solidFill>
                  <a:srgbClr val="FFFFFF"/>
                </a:solidFill>
              </a:rPr>
              <a:t>Orbital periods: 1.77 days (Io) to 16.7 days (</a:t>
            </a:r>
            <a:r>
              <a:rPr lang="en-GB" dirty="0" err="1">
                <a:solidFill>
                  <a:srgbClr val="FFFFFF"/>
                </a:solidFill>
              </a:rPr>
              <a:t>Callisto</a:t>
            </a:r>
            <a:r>
              <a:rPr lang="en-GB" dirty="0" smtClean="0">
                <a:solidFill>
                  <a:srgbClr val="FFFFFF"/>
                </a:solidFill>
              </a:rPr>
              <a:t>).   All tidally locked.</a:t>
            </a: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dirty="0">
              <a:solidFill>
                <a:srgbClr val="FFFFFF"/>
              </a:solidFill>
            </a:endParaRPr>
          </a:p>
        </p:txBody>
      </p:sp>
      <p:sp>
        <p:nvSpPr>
          <p:cNvPr id="4107" name="Text Box 11"/>
          <p:cNvSpPr txBox="1">
            <a:spLocks noChangeArrowheads="1"/>
          </p:cNvSpPr>
          <p:nvPr/>
        </p:nvSpPr>
        <p:spPr bwMode="auto">
          <a:xfrm>
            <a:off x="163513" y="6599238"/>
            <a:ext cx="9601200" cy="73025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solidFill>
                  <a:srgbClr val="FFFFFF"/>
                </a:solidFill>
              </a:rPr>
              <a:t>The closer to Jupiter, the higher the moon density: from 3.5 g/cm</a:t>
            </a:r>
            <a:r>
              <a:rPr lang="en-GB" baseline="33000">
                <a:solidFill>
                  <a:srgbClr val="FFFFFF"/>
                </a:solidFill>
              </a:rPr>
              <a:t>3</a:t>
            </a:r>
            <a:r>
              <a:rPr lang="en-GB">
                <a:solidFill>
                  <a:srgbClr val="FFFFFF"/>
                </a:solidFill>
              </a:rPr>
              <a:t>  (Io) to 1.8 g/cm</a:t>
            </a:r>
            <a:r>
              <a:rPr lang="en-GB" baseline="33000">
                <a:solidFill>
                  <a:srgbClr val="FFFFFF"/>
                </a:solidFill>
              </a:rPr>
              <a:t>3</a:t>
            </a:r>
            <a:r>
              <a:rPr lang="en-GB">
                <a:solidFill>
                  <a:srgbClr val="FFFFFF"/>
                </a:solidFill>
              </a:rPr>
              <a:t>  (Callisto).  Higher density indicates higher rock/ice fraction.</a:t>
            </a:r>
          </a:p>
        </p:txBody>
      </p:sp>
      <p:pic>
        <p:nvPicPr>
          <p:cNvPr id="2056" name="Picture 13" descr="800px-Galilean_satellites">
            <a:hlinkClick r:id="rId3"/>
          </p:cNvPr>
          <p:cNvPicPr>
            <a:picLocks noChangeAspect="1" noChangeArrowheads="1"/>
          </p:cNvPicPr>
          <p:nvPr/>
        </p:nvPicPr>
        <p:blipFill>
          <a:blip r:embed="rId4" cstate="print"/>
          <a:srcRect/>
          <a:stretch>
            <a:fillRect/>
          </a:stretch>
        </p:blipFill>
        <p:spPr bwMode="auto">
          <a:xfrm>
            <a:off x="620713" y="1341438"/>
            <a:ext cx="8534400" cy="2901950"/>
          </a:xfrm>
          <a:prstGeom prst="rect">
            <a:avLst/>
          </a:prstGeom>
          <a:noFill/>
          <a:ln w="9525">
            <a:noFill/>
            <a:miter lim="800000"/>
            <a:headEnd/>
            <a:tailEnd/>
          </a:ln>
        </p:spPr>
      </p:pic>
      <p:sp>
        <p:nvSpPr>
          <p:cNvPr id="2057" name="Text Box 14"/>
          <p:cNvSpPr txBox="1">
            <a:spLocks noChangeArrowheads="1"/>
          </p:cNvSpPr>
          <p:nvPr/>
        </p:nvSpPr>
        <p:spPr bwMode="auto">
          <a:xfrm>
            <a:off x="1001713" y="3794125"/>
            <a:ext cx="374650" cy="366713"/>
          </a:xfrm>
          <a:prstGeom prst="rect">
            <a:avLst/>
          </a:prstGeom>
          <a:noFill/>
          <a:ln w="9525">
            <a:noFill/>
            <a:miter lim="800000"/>
            <a:headEnd/>
            <a:tailEnd/>
          </a:ln>
        </p:spPr>
        <p:txBody>
          <a:bodyPr wrap="none">
            <a:spAutoFit/>
          </a:bodyPr>
          <a:lstStyle/>
          <a:p>
            <a:r>
              <a:rPr lang="en-US" sz="1800"/>
              <a:t>Io</a:t>
            </a:r>
          </a:p>
        </p:txBody>
      </p:sp>
      <p:sp>
        <p:nvSpPr>
          <p:cNvPr id="2058" name="Text Box 15"/>
          <p:cNvSpPr txBox="1">
            <a:spLocks noChangeArrowheads="1"/>
          </p:cNvSpPr>
          <p:nvPr/>
        </p:nvSpPr>
        <p:spPr bwMode="auto">
          <a:xfrm>
            <a:off x="2601913" y="3779838"/>
            <a:ext cx="844550" cy="366712"/>
          </a:xfrm>
          <a:prstGeom prst="rect">
            <a:avLst/>
          </a:prstGeom>
          <a:noFill/>
          <a:ln w="9525">
            <a:noFill/>
            <a:miter lim="800000"/>
            <a:headEnd/>
            <a:tailEnd/>
          </a:ln>
        </p:spPr>
        <p:txBody>
          <a:bodyPr wrap="none">
            <a:spAutoFit/>
          </a:bodyPr>
          <a:lstStyle/>
          <a:p>
            <a:r>
              <a:rPr lang="en-US" sz="1800"/>
              <a:t>Europa</a:t>
            </a:r>
          </a:p>
        </p:txBody>
      </p:sp>
      <p:sp>
        <p:nvSpPr>
          <p:cNvPr id="2059" name="Text Box 16"/>
          <p:cNvSpPr txBox="1">
            <a:spLocks noChangeArrowheads="1"/>
          </p:cNvSpPr>
          <p:nvPr/>
        </p:nvSpPr>
        <p:spPr bwMode="auto">
          <a:xfrm>
            <a:off x="4278313" y="3779838"/>
            <a:ext cx="1174750" cy="366712"/>
          </a:xfrm>
          <a:prstGeom prst="rect">
            <a:avLst/>
          </a:prstGeom>
          <a:noFill/>
          <a:ln w="9525">
            <a:noFill/>
            <a:miter lim="800000"/>
            <a:headEnd/>
            <a:tailEnd/>
          </a:ln>
        </p:spPr>
        <p:txBody>
          <a:bodyPr wrap="none">
            <a:spAutoFit/>
          </a:bodyPr>
          <a:lstStyle/>
          <a:p>
            <a:r>
              <a:rPr lang="en-US" sz="1800"/>
              <a:t>Ganymede</a:t>
            </a:r>
          </a:p>
        </p:txBody>
      </p:sp>
      <p:sp>
        <p:nvSpPr>
          <p:cNvPr id="2060" name="Text Box 17"/>
          <p:cNvSpPr txBox="1">
            <a:spLocks noChangeArrowheads="1"/>
          </p:cNvSpPr>
          <p:nvPr/>
        </p:nvSpPr>
        <p:spPr bwMode="auto">
          <a:xfrm>
            <a:off x="6869113" y="3779838"/>
            <a:ext cx="895350" cy="366712"/>
          </a:xfrm>
          <a:prstGeom prst="rect">
            <a:avLst/>
          </a:prstGeom>
          <a:noFill/>
          <a:ln w="9525">
            <a:noFill/>
            <a:miter lim="800000"/>
            <a:headEnd/>
            <a:tailEnd/>
          </a:ln>
        </p:spPr>
        <p:txBody>
          <a:bodyPr wrap="none">
            <a:spAutoFit/>
          </a:bodyPr>
          <a:lstStyle/>
          <a:p>
            <a:r>
              <a:rPr lang="en-US" sz="1800"/>
              <a:t>Callisto</a:t>
            </a:r>
          </a:p>
        </p:txBody>
      </p:sp>
      <p:sp>
        <p:nvSpPr>
          <p:cNvPr id="2" name="Slide Number Placeholder 1"/>
          <p:cNvSpPr>
            <a:spLocks noGrp="1"/>
          </p:cNvSpPr>
          <p:nvPr>
            <p:ph type="sldNum" sz="quarter" idx="10"/>
          </p:nvPr>
        </p:nvSpPr>
        <p:spPr/>
        <p:txBody>
          <a:bodyPr/>
          <a:lstStyle/>
          <a:p>
            <a:fld id="{F9FEA945-240A-4B20-8D72-FFEDAF982291}" type="slidenum">
              <a:rPr lang="en-US" smtClean="0"/>
              <a:pPr/>
              <a:t>2</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7"/>
                                        </p:tgtEl>
                                        <p:attrNameLst>
                                          <p:attrName>style.visibility</p:attrName>
                                        </p:attrNameLst>
                                      </p:cBhvr>
                                      <p:to>
                                        <p:strVal val="visible"/>
                                      </p:to>
                                    </p:set>
                                    <p:anim calcmode="lin" valueType="num">
                                      <p:cBhvr additive="base">
                                        <p:cTn id="13" dur="500" fill="hold"/>
                                        <p:tgtEl>
                                          <p:spTgt spid="4107"/>
                                        </p:tgtEl>
                                        <p:attrNameLst>
                                          <p:attrName>ppt_x</p:attrName>
                                        </p:attrNameLst>
                                      </p:cBhvr>
                                      <p:tavLst>
                                        <p:tav tm="0">
                                          <p:val>
                                            <p:strVal val="#ppt_x"/>
                                          </p:val>
                                        </p:tav>
                                        <p:tav tm="100000">
                                          <p:val>
                                            <p:strVal val="#ppt_x"/>
                                          </p:val>
                                        </p:tav>
                                      </p:tavLst>
                                    </p:anim>
                                    <p:anim calcmode="lin" valueType="num">
                                      <p:cBhvr additive="base">
                                        <p:cTn id="14"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cstate="print">
            <a:lum contrast="10000"/>
          </a:blip>
          <a:srcRect/>
          <a:stretch>
            <a:fillRect/>
          </a:stretch>
        </p:blipFill>
        <p:spPr bwMode="auto">
          <a:xfrm>
            <a:off x="3173413" y="954088"/>
            <a:ext cx="3606800" cy="2886075"/>
          </a:xfrm>
          <a:prstGeom prst="rect">
            <a:avLst/>
          </a:prstGeom>
          <a:noFill/>
          <a:ln w="9525">
            <a:noFill/>
            <a:miter lim="800000"/>
            <a:headEnd/>
            <a:tailEnd/>
          </a:ln>
        </p:spPr>
      </p:pic>
      <p:sp>
        <p:nvSpPr>
          <p:cNvPr id="18435" name="Text Box 2"/>
          <p:cNvSpPr txBox="1">
            <a:spLocks noChangeArrowheads="1"/>
          </p:cNvSpPr>
          <p:nvPr/>
        </p:nvSpPr>
        <p:spPr bwMode="auto">
          <a:xfrm>
            <a:off x="274638" y="4270375"/>
            <a:ext cx="4316412" cy="2954338"/>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Lst>
            </a:pPr>
            <a:r>
              <a:rPr lang="en-GB" u="sng">
                <a:solidFill>
                  <a:srgbClr val="FFFFFF"/>
                </a:solidFill>
                <a:cs typeface="Times New Roman" pitchFamily="18" charset="0"/>
              </a:rPr>
              <a:t>Nucleus</a:t>
            </a:r>
            <a:r>
              <a:rPr lang="en-GB">
                <a:solidFill>
                  <a:srgbClr val="FFFFFF"/>
                </a:solidFill>
                <a:cs typeface="Times New Roman" pitchFamily="18" charset="0"/>
              </a:rPr>
              <a:t>: ~10 km ball of ice, dust</a:t>
            </a:r>
          </a:p>
          <a:p>
            <a:pPr eaLnBrk="1">
              <a:buClr>
                <a:srgbClr val="000000"/>
              </a:buClr>
              <a:buSzPct val="45000"/>
              <a:buFont typeface="StarSymbol" charset="0"/>
              <a:buNone/>
              <a:tabLst>
                <a:tab pos="723900" algn="l"/>
                <a:tab pos="1447800" algn="l"/>
                <a:tab pos="2171700" algn="l"/>
                <a:tab pos="2895600" algn="l"/>
                <a:tab pos="3619500" algn="l"/>
              </a:tabLst>
            </a:pPr>
            <a:endParaRPr lang="en-GB">
              <a:solidFill>
                <a:srgbClr val="FFFFFF"/>
              </a:solidFill>
              <a:cs typeface="Times New Roman" pitchFamily="18" charset="0"/>
            </a:endParaRPr>
          </a:p>
          <a:p>
            <a:pPr eaLnBrk="1">
              <a:buClr>
                <a:srgbClr val="000000"/>
              </a:buClr>
              <a:buSzPct val="45000"/>
              <a:buFont typeface="StarSymbol" charset="0"/>
              <a:buNone/>
              <a:tabLst>
                <a:tab pos="723900" algn="l"/>
                <a:tab pos="1447800" algn="l"/>
                <a:tab pos="2171700" algn="l"/>
                <a:tab pos="2895600" algn="l"/>
                <a:tab pos="3619500" algn="l"/>
              </a:tabLst>
            </a:pPr>
            <a:r>
              <a:rPr lang="en-GB" u="sng">
                <a:solidFill>
                  <a:srgbClr val="FFFFFF"/>
                </a:solidFill>
                <a:cs typeface="Times New Roman" pitchFamily="18" charset="0"/>
              </a:rPr>
              <a:t>Coma</a:t>
            </a:r>
            <a:r>
              <a:rPr lang="en-GB">
                <a:solidFill>
                  <a:srgbClr val="FFFFFF"/>
                </a:solidFill>
                <a:cs typeface="Times New Roman" pitchFamily="18" charset="0"/>
              </a:rPr>
              <a:t>: cloud of gas and dust around nucleus (~10</a:t>
            </a:r>
            <a:r>
              <a:rPr lang="en-GB" baseline="33000">
                <a:solidFill>
                  <a:srgbClr val="FFFFFF"/>
                </a:solidFill>
                <a:cs typeface="Times New Roman" pitchFamily="18" charset="0"/>
              </a:rPr>
              <a:t>6</a:t>
            </a:r>
            <a:r>
              <a:rPr lang="en-GB">
                <a:solidFill>
                  <a:srgbClr val="FFFFFF"/>
                </a:solidFill>
                <a:cs typeface="Times New Roman" pitchFamily="18" charset="0"/>
              </a:rPr>
              <a:t> km across)</a:t>
            </a:r>
          </a:p>
          <a:p>
            <a:pPr eaLnBrk="1">
              <a:buClr>
                <a:srgbClr val="000000"/>
              </a:buClr>
              <a:buSzPct val="45000"/>
              <a:buFont typeface="StarSymbol" charset="0"/>
              <a:buNone/>
              <a:tabLst>
                <a:tab pos="723900" algn="l"/>
                <a:tab pos="1447800" algn="l"/>
                <a:tab pos="2171700" algn="l"/>
                <a:tab pos="2895600" algn="l"/>
                <a:tab pos="3619500" algn="l"/>
              </a:tabLst>
            </a:pPr>
            <a:endParaRPr lang="en-GB">
              <a:solidFill>
                <a:srgbClr val="FFFFFF"/>
              </a:solidFill>
              <a:cs typeface="Times New Roman" pitchFamily="18" charset="0"/>
            </a:endParaRPr>
          </a:p>
          <a:p>
            <a:pPr eaLnBrk="1">
              <a:buClr>
                <a:srgbClr val="000000"/>
              </a:buClr>
              <a:buSzPct val="45000"/>
              <a:buFont typeface="StarSymbol" charset="0"/>
              <a:buNone/>
              <a:tabLst>
                <a:tab pos="723900" algn="l"/>
                <a:tab pos="1447800" algn="l"/>
                <a:tab pos="2171700" algn="l"/>
                <a:tab pos="2895600" algn="l"/>
                <a:tab pos="3619500" algn="l"/>
              </a:tabLst>
            </a:pPr>
            <a:r>
              <a:rPr lang="en-GB" u="sng">
                <a:solidFill>
                  <a:srgbClr val="FFFFFF"/>
                </a:solidFill>
                <a:cs typeface="Times New Roman" pitchFamily="18" charset="0"/>
              </a:rPr>
              <a:t>Tail</a:t>
            </a:r>
            <a:r>
              <a:rPr lang="en-GB">
                <a:solidFill>
                  <a:srgbClr val="FFFFFF"/>
                </a:solidFill>
                <a:cs typeface="Times New Roman" pitchFamily="18" charset="0"/>
              </a:rPr>
              <a:t>: can have both gas (blue) and dust tails (~10</a:t>
            </a:r>
            <a:r>
              <a:rPr lang="en-GB" baseline="33000">
                <a:solidFill>
                  <a:srgbClr val="FFFFFF"/>
                </a:solidFill>
                <a:cs typeface="Times New Roman" pitchFamily="18" charset="0"/>
              </a:rPr>
              <a:t>8</a:t>
            </a:r>
            <a:r>
              <a:rPr lang="en-GB">
                <a:solidFill>
                  <a:srgbClr val="FFFFFF"/>
                </a:solidFill>
                <a:cs typeface="Times New Roman" pitchFamily="18" charset="0"/>
              </a:rPr>
              <a:t> km long).  Always points </a:t>
            </a:r>
            <a:r>
              <a:rPr lang="en-GB" u="sng">
                <a:solidFill>
                  <a:srgbClr val="FFFFFF"/>
                </a:solidFill>
                <a:cs typeface="Times New Roman" pitchFamily="18" charset="0"/>
              </a:rPr>
              <a:t>away from Sun</a:t>
            </a:r>
            <a:r>
              <a:rPr lang="en-GB">
                <a:solidFill>
                  <a:srgbClr val="FFFFFF"/>
                </a:solidFill>
                <a:cs typeface="Times New Roman" pitchFamily="18" charset="0"/>
              </a:rPr>
              <a:t>.</a:t>
            </a:r>
          </a:p>
        </p:txBody>
      </p:sp>
      <p:sp>
        <p:nvSpPr>
          <p:cNvPr id="18436" name="Text Box 3"/>
          <p:cNvSpPr txBox="1">
            <a:spLocks noChangeArrowheads="1"/>
          </p:cNvSpPr>
          <p:nvPr/>
        </p:nvSpPr>
        <p:spPr bwMode="auto">
          <a:xfrm>
            <a:off x="2682875" y="225425"/>
            <a:ext cx="5046663" cy="40005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Lst>
            </a:pPr>
            <a:r>
              <a:rPr lang="en-GB" sz="2800" u="sng">
                <a:solidFill>
                  <a:srgbClr val="FFFF00"/>
                </a:solidFill>
              </a:rPr>
              <a:t>Comet Structure</a:t>
            </a:r>
          </a:p>
        </p:txBody>
      </p:sp>
      <p:sp>
        <p:nvSpPr>
          <p:cNvPr id="20484" name="Text Box 4"/>
          <p:cNvSpPr txBox="1">
            <a:spLocks noChangeArrowheads="1"/>
          </p:cNvSpPr>
          <p:nvPr/>
        </p:nvSpPr>
        <p:spPr bwMode="auto">
          <a:xfrm>
            <a:off x="5045075" y="4248150"/>
            <a:ext cx="4316413" cy="204787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Lst>
            </a:pPr>
            <a:r>
              <a:rPr lang="en-GB">
                <a:solidFill>
                  <a:srgbClr val="FFFFFF"/>
                </a:solidFill>
              </a:rPr>
              <a:t>Coma and tail due to gas and dust removed from nucleus by Solar radiation and wind.</a:t>
            </a:r>
          </a:p>
          <a:p>
            <a:pPr eaLnBrk="1">
              <a:buClr>
                <a:srgbClr val="000000"/>
              </a:buClr>
              <a:buSzPct val="45000"/>
              <a:buFont typeface="StarSymbol" charset="0"/>
              <a:buNone/>
              <a:tabLst>
                <a:tab pos="723900" algn="l"/>
                <a:tab pos="1447800" algn="l"/>
                <a:tab pos="2171700" algn="l"/>
                <a:tab pos="2895600" algn="l"/>
                <a:tab pos="3619500" algn="l"/>
              </a:tabLst>
            </a:pPr>
            <a:endParaRPr lang="en-GB">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Lst>
            </a:pPr>
            <a:r>
              <a:rPr lang="en-GB">
                <a:solidFill>
                  <a:srgbClr val="FFFFFF"/>
                </a:solidFill>
              </a:rPr>
              <a:t>Far from Sun, comet is a </a:t>
            </a:r>
            <a:r>
              <a:rPr lang="en-GB" u="sng">
                <a:solidFill>
                  <a:srgbClr val="FFFFFF"/>
                </a:solidFill>
              </a:rPr>
              <a:t>nucleus only</a:t>
            </a:r>
            <a:r>
              <a:rPr lang="en-GB">
                <a:solidFill>
                  <a:srgbClr val="FFFFFF"/>
                </a:solidFill>
              </a:rPr>
              <a:t>.</a:t>
            </a:r>
          </a:p>
        </p:txBody>
      </p:sp>
      <p:sp>
        <p:nvSpPr>
          <p:cNvPr id="2" name="Slide Number Placeholder 1"/>
          <p:cNvSpPr>
            <a:spLocks noGrp="1"/>
          </p:cNvSpPr>
          <p:nvPr>
            <p:ph type="sldNum" sz="quarter" idx="10"/>
          </p:nvPr>
        </p:nvSpPr>
        <p:spPr/>
        <p:txBody>
          <a:bodyPr/>
          <a:lstStyle/>
          <a:p>
            <a:fld id="{F9FEA945-240A-4B20-8D72-FFEDAF982291}" type="slidenum">
              <a:rPr lang="en-US" smtClean="0"/>
              <a:pPr/>
              <a:t>20</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260600" y="460375"/>
            <a:ext cx="5343525" cy="40005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sz="2800" u="sng">
                <a:solidFill>
                  <a:srgbClr val="FFFF00"/>
                </a:solidFill>
              </a:rPr>
              <a:t>Meteor Showers</a:t>
            </a:r>
          </a:p>
        </p:txBody>
      </p:sp>
      <p:pic>
        <p:nvPicPr>
          <p:cNvPr id="1945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60000" contrast="10000"/>
                    </a14:imgEffect>
                  </a14:imgLayer>
                </a14:imgProps>
              </a:ext>
            </a:extLst>
          </a:blip>
          <a:srcRect/>
          <a:stretch>
            <a:fillRect/>
          </a:stretch>
        </p:blipFill>
        <p:spPr bwMode="auto">
          <a:xfrm>
            <a:off x="87313" y="1284288"/>
            <a:ext cx="4054475" cy="5457825"/>
          </a:xfrm>
          <a:prstGeom prst="rect">
            <a:avLst/>
          </a:prstGeom>
          <a:noFill/>
          <a:ln w="9525">
            <a:noFill/>
            <a:miter lim="800000"/>
            <a:headEnd/>
            <a:tailEnd/>
          </a:ln>
        </p:spPr>
      </p:pic>
      <p:sp>
        <p:nvSpPr>
          <p:cNvPr id="19460" name="Text Box 3"/>
          <p:cNvSpPr txBox="1">
            <a:spLocks noChangeArrowheads="1"/>
          </p:cNvSpPr>
          <p:nvPr/>
        </p:nvSpPr>
        <p:spPr bwMode="auto">
          <a:xfrm>
            <a:off x="4430713" y="1341438"/>
            <a:ext cx="5334000" cy="182562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Lst>
            </a:pPr>
            <a:r>
              <a:rPr lang="en-GB">
                <a:solidFill>
                  <a:srgbClr val="FFFFFF"/>
                </a:solidFill>
              </a:rPr>
              <a:t>Comets slowly break up when near Sun, due to Solar radiation, wind and tidal force.</a:t>
            </a:r>
          </a:p>
          <a:p>
            <a:pPr eaLnBrk="1">
              <a:buClr>
                <a:srgbClr val="000000"/>
              </a:buClr>
              <a:buSzPct val="45000"/>
              <a:buFont typeface="StarSymbol" charset="0"/>
              <a:buNone/>
              <a:tabLst>
                <a:tab pos="723900" algn="l"/>
                <a:tab pos="1447800" algn="l"/>
                <a:tab pos="2171700" algn="l"/>
                <a:tab pos="2895600" algn="l"/>
                <a:tab pos="3619500" algn="l"/>
              </a:tabLst>
            </a:pPr>
            <a:endParaRPr lang="en-GB">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Lst>
            </a:pPr>
            <a:r>
              <a:rPr lang="en-GB">
                <a:solidFill>
                  <a:srgbClr val="FFFFFF"/>
                </a:solidFill>
              </a:rPr>
              <a:t>e.g. Halley loses 10 tons/sec when near Sun.  Will be destroyed in 40,000 years.</a:t>
            </a:r>
          </a:p>
        </p:txBody>
      </p:sp>
      <p:sp>
        <p:nvSpPr>
          <p:cNvPr id="21509" name="Text Box 5"/>
          <p:cNvSpPr txBox="1">
            <a:spLocks noChangeArrowheads="1"/>
          </p:cNvSpPr>
          <p:nvPr/>
        </p:nvSpPr>
        <p:spPr bwMode="auto">
          <a:xfrm>
            <a:off x="4354513" y="5456238"/>
            <a:ext cx="5029200" cy="182562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Lst>
            </a:pPr>
            <a:r>
              <a:rPr lang="en-GB">
                <a:solidFill>
                  <a:srgbClr val="FFFFFF"/>
                </a:solidFill>
              </a:rPr>
              <a:t>Debris spreads out along comet orbit.</a:t>
            </a:r>
          </a:p>
          <a:p>
            <a:pPr eaLnBrk="1">
              <a:buClr>
                <a:srgbClr val="000000"/>
              </a:buClr>
              <a:buSzPct val="45000"/>
              <a:buFont typeface="StarSymbol" charset="0"/>
              <a:buNone/>
              <a:tabLst>
                <a:tab pos="723900" algn="l"/>
                <a:tab pos="1447800" algn="l"/>
                <a:tab pos="2171700" algn="l"/>
                <a:tab pos="2895600" algn="l"/>
                <a:tab pos="3619500" algn="l"/>
              </a:tabLst>
            </a:pPr>
            <a:endParaRPr lang="en-GB">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Lst>
            </a:pPr>
            <a:r>
              <a:rPr lang="en-GB" u="sng">
                <a:solidFill>
                  <a:srgbClr val="FFFFFF"/>
                </a:solidFill>
              </a:rPr>
              <a:t>IF</a:t>
            </a:r>
            <a:r>
              <a:rPr lang="en-GB">
                <a:solidFill>
                  <a:srgbClr val="FFFFFF"/>
                </a:solidFill>
              </a:rPr>
              <a:t> Earth's orbit crosses comet orbit, get meteor shower, as fragments burn up in atmosphere.</a:t>
            </a:r>
          </a:p>
        </p:txBody>
      </p:sp>
      <p:pic>
        <p:nvPicPr>
          <p:cNvPr id="19462" name="Picture 7" descr="See Explanation.  Clicking on the picture will download &#10; the highest resolution version available.">
            <a:hlinkClick r:id="rId5"/>
          </p:cNvPr>
          <p:cNvPicPr>
            <a:picLocks noChangeAspect="1" noChangeArrowheads="1"/>
          </p:cNvPicPr>
          <p:nvPr/>
        </p:nvPicPr>
        <p:blipFill>
          <a:blip r:embed="rId6" cstate="print"/>
          <a:srcRect/>
          <a:stretch>
            <a:fillRect/>
          </a:stretch>
        </p:blipFill>
        <p:spPr bwMode="auto">
          <a:xfrm>
            <a:off x="4430713" y="3322638"/>
            <a:ext cx="2595562" cy="1860550"/>
          </a:xfrm>
          <a:prstGeom prst="rect">
            <a:avLst/>
          </a:prstGeom>
          <a:noFill/>
          <a:ln w="9525">
            <a:noFill/>
            <a:miter lim="800000"/>
            <a:headEnd/>
            <a:tailEnd/>
          </a:ln>
        </p:spPr>
      </p:pic>
      <p:sp>
        <p:nvSpPr>
          <p:cNvPr id="19463" name="Text Box 8"/>
          <p:cNvSpPr txBox="1">
            <a:spLocks noChangeArrowheads="1"/>
          </p:cNvSpPr>
          <p:nvPr/>
        </p:nvSpPr>
        <p:spPr bwMode="auto">
          <a:xfrm>
            <a:off x="7097713" y="4465638"/>
            <a:ext cx="1936750" cy="701675"/>
          </a:xfrm>
          <a:prstGeom prst="rect">
            <a:avLst/>
          </a:prstGeom>
          <a:noFill/>
          <a:ln w="9525">
            <a:noFill/>
            <a:miter lim="800000"/>
            <a:headEnd/>
            <a:tailEnd/>
          </a:ln>
        </p:spPr>
        <p:txBody>
          <a:bodyPr wrap="none">
            <a:spAutoFit/>
          </a:bodyPr>
          <a:lstStyle/>
          <a:p>
            <a:r>
              <a:rPr lang="en-US" sz="2000"/>
              <a:t>Fragmentation of</a:t>
            </a:r>
          </a:p>
          <a:p>
            <a:r>
              <a:rPr lang="en-US" sz="2000"/>
              <a:t>Comet LINEAR</a:t>
            </a:r>
          </a:p>
        </p:txBody>
      </p:sp>
      <p:sp>
        <p:nvSpPr>
          <p:cNvPr id="2" name="Slide Number Placeholder 1"/>
          <p:cNvSpPr>
            <a:spLocks noGrp="1"/>
          </p:cNvSpPr>
          <p:nvPr>
            <p:ph type="sldNum" sz="quarter" idx="10"/>
          </p:nvPr>
        </p:nvSpPr>
        <p:spPr/>
        <p:txBody>
          <a:bodyPr/>
          <a:lstStyle/>
          <a:p>
            <a:fld id="{F9FEA945-240A-4B20-8D72-FFEDAF982291}" type="slidenum">
              <a:rPr lang="en-US" smtClean="0"/>
              <a:pPr/>
              <a:t>21</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ppt_x"/>
                                          </p:val>
                                        </p:tav>
                                        <p:tav tm="100000">
                                          <p:val>
                                            <p:strVal val="#ppt_x"/>
                                          </p:val>
                                        </p:tav>
                                      </p:tavLst>
                                    </p:anim>
                                    <p:anim calcmode="lin" valueType="num">
                                      <p:cBhvr additive="base">
                                        <p:cTn id="8"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od.nasa.gov/apod/image/1110/draconids_casado_1844.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2000" contrast="9000"/>
                    </a14:imgEffect>
                  </a14:imgLayer>
                </a14:imgProps>
              </a:ext>
              <a:ext uri="{28A0092B-C50C-407E-A947-70E740481C1C}">
                <a14:useLocalDpi xmlns:a14="http://schemas.microsoft.com/office/drawing/2010/main" val="0"/>
              </a:ext>
            </a:extLst>
          </a:blip>
          <a:srcRect/>
          <a:stretch>
            <a:fillRect/>
          </a:stretch>
        </p:blipFill>
        <p:spPr bwMode="auto">
          <a:xfrm>
            <a:off x="925512" y="808037"/>
            <a:ext cx="8105775" cy="5276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4042" y="6370637"/>
            <a:ext cx="5520870" cy="461665"/>
          </a:xfrm>
          <a:prstGeom prst="rect">
            <a:avLst/>
          </a:prstGeom>
          <a:noFill/>
        </p:spPr>
        <p:txBody>
          <a:bodyPr wrap="none" rtlCol="0">
            <a:spAutoFit/>
          </a:bodyPr>
          <a:lstStyle/>
          <a:p>
            <a:r>
              <a:rPr lang="en-US" dirty="0" err="1" smtClean="0"/>
              <a:t>Draconid</a:t>
            </a:r>
            <a:r>
              <a:rPr lang="en-US" dirty="0" smtClean="0"/>
              <a:t> meteors over Spain – Oct 8, 2011</a:t>
            </a:r>
            <a:endParaRPr lang="en-US" dirty="0"/>
          </a:p>
        </p:txBody>
      </p:sp>
      <p:sp>
        <p:nvSpPr>
          <p:cNvPr id="3" name="Slide Number Placeholder 2"/>
          <p:cNvSpPr>
            <a:spLocks noGrp="1"/>
          </p:cNvSpPr>
          <p:nvPr>
            <p:ph type="sldNum" sz="quarter" idx="10"/>
          </p:nvPr>
        </p:nvSpPr>
        <p:spPr/>
        <p:txBody>
          <a:bodyPr/>
          <a:lstStyle/>
          <a:p>
            <a:fld id="{F9FEA945-240A-4B20-8D72-FFEDAF982291}" type="slidenum">
              <a:rPr lang="en-US" smtClean="0"/>
              <a:pPr/>
              <a:t>22</a:t>
            </a:fld>
            <a:endParaRPr lang="en-US"/>
          </a:p>
        </p:txBody>
      </p:sp>
    </p:spTree>
    <p:extLst>
      <p:ext uri="{BB962C8B-B14F-4D97-AF65-F5344CB8AC3E}">
        <p14:creationId xmlns:p14="http://schemas.microsoft.com/office/powerpoint/2010/main" val="361855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238375" y="217488"/>
            <a:ext cx="5343525" cy="40005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sz="2800" u="sng">
                <a:solidFill>
                  <a:srgbClr val="FFFF00"/>
                </a:solidFill>
              </a:rPr>
              <a:t>Asteroids</a:t>
            </a:r>
          </a:p>
        </p:txBody>
      </p:sp>
      <p:pic>
        <p:nvPicPr>
          <p:cNvPr id="20483" name="Picture 2"/>
          <p:cNvPicPr>
            <a:picLocks noChangeAspect="1" noChangeArrowheads="1"/>
          </p:cNvPicPr>
          <p:nvPr/>
        </p:nvPicPr>
        <p:blipFill>
          <a:blip r:embed="rId3" cstate="print">
            <a:lum bright="20000" contrast="18000"/>
          </a:blip>
          <a:srcRect/>
          <a:stretch>
            <a:fillRect/>
          </a:stretch>
        </p:blipFill>
        <p:spPr bwMode="auto">
          <a:xfrm>
            <a:off x="315912" y="731837"/>
            <a:ext cx="5708650" cy="4135437"/>
          </a:xfrm>
          <a:prstGeom prst="rect">
            <a:avLst/>
          </a:prstGeom>
          <a:noFill/>
          <a:ln w="9525">
            <a:noFill/>
            <a:miter lim="800000"/>
            <a:headEnd/>
            <a:tailEnd/>
          </a:ln>
        </p:spPr>
      </p:pic>
      <p:sp>
        <p:nvSpPr>
          <p:cNvPr id="20484" name="Text Box 3"/>
          <p:cNvSpPr txBox="1">
            <a:spLocks noChangeArrowheads="1"/>
          </p:cNvSpPr>
          <p:nvPr/>
        </p:nvSpPr>
        <p:spPr bwMode="auto">
          <a:xfrm>
            <a:off x="393700" y="4951413"/>
            <a:ext cx="9440863" cy="221615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solidFill>
                  <a:srgbClr val="FFFFFF"/>
                </a:solidFill>
              </a:rPr>
              <a:t>Rocky fragments ranging from 940 km across (Ceres) to &lt; 0.1 km.  100,000 known.</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solidFill>
                  <a:srgbClr val="FFFFFF"/>
                </a:solidFill>
              </a:rPr>
              <a:t>Most in Asteroid Belt, at about 2-3 AU, between Mars and Jupiter. The Trojan asteroids orbit 60 </a:t>
            </a:r>
            <a:r>
              <a:rPr lang="en-GB" baseline="33000">
                <a:solidFill>
                  <a:srgbClr val="FFFFFF"/>
                </a:solidFill>
              </a:rPr>
              <a:t>o</a:t>
            </a:r>
            <a:r>
              <a:rPr lang="en-GB">
                <a:solidFill>
                  <a:srgbClr val="FFFFFF"/>
                </a:solidFill>
                <a:latin typeface="Times" pitchFamily="16" charset="0"/>
              </a:rPr>
              <a:t> </a:t>
            </a:r>
            <a:r>
              <a:rPr lang="en-GB">
                <a:solidFill>
                  <a:srgbClr val="FFFFFF"/>
                </a:solidFill>
                <a:cs typeface="Times New Roman" pitchFamily="18" charset="0"/>
              </a:rPr>
              <a:t>ahead of and behind Jupiter.   Some asteroids cross Earth's orbit.  Their orbits were probably disrupted by Jupiter's gravity.</a:t>
            </a:r>
          </a:p>
        </p:txBody>
      </p:sp>
      <p:pic>
        <p:nvPicPr>
          <p:cNvPr id="5" name="Picture 10" descr="http://mm04.nasaimages.org/MediaManager/srvr?mediafile=/Size4/NVA2-8-NA/15213/print.jpg&amp;userid=1&amp;username=admin&amp;resolution=4&amp;servertype=JVA&amp;cid=8&amp;iid=NVA2&amp;vcid=NA&amp;usergroup=HUBBLE&amp;profileid=39"/>
          <p:cNvPicPr>
            <a:picLocks noChangeAspect="1" noChangeArrowheads="1"/>
          </p:cNvPicPr>
          <p:nvPr/>
        </p:nvPicPr>
        <p:blipFill>
          <a:blip r:embed="rId4" cstate="print"/>
          <a:srcRect/>
          <a:stretch>
            <a:fillRect/>
          </a:stretch>
        </p:blipFill>
        <p:spPr bwMode="auto">
          <a:xfrm>
            <a:off x="6335712" y="350837"/>
            <a:ext cx="3529661" cy="4410076"/>
          </a:xfrm>
          <a:prstGeom prst="rect">
            <a:avLst/>
          </a:prstGeom>
          <a:noFill/>
        </p:spPr>
      </p:pic>
      <p:sp>
        <p:nvSpPr>
          <p:cNvPr id="2" name="Slide Number Placeholder 1"/>
          <p:cNvSpPr>
            <a:spLocks noGrp="1"/>
          </p:cNvSpPr>
          <p:nvPr>
            <p:ph type="sldNum" sz="quarter" idx="10"/>
          </p:nvPr>
        </p:nvSpPr>
        <p:spPr/>
        <p:txBody>
          <a:bodyPr/>
          <a:lstStyle/>
          <a:p>
            <a:fld id="{F9FEA945-240A-4B20-8D72-FFEDAF982291}" type="slidenum">
              <a:rPr lang="en-US" smtClean="0"/>
              <a:pPr/>
              <a:t>23</a:t>
            </a:fld>
            <a:endParaRPr 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078038" y="3990975"/>
            <a:ext cx="811212" cy="288925"/>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Lst>
            </a:pPr>
            <a:r>
              <a:rPr lang="en-GB" sz="1800">
                <a:solidFill>
                  <a:srgbClr val="FFFFFF"/>
                </a:solidFill>
              </a:rPr>
              <a:t>Gaspra</a:t>
            </a:r>
          </a:p>
        </p:txBody>
      </p:sp>
      <p:sp>
        <p:nvSpPr>
          <p:cNvPr id="21507" name="Text Box 4"/>
          <p:cNvSpPr txBox="1">
            <a:spLocks noChangeArrowheads="1"/>
          </p:cNvSpPr>
          <p:nvPr/>
        </p:nvSpPr>
        <p:spPr bwMode="auto">
          <a:xfrm>
            <a:off x="6472238" y="3970338"/>
            <a:ext cx="1576387" cy="288925"/>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Lst>
            </a:pPr>
            <a:r>
              <a:rPr lang="en-GB" sz="1800">
                <a:solidFill>
                  <a:srgbClr val="FFFFFF"/>
                </a:solidFill>
              </a:rPr>
              <a:t>Ida and Dactyl</a:t>
            </a:r>
          </a:p>
        </p:txBody>
      </p:sp>
      <p:sp>
        <p:nvSpPr>
          <p:cNvPr id="21508" name="Text Box 5"/>
          <p:cNvSpPr txBox="1">
            <a:spLocks noChangeArrowheads="1"/>
          </p:cNvSpPr>
          <p:nvPr/>
        </p:nvSpPr>
        <p:spPr bwMode="auto">
          <a:xfrm>
            <a:off x="461963" y="4541838"/>
            <a:ext cx="9283700" cy="221615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Total mass of Asteroid Belt only 0.0008 M</a:t>
            </a:r>
            <a:r>
              <a:rPr lang="en-GB" baseline="-33000">
                <a:solidFill>
                  <a:srgbClr val="FFFFFF"/>
                </a:solidFill>
                <a:latin typeface="Times" pitchFamily="16" charset="0"/>
              </a:rPr>
              <a:t>Earth</a:t>
            </a:r>
            <a:r>
              <a:rPr lang="en-GB">
                <a:solidFill>
                  <a:srgbClr val="FFFFFF"/>
                </a:solidFill>
                <a:latin typeface="Times" pitchFamily="16" charset="0"/>
              </a:rPr>
              <a:t> </a:t>
            </a:r>
            <a:r>
              <a:rPr lang="en-GB">
                <a:solidFill>
                  <a:srgbClr val="FFFFFF"/>
                </a:solidFill>
                <a:cs typeface="Times New Roman" pitchFamily="18" charset="0"/>
              </a:rPr>
              <a:t>or 0.07 M</a:t>
            </a:r>
            <a:r>
              <a:rPr lang="en-GB" baseline="-33000">
                <a:solidFill>
                  <a:srgbClr val="FFFFFF"/>
                </a:solidFill>
                <a:cs typeface="Times New Roman" pitchFamily="18" charset="0"/>
              </a:rPr>
              <a:t>moon</a:t>
            </a:r>
            <a:r>
              <a:rPr lang="en-GB">
                <a:solidFill>
                  <a:srgbClr val="FFFFFF"/>
                </a:solidFill>
                <a:cs typeface="Times New Roman" pitchFamily="18" charset="0"/>
              </a:rPr>
              <a:t>.  So it is not debris of a planet.</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cs typeface="Times New Roman" pitchFamily="18" charset="0"/>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cs typeface="Times New Roman" pitchFamily="18" charset="0"/>
              </a:rPr>
              <a:t>Probably a planet was trying to form there, but almost all of the planetesimals were ejected from Solar System due to encounters with Jupiter.  Giant planets may be effective vacuum cleaners for Solar Systems.</a:t>
            </a:r>
          </a:p>
        </p:txBody>
      </p:sp>
      <p:pic>
        <p:nvPicPr>
          <p:cNvPr id="21509" name="Picture 7" descr="idacolor"/>
          <p:cNvPicPr>
            <a:picLocks noChangeAspect="1" noChangeArrowheads="1"/>
          </p:cNvPicPr>
          <p:nvPr/>
        </p:nvPicPr>
        <p:blipFill>
          <a:blip r:embed="rId4" cstate="print">
            <a:lum contrast="40000"/>
          </a:blip>
          <a:srcRect l="7185" t="13126" r="2875" b="14999"/>
          <a:stretch>
            <a:fillRect/>
          </a:stretch>
        </p:blipFill>
        <p:spPr bwMode="auto">
          <a:xfrm>
            <a:off x="4887913" y="731838"/>
            <a:ext cx="4953000" cy="3033712"/>
          </a:xfrm>
          <a:prstGeom prst="rect">
            <a:avLst/>
          </a:prstGeom>
          <a:noFill/>
          <a:ln w="9525">
            <a:noFill/>
            <a:miter lim="800000"/>
            <a:headEnd/>
            <a:tailEnd/>
          </a:ln>
        </p:spPr>
      </p:pic>
      <p:pic>
        <p:nvPicPr>
          <p:cNvPr id="23560" name="gaspra.mpeg">
            <a:hlinkClick r:id="" action="ppaction://media"/>
          </p:cNvPr>
          <p:cNvPicPr>
            <a:picLocks noRot="1" noChangeAspect="1" noChangeArrowheads="1"/>
          </p:cNvPicPr>
          <p:nvPr>
            <a:videoFile r:link="rId1"/>
          </p:nvPr>
        </p:nvPicPr>
        <p:blipFill>
          <a:blip r:embed="rId5" cstate="print"/>
          <a:srcRect/>
          <a:stretch>
            <a:fillRect/>
          </a:stretch>
        </p:blipFill>
        <p:spPr bwMode="auto">
          <a:xfrm>
            <a:off x="468313" y="617538"/>
            <a:ext cx="4114800" cy="308610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fld id="{F9FEA945-240A-4B20-8D72-FFEDAF982291}" type="slidenum">
              <a:rPr lang="en-US" smtClean="0"/>
              <a:pPr/>
              <a:t>24</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20" fill="hold"/>
                                        <p:tgtEl>
                                          <p:spTgt spid="2356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23560"/>
                </p:tgtEl>
              </p:cMediaNode>
            </p:video>
            <p:seq concurrent="1" nextAc="seek">
              <p:cTn id="8" restart="whenNotActive" fill="hold" evtFilter="cancelBubble" nodeType="interactiveSeq">
                <p:stCondLst>
                  <p:cond evt="onClick" delay="0">
                    <p:tgtEl>
                      <p:spTgt spid="2356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3560"/>
                                        </p:tgtEl>
                                      </p:cBhvr>
                                    </p:cmd>
                                  </p:childTnLst>
                                </p:cTn>
                              </p:par>
                            </p:childTnLst>
                          </p:cTn>
                        </p:par>
                      </p:childTnLst>
                    </p:cTn>
                  </p:par>
                </p:childTnLst>
              </p:cTn>
              <p:nextCondLst>
                <p:cond evt="onClick" delay="0">
                  <p:tgtEl>
                    <p:spTgt spid="23560"/>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273300" y="268288"/>
            <a:ext cx="5343525" cy="40005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sz="2800" u="sng">
                <a:solidFill>
                  <a:srgbClr val="FFFF00"/>
                </a:solidFill>
              </a:rPr>
              <a:t>Meteoroids</a:t>
            </a:r>
          </a:p>
        </p:txBody>
      </p:sp>
      <p:sp>
        <p:nvSpPr>
          <p:cNvPr id="22531" name="Text Box 2"/>
          <p:cNvSpPr txBox="1">
            <a:spLocks noChangeArrowheads="1"/>
          </p:cNvSpPr>
          <p:nvPr/>
        </p:nvSpPr>
        <p:spPr bwMode="auto">
          <a:xfrm>
            <a:off x="508000" y="1241425"/>
            <a:ext cx="8370888" cy="303847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FF"/>
                </a:solidFill>
              </a:rPr>
              <a:t>Even smaller rocky pieces left over from Solar System formation.</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FF"/>
                </a:solidFill>
              </a:rPr>
              <a:t>If one lands on Earth, called a </a:t>
            </a:r>
            <a:r>
              <a:rPr lang="en-GB" u="sng">
                <a:solidFill>
                  <a:srgbClr val="FFFFFF"/>
                </a:solidFill>
              </a:rPr>
              <a:t>Meteorite</a:t>
            </a:r>
            <a:r>
              <a:rPr lang="en-GB">
                <a:solidFill>
                  <a:srgbClr val="FFFFFF"/>
                </a:solidFill>
              </a:rPr>
              <a:t>.</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FF"/>
                </a:solidFill>
              </a:rPr>
              <a:t>Note: </a:t>
            </a:r>
            <a:r>
              <a:rPr lang="en-GB" u="sng">
                <a:solidFill>
                  <a:srgbClr val="FFFFFF"/>
                </a:solidFill>
              </a:rPr>
              <a:t>Meteor</a:t>
            </a:r>
            <a:r>
              <a:rPr lang="en-GB">
                <a:solidFill>
                  <a:srgbClr val="FFFFFF"/>
                </a:solidFill>
              </a:rPr>
              <a:t> is only the name of the visible streak as the rock burns in atmosphere.</a:t>
            </a:r>
          </a:p>
        </p:txBody>
      </p:sp>
      <p:sp>
        <p:nvSpPr>
          <p:cNvPr id="2" name="Slide Number Placeholder 1"/>
          <p:cNvSpPr>
            <a:spLocks noGrp="1"/>
          </p:cNvSpPr>
          <p:nvPr>
            <p:ph type="sldNum" sz="quarter" idx="10"/>
          </p:nvPr>
        </p:nvSpPr>
        <p:spPr/>
        <p:txBody>
          <a:bodyPr/>
          <a:lstStyle/>
          <a:p>
            <a:fld id="{F9FEA945-240A-4B20-8D72-FFEDAF982291}" type="slidenum">
              <a:rPr lang="en-US" smtClean="0"/>
              <a:pPr/>
              <a:t>25</a:t>
            </a:fld>
            <a:endParaRPr 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9FEA945-240A-4B20-8D72-FFEDAF982291}" type="slidenum">
              <a:rPr lang="en-US" smtClean="0"/>
              <a:pPr/>
              <a:t>26</a:t>
            </a:fld>
            <a:endParaRPr lang="en-US"/>
          </a:p>
        </p:txBody>
      </p:sp>
    </p:spTree>
    <p:extLst>
      <p:ext uri="{BB962C8B-B14F-4D97-AF65-F5344CB8AC3E}">
        <p14:creationId xmlns:p14="http://schemas.microsoft.com/office/powerpoint/2010/main" val="945895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354138" y="290513"/>
            <a:ext cx="7392987" cy="40005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sz="2800" u="sng">
                <a:solidFill>
                  <a:srgbClr val="FFFF00"/>
                </a:solidFill>
              </a:rPr>
              <a:t>Bizarre Orbits of some of Saturn's Moons</a:t>
            </a:r>
          </a:p>
        </p:txBody>
      </p:sp>
      <p:pic>
        <p:nvPicPr>
          <p:cNvPr id="23555" name="Picture 2"/>
          <p:cNvPicPr>
            <a:picLocks noChangeAspect="1" noChangeArrowheads="1"/>
          </p:cNvPicPr>
          <p:nvPr/>
        </p:nvPicPr>
        <p:blipFill>
          <a:blip r:embed="rId3" cstate="print">
            <a:lum contrast="22000"/>
          </a:blip>
          <a:srcRect/>
          <a:stretch>
            <a:fillRect/>
          </a:stretch>
        </p:blipFill>
        <p:spPr bwMode="auto">
          <a:xfrm>
            <a:off x="341313" y="2098675"/>
            <a:ext cx="3856037" cy="3219450"/>
          </a:xfrm>
          <a:prstGeom prst="rect">
            <a:avLst/>
          </a:prstGeom>
          <a:noFill/>
          <a:ln w="9525">
            <a:noFill/>
            <a:miter lim="800000"/>
            <a:headEnd/>
            <a:tailEnd/>
          </a:ln>
        </p:spPr>
      </p:pic>
      <p:sp>
        <p:nvSpPr>
          <p:cNvPr id="23556" name="Text Box 3"/>
          <p:cNvSpPr txBox="1">
            <a:spLocks noChangeArrowheads="1"/>
          </p:cNvSpPr>
          <p:nvPr/>
        </p:nvSpPr>
        <p:spPr bwMode="auto">
          <a:xfrm>
            <a:off x="147638" y="5591175"/>
            <a:ext cx="4241800" cy="1846263"/>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Lst>
            </a:pPr>
            <a:r>
              <a:rPr lang="en-GB">
                <a:solidFill>
                  <a:srgbClr val="FFFFFF"/>
                </a:solidFill>
              </a:rPr>
              <a:t>Telesto and Calypso share orbit with Tethys, and are always 60 deg</a:t>
            </a:r>
            <a:r>
              <a:rPr lang="en-GB">
                <a:solidFill>
                  <a:srgbClr val="FFFFFF"/>
                </a:solidFill>
                <a:cs typeface="Times New Roman" pitchFamily="18" charset="0"/>
              </a:rPr>
              <a:t>.  ahead and behind it!  They stay there because of combined gravity of Saturn and Tethys.</a:t>
            </a:r>
          </a:p>
        </p:txBody>
      </p:sp>
      <p:pic>
        <p:nvPicPr>
          <p:cNvPr id="25604" name="Picture 4"/>
          <p:cNvPicPr>
            <a:picLocks noChangeAspect="1" noChangeArrowheads="1"/>
          </p:cNvPicPr>
          <p:nvPr/>
        </p:nvPicPr>
        <p:blipFill>
          <a:blip r:embed="rId4" cstate="print">
            <a:lum contrast="12000"/>
          </a:blip>
          <a:srcRect/>
          <a:stretch>
            <a:fillRect/>
          </a:stretch>
        </p:blipFill>
        <p:spPr bwMode="auto">
          <a:xfrm>
            <a:off x="4637088" y="2193925"/>
            <a:ext cx="5360987" cy="3040063"/>
          </a:xfrm>
          <a:prstGeom prst="rect">
            <a:avLst/>
          </a:prstGeom>
          <a:noFill/>
          <a:ln w="9525">
            <a:noFill/>
            <a:miter lim="800000"/>
            <a:headEnd/>
            <a:tailEnd/>
          </a:ln>
        </p:spPr>
      </p:pic>
      <p:sp>
        <p:nvSpPr>
          <p:cNvPr id="25605" name="Text Box 5"/>
          <p:cNvSpPr txBox="1">
            <a:spLocks noChangeArrowheads="1"/>
          </p:cNvSpPr>
          <p:nvPr/>
        </p:nvSpPr>
        <p:spPr bwMode="auto">
          <a:xfrm>
            <a:off x="5183188" y="5562600"/>
            <a:ext cx="4256087" cy="1023938"/>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Lst>
            </a:pPr>
            <a:r>
              <a:rPr lang="en-GB">
                <a:solidFill>
                  <a:srgbClr val="FFFFFF"/>
                </a:solidFill>
              </a:rPr>
              <a:t>Janus and Epimethius are in close orbits.  When the approach each other, they switch orbits!</a:t>
            </a:r>
          </a:p>
        </p:txBody>
      </p:sp>
      <p:pic>
        <p:nvPicPr>
          <p:cNvPr id="23559" name="Picture 6"/>
          <p:cNvPicPr>
            <a:picLocks noChangeAspect="1" noChangeArrowheads="1"/>
          </p:cNvPicPr>
          <p:nvPr/>
        </p:nvPicPr>
        <p:blipFill>
          <a:blip r:embed="rId5" cstate="print"/>
          <a:srcRect/>
          <a:stretch>
            <a:fillRect/>
          </a:stretch>
        </p:blipFill>
        <p:spPr bwMode="auto">
          <a:xfrm>
            <a:off x="341313" y="731838"/>
            <a:ext cx="1352550" cy="1266825"/>
          </a:xfrm>
          <a:prstGeom prst="rect">
            <a:avLst/>
          </a:prstGeom>
          <a:noFill/>
          <a:ln w="9525">
            <a:noFill/>
            <a:miter lim="800000"/>
            <a:headEnd/>
            <a:tailEnd/>
          </a:ln>
        </p:spPr>
      </p:pic>
      <p:sp>
        <p:nvSpPr>
          <p:cNvPr id="23560" name="Text Box 7"/>
          <p:cNvSpPr txBox="1">
            <a:spLocks noChangeArrowheads="1"/>
          </p:cNvSpPr>
          <p:nvPr/>
        </p:nvSpPr>
        <p:spPr bwMode="auto">
          <a:xfrm>
            <a:off x="1928813" y="1255713"/>
            <a:ext cx="825500" cy="338137"/>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Lst>
            </a:pPr>
            <a:r>
              <a:rPr lang="en-GB" sz="2000">
                <a:solidFill>
                  <a:srgbClr val="FFFFFF"/>
                </a:solidFill>
              </a:rPr>
              <a:t>Tethys</a:t>
            </a:r>
          </a:p>
        </p:txBody>
      </p:sp>
      <p:pic>
        <p:nvPicPr>
          <p:cNvPr id="25608" name="Picture 8"/>
          <p:cNvPicPr>
            <a:picLocks noChangeAspect="1" noChangeArrowheads="1"/>
          </p:cNvPicPr>
          <p:nvPr/>
        </p:nvPicPr>
        <p:blipFill>
          <a:blip r:embed="rId6" cstate="print"/>
          <a:srcRect/>
          <a:stretch>
            <a:fillRect/>
          </a:stretch>
        </p:blipFill>
        <p:spPr bwMode="auto">
          <a:xfrm>
            <a:off x="5684838" y="979488"/>
            <a:ext cx="1147762" cy="1044575"/>
          </a:xfrm>
          <a:prstGeom prst="rect">
            <a:avLst/>
          </a:prstGeom>
          <a:noFill/>
          <a:ln w="9525">
            <a:noFill/>
            <a:miter lim="800000"/>
            <a:headEnd/>
            <a:tailEnd/>
          </a:ln>
        </p:spPr>
      </p:pic>
      <p:pic>
        <p:nvPicPr>
          <p:cNvPr id="25609" name="Picture 9"/>
          <p:cNvPicPr>
            <a:picLocks noChangeAspect="1" noChangeArrowheads="1"/>
          </p:cNvPicPr>
          <p:nvPr/>
        </p:nvPicPr>
        <p:blipFill>
          <a:blip r:embed="rId7" cstate="print"/>
          <a:srcRect/>
          <a:stretch>
            <a:fillRect/>
          </a:stretch>
        </p:blipFill>
        <p:spPr bwMode="auto">
          <a:xfrm>
            <a:off x="7183438" y="1214438"/>
            <a:ext cx="754062" cy="674687"/>
          </a:xfrm>
          <a:prstGeom prst="rect">
            <a:avLst/>
          </a:prstGeom>
          <a:noFill/>
          <a:ln w="9525">
            <a:noFill/>
            <a:miter lim="800000"/>
            <a:headEnd/>
            <a:tailEnd/>
          </a:ln>
        </p:spPr>
      </p:pic>
      <p:sp>
        <p:nvSpPr>
          <p:cNvPr id="25610" name="Text Box 10"/>
          <p:cNvSpPr txBox="1">
            <a:spLocks noChangeArrowheads="1"/>
          </p:cNvSpPr>
          <p:nvPr/>
        </p:nvSpPr>
        <p:spPr bwMode="auto">
          <a:xfrm>
            <a:off x="8275638" y="1243013"/>
            <a:ext cx="1487487" cy="566737"/>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Lst>
            </a:pPr>
            <a:r>
              <a:rPr lang="en-GB" sz="2000">
                <a:solidFill>
                  <a:srgbClr val="FFFFFF"/>
                </a:solidFill>
              </a:rPr>
              <a:t>Janus and Epimethius</a:t>
            </a:r>
          </a:p>
        </p:txBody>
      </p:sp>
      <p:sp>
        <p:nvSpPr>
          <p:cNvPr id="2" name="Slide Number Placeholder 1"/>
          <p:cNvSpPr>
            <a:spLocks noGrp="1"/>
          </p:cNvSpPr>
          <p:nvPr>
            <p:ph type="sldNum" sz="quarter" idx="10"/>
          </p:nvPr>
        </p:nvSpPr>
        <p:spPr/>
        <p:txBody>
          <a:bodyPr/>
          <a:lstStyle/>
          <a:p>
            <a:fld id="{F9FEA945-240A-4B20-8D72-FFEDAF982291}" type="slidenum">
              <a:rPr lang="en-US" smtClean="0"/>
              <a:pPr/>
              <a:t>27</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8"/>
                                        </p:tgtEl>
                                        <p:attrNameLst>
                                          <p:attrName>style.visibility</p:attrName>
                                        </p:attrNameLst>
                                      </p:cBhvr>
                                      <p:to>
                                        <p:strVal val="visible"/>
                                      </p:to>
                                    </p:set>
                                    <p:anim calcmode="lin" valueType="num">
                                      <p:cBhvr additive="base">
                                        <p:cTn id="7" dur="500" fill="hold"/>
                                        <p:tgtEl>
                                          <p:spTgt spid="25608"/>
                                        </p:tgtEl>
                                        <p:attrNameLst>
                                          <p:attrName>ppt_x</p:attrName>
                                        </p:attrNameLst>
                                      </p:cBhvr>
                                      <p:tavLst>
                                        <p:tav tm="0">
                                          <p:val>
                                            <p:strVal val="#ppt_x"/>
                                          </p:val>
                                        </p:tav>
                                        <p:tav tm="100000">
                                          <p:val>
                                            <p:strVal val="#ppt_x"/>
                                          </p:val>
                                        </p:tav>
                                      </p:tavLst>
                                    </p:anim>
                                    <p:anim calcmode="lin" valueType="num">
                                      <p:cBhvr additive="base">
                                        <p:cTn id="8" dur="500" fill="hold"/>
                                        <p:tgtEl>
                                          <p:spTgt spid="2560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9"/>
                                        </p:tgtEl>
                                        <p:attrNameLst>
                                          <p:attrName>style.visibility</p:attrName>
                                        </p:attrNameLst>
                                      </p:cBhvr>
                                      <p:to>
                                        <p:strVal val="visible"/>
                                      </p:to>
                                    </p:set>
                                    <p:anim calcmode="lin" valueType="num">
                                      <p:cBhvr additive="base">
                                        <p:cTn id="11" dur="500" fill="hold"/>
                                        <p:tgtEl>
                                          <p:spTgt spid="25609"/>
                                        </p:tgtEl>
                                        <p:attrNameLst>
                                          <p:attrName>ppt_x</p:attrName>
                                        </p:attrNameLst>
                                      </p:cBhvr>
                                      <p:tavLst>
                                        <p:tav tm="0">
                                          <p:val>
                                            <p:strVal val="#ppt_x"/>
                                          </p:val>
                                        </p:tav>
                                        <p:tav tm="100000">
                                          <p:val>
                                            <p:strVal val="#ppt_x"/>
                                          </p:val>
                                        </p:tav>
                                      </p:tavLst>
                                    </p:anim>
                                    <p:anim calcmode="lin" valueType="num">
                                      <p:cBhvr additive="base">
                                        <p:cTn id="12" dur="500" fill="hold"/>
                                        <p:tgtEl>
                                          <p:spTgt spid="2560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610"/>
                                        </p:tgtEl>
                                        <p:attrNameLst>
                                          <p:attrName>style.visibility</p:attrName>
                                        </p:attrNameLst>
                                      </p:cBhvr>
                                      <p:to>
                                        <p:strVal val="visible"/>
                                      </p:to>
                                    </p:set>
                                    <p:anim calcmode="lin" valueType="num">
                                      <p:cBhvr additive="base">
                                        <p:cTn id="15" dur="500" fill="hold"/>
                                        <p:tgtEl>
                                          <p:spTgt spid="25610"/>
                                        </p:tgtEl>
                                        <p:attrNameLst>
                                          <p:attrName>ppt_x</p:attrName>
                                        </p:attrNameLst>
                                      </p:cBhvr>
                                      <p:tavLst>
                                        <p:tav tm="0">
                                          <p:val>
                                            <p:strVal val="#ppt_x"/>
                                          </p:val>
                                        </p:tav>
                                        <p:tav tm="100000">
                                          <p:val>
                                            <p:strVal val="#ppt_x"/>
                                          </p:val>
                                        </p:tav>
                                      </p:tavLst>
                                    </p:anim>
                                    <p:anim calcmode="lin" valueType="num">
                                      <p:cBhvr additive="base">
                                        <p:cTn id="16" dur="500" fill="hold"/>
                                        <p:tgtEl>
                                          <p:spTgt spid="256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604"/>
                                        </p:tgtEl>
                                        <p:attrNameLst>
                                          <p:attrName>style.visibility</p:attrName>
                                        </p:attrNameLst>
                                      </p:cBhvr>
                                      <p:to>
                                        <p:strVal val="visible"/>
                                      </p:to>
                                    </p:set>
                                    <p:anim calcmode="lin" valueType="num">
                                      <p:cBhvr additive="base">
                                        <p:cTn id="19" dur="500" fill="hold"/>
                                        <p:tgtEl>
                                          <p:spTgt spid="25604"/>
                                        </p:tgtEl>
                                        <p:attrNameLst>
                                          <p:attrName>ppt_x</p:attrName>
                                        </p:attrNameLst>
                                      </p:cBhvr>
                                      <p:tavLst>
                                        <p:tav tm="0">
                                          <p:val>
                                            <p:strVal val="#ppt_x"/>
                                          </p:val>
                                        </p:tav>
                                        <p:tav tm="100000">
                                          <p:val>
                                            <p:strVal val="#ppt_x"/>
                                          </p:val>
                                        </p:tav>
                                      </p:tavLst>
                                    </p:anim>
                                    <p:anim calcmode="lin" valueType="num">
                                      <p:cBhvr additive="base">
                                        <p:cTn id="20" dur="500" fill="hold"/>
                                        <p:tgtEl>
                                          <p:spTgt spid="2560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605"/>
                                        </p:tgtEl>
                                        <p:attrNameLst>
                                          <p:attrName>style.visibility</p:attrName>
                                        </p:attrNameLst>
                                      </p:cBhvr>
                                      <p:to>
                                        <p:strVal val="visible"/>
                                      </p:to>
                                    </p:set>
                                    <p:anim calcmode="lin" valueType="num">
                                      <p:cBhvr additive="base">
                                        <p:cTn id="23" dur="500" fill="hold"/>
                                        <p:tgtEl>
                                          <p:spTgt spid="25605"/>
                                        </p:tgtEl>
                                        <p:attrNameLst>
                                          <p:attrName>ppt_x</p:attrName>
                                        </p:attrNameLst>
                                      </p:cBhvr>
                                      <p:tavLst>
                                        <p:tav tm="0">
                                          <p:val>
                                            <p:strVal val="#ppt_x"/>
                                          </p:val>
                                        </p:tav>
                                        <p:tav tm="100000">
                                          <p:val>
                                            <p:strVal val="#ppt_x"/>
                                          </p:val>
                                        </p:tav>
                                      </p:tavLst>
                                    </p:anim>
                                    <p:anim calcmode="lin" valueType="num">
                                      <p:cBhvr additive="base">
                                        <p:cTn id="24"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srcRect/>
          <a:stretch>
            <a:fillRect/>
          </a:stretch>
        </p:blipFill>
        <p:spPr bwMode="auto">
          <a:xfrm>
            <a:off x="2257425" y="1230313"/>
            <a:ext cx="5861050" cy="3605212"/>
          </a:xfrm>
          <a:prstGeom prst="rect">
            <a:avLst/>
          </a:prstGeom>
          <a:noFill/>
          <a:ln w="9525">
            <a:noFill/>
            <a:miter lim="800000"/>
            <a:headEnd/>
            <a:tailEnd/>
          </a:ln>
        </p:spPr>
      </p:pic>
      <p:sp>
        <p:nvSpPr>
          <p:cNvPr id="24579" name="Text Box 2"/>
          <p:cNvSpPr txBox="1">
            <a:spLocks noChangeArrowheads="1"/>
          </p:cNvSpPr>
          <p:nvPr/>
        </p:nvSpPr>
        <p:spPr bwMode="auto">
          <a:xfrm>
            <a:off x="490538" y="320675"/>
            <a:ext cx="9007475" cy="385763"/>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Voyager probes found that rings divide into 10,000's of ringlets.</a:t>
            </a:r>
          </a:p>
        </p:txBody>
      </p:sp>
      <p:sp>
        <p:nvSpPr>
          <p:cNvPr id="24580" name="Text Box 3"/>
          <p:cNvSpPr txBox="1">
            <a:spLocks noChangeArrowheads="1"/>
          </p:cNvSpPr>
          <p:nvPr/>
        </p:nvSpPr>
        <p:spPr bwMode="auto">
          <a:xfrm>
            <a:off x="730250" y="5137150"/>
            <a:ext cx="8539163" cy="68262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FF"/>
                </a:solidFill>
              </a:rPr>
              <a:t>Structure at this level keeps changing.  Waves of matter move like ripples on a pond.</a:t>
            </a:r>
          </a:p>
        </p:txBody>
      </p:sp>
      <p:sp>
        <p:nvSpPr>
          <p:cNvPr id="2" name="Slide Number Placeholder 1"/>
          <p:cNvSpPr>
            <a:spLocks noGrp="1"/>
          </p:cNvSpPr>
          <p:nvPr>
            <p:ph type="sldNum" sz="quarter" idx="10"/>
          </p:nvPr>
        </p:nvSpPr>
        <p:spPr/>
        <p:txBody>
          <a:bodyPr/>
          <a:lstStyle/>
          <a:p>
            <a:fld id="{F9FEA945-240A-4B20-8D72-FFEDAF982291}" type="slidenum">
              <a:rPr lang="en-US" smtClean="0"/>
              <a:pPr/>
              <a:t>28</a:t>
            </a:fld>
            <a:endParaRPr lang="en-US"/>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cstate="print"/>
          <a:srcRect/>
          <a:stretch>
            <a:fillRect/>
          </a:stretch>
        </p:blipFill>
        <p:spPr bwMode="auto">
          <a:xfrm>
            <a:off x="215900" y="1755775"/>
            <a:ext cx="4213225" cy="3057525"/>
          </a:xfrm>
          <a:prstGeom prst="rect">
            <a:avLst/>
          </a:prstGeom>
          <a:noFill/>
          <a:ln w="9525">
            <a:noFill/>
            <a:miter lim="800000"/>
            <a:headEnd/>
            <a:tailEnd/>
          </a:ln>
        </p:spPr>
      </p:pic>
      <p:sp>
        <p:nvSpPr>
          <p:cNvPr id="25603" name="Oval 2"/>
          <p:cNvSpPr>
            <a:spLocks noChangeArrowheads="1"/>
          </p:cNvSpPr>
          <p:nvPr/>
        </p:nvSpPr>
        <p:spPr bwMode="auto">
          <a:xfrm>
            <a:off x="4783138" y="1524000"/>
            <a:ext cx="103187" cy="103188"/>
          </a:xfrm>
          <a:prstGeom prst="ellipse">
            <a:avLst/>
          </a:prstGeom>
          <a:solidFill>
            <a:srgbClr val="FF0000"/>
          </a:solidFill>
          <a:ln w="9525">
            <a:solidFill>
              <a:srgbClr val="FF0000"/>
            </a:solidFill>
            <a:round/>
            <a:headEnd/>
            <a:tailEnd/>
          </a:ln>
        </p:spPr>
        <p:txBody>
          <a:bodyPr wrap="none" anchor="ctr"/>
          <a:lstStyle/>
          <a:p>
            <a:endParaRPr lang="en-US"/>
          </a:p>
        </p:txBody>
      </p:sp>
      <p:sp>
        <p:nvSpPr>
          <p:cNvPr id="25604" name="Text Box 3"/>
          <p:cNvSpPr txBox="1">
            <a:spLocks noChangeArrowheads="1"/>
          </p:cNvSpPr>
          <p:nvPr/>
        </p:nvSpPr>
        <p:spPr bwMode="auto">
          <a:xfrm>
            <a:off x="285750" y="406400"/>
            <a:ext cx="3368675" cy="68262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Lst>
            </a:pPr>
            <a:r>
              <a:rPr lang="en-GB">
                <a:solidFill>
                  <a:srgbClr val="FFFF00"/>
                </a:solidFill>
              </a:rPr>
              <a:t>Origin of Cassini Division: another resonance orbit</a:t>
            </a:r>
          </a:p>
        </p:txBody>
      </p:sp>
      <p:sp>
        <p:nvSpPr>
          <p:cNvPr id="25605" name="Text Box 4"/>
          <p:cNvSpPr txBox="1">
            <a:spLocks noChangeArrowheads="1"/>
          </p:cNvSpPr>
          <p:nvPr/>
        </p:nvSpPr>
        <p:spPr bwMode="auto">
          <a:xfrm>
            <a:off x="5045075" y="1390650"/>
            <a:ext cx="4064000" cy="34290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Lst>
            </a:pPr>
            <a:r>
              <a:rPr lang="en-GB" sz="2000">
                <a:solidFill>
                  <a:srgbClr val="FFFFFF"/>
                </a:solidFill>
              </a:rPr>
              <a:t>Approximate radius of Mimas' orbit</a:t>
            </a:r>
          </a:p>
        </p:txBody>
      </p:sp>
      <p:sp>
        <p:nvSpPr>
          <p:cNvPr id="25606" name="Text Box 5"/>
          <p:cNvSpPr txBox="1">
            <a:spLocks noChangeArrowheads="1"/>
          </p:cNvSpPr>
          <p:nvPr/>
        </p:nvSpPr>
        <p:spPr bwMode="auto">
          <a:xfrm>
            <a:off x="4851400" y="2451100"/>
            <a:ext cx="4270375" cy="2389188"/>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Lst>
            </a:pPr>
            <a:r>
              <a:rPr lang="en-GB">
                <a:solidFill>
                  <a:srgbClr val="FFFFFF"/>
                </a:solidFill>
              </a:rPr>
              <a:t>Mimas' orbital period is twice that of particles in Cassini division.  Makes their orbits elliptical.  They collide with other particles and end up in new circular orbits at other radii.   Cassini division nearly swept clean.</a:t>
            </a:r>
          </a:p>
        </p:txBody>
      </p:sp>
      <p:sp>
        <p:nvSpPr>
          <p:cNvPr id="25607" name="Text Box 6"/>
          <p:cNvSpPr txBox="1">
            <a:spLocks noChangeArrowheads="1"/>
          </p:cNvSpPr>
          <p:nvPr/>
        </p:nvSpPr>
        <p:spPr bwMode="auto">
          <a:xfrm>
            <a:off x="661988" y="5972175"/>
            <a:ext cx="5491162" cy="341313"/>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a:solidFill>
                  <a:srgbClr val="FFFFFF"/>
                </a:solidFill>
              </a:rPr>
              <a:t>Other gaps have similar origins.</a:t>
            </a:r>
          </a:p>
        </p:txBody>
      </p:sp>
      <p:sp>
        <p:nvSpPr>
          <p:cNvPr id="2" name="Slide Number Placeholder 1"/>
          <p:cNvSpPr>
            <a:spLocks noGrp="1"/>
          </p:cNvSpPr>
          <p:nvPr>
            <p:ph type="sldNum" sz="quarter" idx="10"/>
          </p:nvPr>
        </p:nvSpPr>
        <p:spPr/>
        <p:txBody>
          <a:bodyPr/>
          <a:lstStyle/>
          <a:p>
            <a:fld id="{F9FEA945-240A-4B20-8D72-FFEDAF982291}" type="slidenum">
              <a:rPr lang="en-US" smtClean="0"/>
              <a:pPr/>
              <a:t>29</a:t>
            </a:fld>
            <a:endParaRPr lang="en-US"/>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2328863" y="385763"/>
            <a:ext cx="5354637" cy="40005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sz="2800" u="sng">
                <a:solidFill>
                  <a:srgbClr val="FFFF00"/>
                </a:solidFill>
              </a:rPr>
              <a:t>Io's Volcanism</a:t>
            </a:r>
          </a:p>
        </p:txBody>
      </p:sp>
      <p:pic>
        <p:nvPicPr>
          <p:cNvPr id="3075" name="Picture 2"/>
          <p:cNvPicPr>
            <a:picLocks noChangeAspect="1" noChangeArrowheads="1"/>
          </p:cNvPicPr>
          <p:nvPr/>
        </p:nvPicPr>
        <p:blipFill>
          <a:blip r:embed="rId3" cstate="print">
            <a:lum bright="-4000" contrast="4000"/>
          </a:blip>
          <a:srcRect/>
          <a:stretch>
            <a:fillRect/>
          </a:stretch>
        </p:blipFill>
        <p:spPr bwMode="auto">
          <a:xfrm>
            <a:off x="95250" y="1012825"/>
            <a:ext cx="5326063" cy="3708400"/>
          </a:xfrm>
          <a:prstGeom prst="rect">
            <a:avLst/>
          </a:prstGeom>
          <a:noFill/>
          <a:ln w="9525">
            <a:noFill/>
            <a:miter lim="800000"/>
            <a:headEnd/>
            <a:tailEnd/>
          </a:ln>
        </p:spPr>
      </p:pic>
      <p:sp>
        <p:nvSpPr>
          <p:cNvPr id="3076" name="Text Box 3"/>
          <p:cNvSpPr txBox="1">
            <a:spLocks noChangeArrowheads="1"/>
          </p:cNvSpPr>
          <p:nvPr/>
        </p:nvSpPr>
        <p:spPr bwMode="auto">
          <a:xfrm>
            <a:off x="457200" y="5051425"/>
            <a:ext cx="9236075" cy="1107996"/>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solidFill>
                  <a:srgbClr val="FFFFFF"/>
                </a:solidFill>
              </a:rPr>
              <a:t>More than </a:t>
            </a:r>
            <a:r>
              <a:rPr lang="en-GB" smtClean="0">
                <a:solidFill>
                  <a:srgbClr val="FFFFFF"/>
                </a:solidFill>
              </a:rPr>
              <a:t>150 hav</a:t>
            </a:r>
            <a:r>
              <a:rPr lang="en-GB" smtClean="0">
                <a:solidFill>
                  <a:srgbClr val="FFFFFF"/>
                </a:solidFill>
              </a:rPr>
              <a:t>e </a:t>
            </a:r>
            <a:r>
              <a:rPr lang="en-GB" dirty="0">
                <a:solidFill>
                  <a:srgbClr val="FFFFFF"/>
                </a:solidFill>
              </a:rPr>
              <a:t>been observed.  Can last months or years.</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err="1">
                <a:solidFill>
                  <a:srgbClr val="FFFFFF"/>
                </a:solidFill>
              </a:rPr>
              <a:t>Ejecta</a:t>
            </a:r>
            <a:r>
              <a:rPr lang="en-GB" dirty="0">
                <a:solidFill>
                  <a:srgbClr val="FFFFFF"/>
                </a:solidFill>
              </a:rPr>
              <a:t> speeds up to </a:t>
            </a:r>
            <a:r>
              <a:rPr lang="en-GB" dirty="0" smtClean="0">
                <a:solidFill>
                  <a:srgbClr val="FFFFFF"/>
                </a:solidFill>
              </a:rPr>
              <a:t>1 km/s</a:t>
            </a:r>
            <a:r>
              <a:rPr lang="en-GB" dirty="0">
                <a:solidFill>
                  <a:srgbClr val="FFFFFF"/>
                </a:solidFill>
              </a:rPr>
              <a:t>.  Each volcano ejects about 10,000 tons/s</a:t>
            </a:r>
          </a:p>
        </p:txBody>
      </p:sp>
      <p:pic>
        <p:nvPicPr>
          <p:cNvPr id="3077" name="Picture 5" descr="iovolcano3"/>
          <p:cNvPicPr>
            <a:picLocks noChangeAspect="1" noChangeArrowheads="1"/>
          </p:cNvPicPr>
          <p:nvPr/>
        </p:nvPicPr>
        <p:blipFill>
          <a:blip r:embed="rId4" cstate="print"/>
          <a:srcRect/>
          <a:stretch>
            <a:fillRect/>
          </a:stretch>
        </p:blipFill>
        <p:spPr bwMode="auto">
          <a:xfrm>
            <a:off x="5192712" y="1029991"/>
            <a:ext cx="4887913" cy="3664246"/>
          </a:xfrm>
          <a:prstGeom prst="rect">
            <a:avLst/>
          </a:prstGeom>
          <a:noFill/>
          <a:ln w="9525">
            <a:noFill/>
            <a:miter lim="800000"/>
            <a:headEnd/>
            <a:tailEnd/>
          </a:ln>
        </p:spPr>
      </p:pic>
      <p:sp>
        <p:nvSpPr>
          <p:cNvPr id="5126" name="Text Box 6"/>
          <p:cNvSpPr txBox="1">
            <a:spLocks noChangeArrowheads="1"/>
          </p:cNvSpPr>
          <p:nvPr/>
        </p:nvSpPr>
        <p:spPr bwMode="auto">
          <a:xfrm>
            <a:off x="468313" y="6446838"/>
            <a:ext cx="9236075" cy="738664"/>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solidFill>
                  <a:srgbClr val="FFFFFF"/>
                </a:solidFill>
              </a:rPr>
              <a:t>Rich in S, SO</a:t>
            </a:r>
            <a:r>
              <a:rPr lang="en-GB" baseline="-33000" dirty="0">
                <a:solidFill>
                  <a:srgbClr val="FFFFFF"/>
                </a:solidFill>
              </a:rPr>
              <a:t>2</a:t>
            </a:r>
            <a:r>
              <a:rPr lang="en-GB" dirty="0">
                <a:solidFill>
                  <a:srgbClr val="FFFFFF"/>
                </a:solidFill>
              </a:rPr>
              <a:t>.  S can be </a:t>
            </a:r>
            <a:r>
              <a:rPr lang="en-GB" dirty="0" smtClean="0">
                <a:solidFill>
                  <a:srgbClr val="FFFFFF"/>
                </a:solidFill>
              </a:rPr>
              <a:t>yellow, orange</a:t>
            </a:r>
            <a:r>
              <a:rPr lang="en-GB" dirty="0">
                <a:solidFill>
                  <a:srgbClr val="FFFFFF"/>
                </a:solidFill>
              </a:rPr>
              <a:t>, red, black depending on </a:t>
            </a:r>
            <a:r>
              <a:rPr lang="en-GB" dirty="0" smtClean="0">
                <a:solidFill>
                  <a:srgbClr val="FFFFFF"/>
                </a:solidFill>
              </a:rPr>
              <a:t>temperature.  Frozen </a:t>
            </a:r>
            <a:r>
              <a:rPr lang="en-GB" dirty="0">
                <a:solidFill>
                  <a:srgbClr val="FFFFFF"/>
                </a:solidFill>
              </a:rPr>
              <a:t>SO</a:t>
            </a:r>
            <a:r>
              <a:rPr lang="en-GB" baseline="-33000" dirty="0">
                <a:solidFill>
                  <a:srgbClr val="FFFFFF"/>
                </a:solidFill>
              </a:rPr>
              <a:t>2</a:t>
            </a:r>
            <a:r>
              <a:rPr lang="en-GB" dirty="0">
                <a:solidFill>
                  <a:srgbClr val="FFFFFF"/>
                </a:solidFill>
              </a:rPr>
              <a:t> snowflakes are white.</a:t>
            </a:r>
          </a:p>
        </p:txBody>
      </p:sp>
      <p:sp>
        <p:nvSpPr>
          <p:cNvPr id="2" name="Slide Number Placeholder 1"/>
          <p:cNvSpPr>
            <a:spLocks noGrp="1"/>
          </p:cNvSpPr>
          <p:nvPr>
            <p:ph type="sldNum" sz="quarter" idx="10"/>
          </p:nvPr>
        </p:nvSpPr>
        <p:spPr/>
        <p:txBody>
          <a:bodyPr/>
          <a:lstStyle/>
          <a:p>
            <a:fld id="{F9FEA945-240A-4B20-8D72-FFEDAF982291}" type="slidenum">
              <a:rPr lang="en-US" smtClean="0"/>
              <a:pPr/>
              <a:t>3</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ppt_x"/>
                                          </p:val>
                                        </p:tav>
                                        <p:tav tm="100000">
                                          <p:val>
                                            <p:strVal val="#ppt_x"/>
                                          </p:val>
                                        </p:tav>
                                      </p:tavLst>
                                    </p:anim>
                                    <p:anim calcmode="lin" valueType="num">
                                      <p:cBhvr additive="base">
                                        <p:cTn id="8"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376238" y="330200"/>
            <a:ext cx="4314825" cy="40005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Lst>
            </a:pPr>
            <a:r>
              <a:rPr lang="en-GB" sz="2800">
                <a:solidFill>
                  <a:srgbClr val="FFFF00"/>
                </a:solidFill>
              </a:rPr>
              <a:t>Rings of other Jovian Planets</a:t>
            </a:r>
          </a:p>
        </p:txBody>
      </p:sp>
      <p:pic>
        <p:nvPicPr>
          <p:cNvPr id="26627" name="Picture 2"/>
          <p:cNvPicPr>
            <a:picLocks noChangeAspect="1" noChangeArrowheads="1"/>
          </p:cNvPicPr>
          <p:nvPr/>
        </p:nvPicPr>
        <p:blipFill>
          <a:blip r:embed="rId3" cstate="print">
            <a:lum contrast="8000"/>
          </a:blip>
          <a:srcRect/>
          <a:stretch>
            <a:fillRect/>
          </a:stretch>
        </p:blipFill>
        <p:spPr bwMode="auto">
          <a:xfrm>
            <a:off x="2065338" y="798513"/>
            <a:ext cx="4464050" cy="3159125"/>
          </a:xfrm>
          <a:prstGeom prst="rect">
            <a:avLst/>
          </a:prstGeom>
          <a:noFill/>
          <a:ln w="9525">
            <a:noFill/>
            <a:miter lim="800000"/>
            <a:headEnd/>
            <a:tailEnd/>
          </a:ln>
        </p:spPr>
      </p:pic>
      <p:sp>
        <p:nvSpPr>
          <p:cNvPr id="26628" name="Text Box 3"/>
          <p:cNvSpPr txBox="1">
            <a:spLocks noChangeArrowheads="1"/>
          </p:cNvSpPr>
          <p:nvPr/>
        </p:nvSpPr>
        <p:spPr bwMode="auto">
          <a:xfrm>
            <a:off x="6700838" y="2001838"/>
            <a:ext cx="2614612" cy="1023937"/>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Lst>
            </a:pPr>
            <a:r>
              <a:rPr lang="en-GB">
                <a:solidFill>
                  <a:srgbClr val="FFFFFF"/>
                </a:solidFill>
              </a:rPr>
              <a:t>The rings of Uranus.</a:t>
            </a:r>
          </a:p>
          <a:p>
            <a:pPr eaLnBrk="1">
              <a:buClr>
                <a:srgbClr val="000000"/>
              </a:buClr>
              <a:buSzPct val="45000"/>
              <a:buFont typeface="StarSymbol" charset="0"/>
              <a:buNone/>
              <a:tabLst>
                <a:tab pos="723900" algn="l"/>
                <a:tab pos="1447800" algn="l"/>
                <a:tab pos="2171700" algn="l"/>
              </a:tabLst>
            </a:pPr>
            <a:r>
              <a:rPr lang="en-GB">
                <a:solidFill>
                  <a:srgbClr val="FFFFFF"/>
                </a:solidFill>
              </a:rPr>
              <a:t>Discovered by "</a:t>
            </a:r>
            <a:r>
              <a:rPr lang="en-GB" u="sng">
                <a:solidFill>
                  <a:srgbClr val="FF0000"/>
                </a:solidFill>
              </a:rPr>
              <a:t>stellar occultation</a:t>
            </a:r>
            <a:r>
              <a:rPr lang="en-GB">
                <a:solidFill>
                  <a:srgbClr val="FFFFFF"/>
                </a:solidFill>
              </a:rPr>
              <a:t>".</a:t>
            </a:r>
          </a:p>
        </p:txBody>
      </p:sp>
      <p:sp>
        <p:nvSpPr>
          <p:cNvPr id="26629" name="Text Box 4"/>
          <p:cNvSpPr txBox="1">
            <a:spLocks noChangeArrowheads="1"/>
          </p:cNvSpPr>
          <p:nvPr/>
        </p:nvSpPr>
        <p:spPr bwMode="auto">
          <a:xfrm>
            <a:off x="263525" y="4149725"/>
            <a:ext cx="9224963" cy="3071813"/>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Jupiter, Uranus, Neptune rings much thinner, much less material.   Formed by breakup of smaller bodies?  Also maybe "sandblasting" of material off moon surfaces by impacts.</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Given rings have short lifetime and all Jovian planets have them, their formation must be common.</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Neptune's moon Triton is spiraling in to the planet and should produce spectacular ring system in 100 million years.</a:t>
            </a:r>
          </a:p>
        </p:txBody>
      </p:sp>
      <p:sp>
        <p:nvSpPr>
          <p:cNvPr id="2" name="Slide Number Placeholder 1"/>
          <p:cNvSpPr>
            <a:spLocks noGrp="1"/>
          </p:cNvSpPr>
          <p:nvPr>
            <p:ph type="sldNum" sz="quarter" idx="10"/>
          </p:nvPr>
        </p:nvSpPr>
        <p:spPr/>
        <p:txBody>
          <a:bodyPr/>
          <a:lstStyle/>
          <a:p>
            <a:fld id="{F9FEA945-240A-4B20-8D72-FFEDAF982291}" type="slidenum">
              <a:rPr lang="en-US" smtClean="0"/>
              <a:pPr/>
              <a:t>30</a:t>
            </a:fld>
            <a:endParaRPr lang="en-US"/>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tist's rendering of the newly discovered ring around Saturn"/>
          <p:cNvPicPr>
            <a:picLocks noChangeAspect="1" noChangeArrowheads="1"/>
          </p:cNvPicPr>
          <p:nvPr/>
        </p:nvPicPr>
        <p:blipFill>
          <a:blip r:embed="rId3" cstate="print"/>
          <a:srcRect/>
          <a:stretch>
            <a:fillRect/>
          </a:stretch>
        </p:blipFill>
        <p:spPr bwMode="auto">
          <a:xfrm>
            <a:off x="620712" y="1189037"/>
            <a:ext cx="7239000" cy="4343400"/>
          </a:xfrm>
          <a:prstGeom prst="rect">
            <a:avLst/>
          </a:prstGeom>
          <a:noFill/>
        </p:spPr>
      </p:pic>
      <p:sp>
        <p:nvSpPr>
          <p:cNvPr id="3" name="TextBox 2"/>
          <p:cNvSpPr txBox="1"/>
          <p:nvPr/>
        </p:nvSpPr>
        <p:spPr>
          <a:xfrm>
            <a:off x="544512" y="503237"/>
            <a:ext cx="7690760" cy="461665"/>
          </a:xfrm>
          <a:prstGeom prst="rect">
            <a:avLst/>
          </a:prstGeom>
          <a:noFill/>
        </p:spPr>
        <p:txBody>
          <a:bodyPr wrap="none" rtlCol="0">
            <a:spAutoFit/>
          </a:bodyPr>
          <a:lstStyle/>
          <a:p>
            <a:r>
              <a:rPr lang="en-US" dirty="0" smtClean="0"/>
              <a:t>Just yesterday, discovery of a new giant ring was announced.</a:t>
            </a:r>
            <a:endParaRPr lang="en-US" dirty="0"/>
          </a:p>
        </p:txBody>
      </p:sp>
      <p:sp>
        <p:nvSpPr>
          <p:cNvPr id="4" name="TextBox 3"/>
          <p:cNvSpPr txBox="1"/>
          <p:nvPr/>
        </p:nvSpPr>
        <p:spPr>
          <a:xfrm>
            <a:off x="620712" y="5989637"/>
            <a:ext cx="8692636" cy="1200329"/>
          </a:xfrm>
          <a:prstGeom prst="rect">
            <a:avLst/>
          </a:prstGeom>
          <a:noFill/>
        </p:spPr>
        <p:txBody>
          <a:bodyPr wrap="none" rtlCol="0">
            <a:spAutoFit/>
          </a:bodyPr>
          <a:lstStyle/>
          <a:p>
            <a:r>
              <a:rPr lang="en-US" dirty="0" smtClean="0"/>
              <a:t>Seen in infrared with Spitzer Space Telescope.  Not fully mapped</a:t>
            </a:r>
          </a:p>
          <a:p>
            <a:r>
              <a:rPr lang="en-US" dirty="0" smtClean="0"/>
              <a:t>out.   No visible counterpart known yet.  Thought to be impact debris</a:t>
            </a:r>
          </a:p>
          <a:p>
            <a:r>
              <a:rPr lang="en-US" dirty="0" smtClean="0"/>
              <a:t>from moon Phoebe whose orbit ring envelops. </a:t>
            </a:r>
            <a:endParaRPr lang="en-US" dirty="0"/>
          </a:p>
        </p:txBody>
      </p:sp>
      <p:pic>
        <p:nvPicPr>
          <p:cNvPr id="5" name="Picture 5" descr="6268_fig06_26"/>
          <p:cNvPicPr>
            <a:picLocks noChangeAspect="1" noChangeArrowheads="1"/>
          </p:cNvPicPr>
          <p:nvPr/>
        </p:nvPicPr>
        <p:blipFill>
          <a:blip r:embed="rId4" cstate="print"/>
          <a:srcRect/>
          <a:stretch>
            <a:fillRect/>
          </a:stretch>
        </p:blipFill>
        <p:spPr bwMode="auto">
          <a:xfrm>
            <a:off x="8126077" y="3398837"/>
            <a:ext cx="1954548" cy="2606675"/>
          </a:xfrm>
          <a:prstGeom prst="rect">
            <a:avLst/>
          </a:prstGeom>
          <a:noFill/>
        </p:spPr>
      </p:pic>
      <p:sp>
        <p:nvSpPr>
          <p:cNvPr id="2" name="Slide Number Placeholder 1"/>
          <p:cNvSpPr>
            <a:spLocks noGrp="1"/>
          </p:cNvSpPr>
          <p:nvPr>
            <p:ph type="sldNum" sz="quarter" idx="10"/>
          </p:nvPr>
        </p:nvSpPr>
        <p:spPr/>
        <p:txBody>
          <a:bodyPr/>
          <a:lstStyle/>
          <a:p>
            <a:fld id="{F9FEA945-240A-4B20-8D72-FFEDAF982291}" type="slidenum">
              <a:rPr lang="en-US" smtClean="0"/>
              <a:pPr/>
              <a:t>31</a:t>
            </a:fld>
            <a:endParaRPr lang="en-US"/>
          </a:p>
        </p:txBody>
      </p:sp>
    </p:spTree>
    <p:extLst>
      <p:ext uri="{BB962C8B-B14F-4D97-AF65-F5344CB8AC3E}">
        <p14:creationId xmlns:p14="http://schemas.microsoft.com/office/powerpoint/2010/main" val="2490385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p:cNvSpPr>
            <a:spLocks noChangeArrowheads="1"/>
          </p:cNvSpPr>
          <p:nvPr/>
        </p:nvSpPr>
        <p:spPr bwMode="auto">
          <a:xfrm>
            <a:off x="6537325" y="3568700"/>
            <a:ext cx="2487613" cy="2435225"/>
          </a:xfrm>
          <a:prstGeom prst="ellipse">
            <a:avLst/>
          </a:prstGeom>
          <a:noFill/>
          <a:ln w="36720">
            <a:solidFill>
              <a:srgbClr val="FFFFFF"/>
            </a:solidFill>
            <a:prstDash val="sysDot"/>
            <a:round/>
            <a:headEnd/>
            <a:tailEnd/>
          </a:ln>
        </p:spPr>
        <p:txBody>
          <a:bodyPr wrap="none" anchor="ctr"/>
          <a:lstStyle/>
          <a:p>
            <a:endParaRPr lang="en-US"/>
          </a:p>
        </p:txBody>
      </p:sp>
      <p:sp>
        <p:nvSpPr>
          <p:cNvPr id="27651" name="Text Box 3"/>
          <p:cNvSpPr txBox="1">
            <a:spLocks noChangeArrowheads="1"/>
          </p:cNvSpPr>
          <p:nvPr/>
        </p:nvSpPr>
        <p:spPr bwMode="auto">
          <a:xfrm>
            <a:off x="338138" y="552450"/>
            <a:ext cx="7142162" cy="1706563"/>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a:solidFill>
                  <a:srgbClr val="FFFFFF"/>
                </a:solidFill>
              </a:rPr>
              <a:t>What is source of heat?  Similar to Io:  resonant orbits with Ganymede and Io make Europa's orbit elliptical =&gt; varying tidal stresses from Jupiter =&gt; heat.</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endParaRPr lang="en-GB">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a:solidFill>
                  <a:srgbClr val="FFFFFF"/>
                </a:solidFill>
              </a:rPr>
              <a:t>Warm ocean =&gt; life?</a:t>
            </a:r>
          </a:p>
        </p:txBody>
      </p:sp>
      <p:sp>
        <p:nvSpPr>
          <p:cNvPr id="27652" name="Oval 4"/>
          <p:cNvSpPr>
            <a:spLocks noChangeArrowheads="1"/>
          </p:cNvSpPr>
          <p:nvPr/>
        </p:nvSpPr>
        <p:spPr bwMode="auto">
          <a:xfrm>
            <a:off x="7097713" y="1549400"/>
            <a:ext cx="1281112" cy="1128713"/>
          </a:xfrm>
          <a:prstGeom prst="ellipse">
            <a:avLst/>
          </a:prstGeom>
          <a:noFill/>
          <a:ln w="36720">
            <a:solidFill>
              <a:srgbClr val="FFFFFF"/>
            </a:solidFill>
            <a:prstDash val="sysDot"/>
            <a:round/>
            <a:headEnd/>
            <a:tailEnd/>
          </a:ln>
        </p:spPr>
        <p:txBody>
          <a:bodyPr wrap="none" anchor="ctr"/>
          <a:lstStyle/>
          <a:p>
            <a:endParaRPr lang="en-US"/>
          </a:p>
        </p:txBody>
      </p:sp>
      <p:sp>
        <p:nvSpPr>
          <p:cNvPr id="27653" name="Oval 5"/>
          <p:cNvSpPr>
            <a:spLocks noChangeArrowheads="1"/>
          </p:cNvSpPr>
          <p:nvPr/>
        </p:nvSpPr>
        <p:spPr bwMode="auto">
          <a:xfrm>
            <a:off x="6877050" y="1195388"/>
            <a:ext cx="1973263" cy="1806575"/>
          </a:xfrm>
          <a:prstGeom prst="ellipse">
            <a:avLst/>
          </a:prstGeom>
          <a:noFill/>
          <a:ln w="36720">
            <a:solidFill>
              <a:srgbClr val="FFFFFF"/>
            </a:solidFill>
            <a:prstDash val="sysDot"/>
            <a:round/>
            <a:headEnd/>
            <a:tailEnd/>
          </a:ln>
        </p:spPr>
        <p:txBody>
          <a:bodyPr wrap="none" anchor="ctr"/>
          <a:lstStyle/>
          <a:p>
            <a:endParaRPr lang="en-US"/>
          </a:p>
        </p:txBody>
      </p:sp>
      <p:sp>
        <p:nvSpPr>
          <p:cNvPr id="27654" name="Oval 6"/>
          <p:cNvSpPr>
            <a:spLocks noChangeArrowheads="1"/>
          </p:cNvSpPr>
          <p:nvPr/>
        </p:nvSpPr>
        <p:spPr bwMode="auto">
          <a:xfrm>
            <a:off x="6861175" y="3890963"/>
            <a:ext cx="1989138" cy="1806575"/>
          </a:xfrm>
          <a:prstGeom prst="ellipse">
            <a:avLst/>
          </a:prstGeom>
          <a:noFill/>
          <a:ln w="36720">
            <a:solidFill>
              <a:srgbClr val="FFFFFF"/>
            </a:solidFill>
            <a:prstDash val="sysDot"/>
            <a:round/>
            <a:headEnd/>
            <a:tailEnd/>
          </a:ln>
        </p:spPr>
        <p:txBody>
          <a:bodyPr wrap="none" anchor="ctr"/>
          <a:lstStyle/>
          <a:p>
            <a:endParaRPr lang="en-US"/>
          </a:p>
        </p:txBody>
      </p:sp>
      <p:sp>
        <p:nvSpPr>
          <p:cNvPr id="27655" name="Text Box 7"/>
          <p:cNvSpPr txBox="1">
            <a:spLocks noChangeArrowheads="1"/>
          </p:cNvSpPr>
          <p:nvPr/>
        </p:nvSpPr>
        <p:spPr bwMode="auto">
          <a:xfrm>
            <a:off x="7589838" y="2255838"/>
            <a:ext cx="727075" cy="30480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Lst>
            </a:pPr>
            <a:r>
              <a:rPr lang="en-GB" sz="2000">
                <a:solidFill>
                  <a:srgbClr val="FFFFFF"/>
                </a:solidFill>
              </a:rPr>
              <a:t>Jupiter</a:t>
            </a:r>
          </a:p>
        </p:txBody>
      </p:sp>
      <p:sp>
        <p:nvSpPr>
          <p:cNvPr id="27656" name="Text Box 8"/>
          <p:cNvSpPr txBox="1">
            <a:spLocks noChangeArrowheads="1"/>
          </p:cNvSpPr>
          <p:nvPr/>
        </p:nvSpPr>
        <p:spPr bwMode="auto">
          <a:xfrm>
            <a:off x="7278688" y="2227263"/>
            <a:ext cx="581025" cy="30480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pPr>
            <a:r>
              <a:rPr lang="en-GB" sz="2000">
                <a:solidFill>
                  <a:srgbClr val="FFFFFF"/>
                </a:solidFill>
              </a:rPr>
              <a:t>Io</a:t>
            </a:r>
          </a:p>
        </p:txBody>
      </p:sp>
      <p:sp>
        <p:nvSpPr>
          <p:cNvPr id="27657" name="Text Box 9"/>
          <p:cNvSpPr txBox="1">
            <a:spLocks noChangeArrowheads="1"/>
          </p:cNvSpPr>
          <p:nvPr/>
        </p:nvSpPr>
        <p:spPr bwMode="auto">
          <a:xfrm>
            <a:off x="5956300" y="2001838"/>
            <a:ext cx="968375" cy="35560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Lst>
            </a:pPr>
            <a:r>
              <a:rPr lang="en-GB" sz="2000">
                <a:solidFill>
                  <a:srgbClr val="FFFFFF"/>
                </a:solidFill>
              </a:rPr>
              <a:t>Europa</a:t>
            </a:r>
          </a:p>
        </p:txBody>
      </p:sp>
      <p:sp>
        <p:nvSpPr>
          <p:cNvPr id="27658" name="Text Box 10"/>
          <p:cNvSpPr txBox="1">
            <a:spLocks noChangeArrowheads="1"/>
          </p:cNvSpPr>
          <p:nvPr/>
        </p:nvSpPr>
        <p:spPr bwMode="auto">
          <a:xfrm>
            <a:off x="8039100" y="4956175"/>
            <a:ext cx="968375" cy="35560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Lst>
            </a:pPr>
            <a:r>
              <a:rPr lang="en-GB" sz="2000">
                <a:solidFill>
                  <a:srgbClr val="FFFFFF"/>
                </a:solidFill>
              </a:rPr>
              <a:t>Europa</a:t>
            </a:r>
          </a:p>
        </p:txBody>
      </p:sp>
      <p:sp>
        <p:nvSpPr>
          <p:cNvPr id="27659" name="Text Box 11"/>
          <p:cNvSpPr txBox="1">
            <a:spLocks noChangeArrowheads="1"/>
          </p:cNvSpPr>
          <p:nvPr/>
        </p:nvSpPr>
        <p:spPr bwMode="auto">
          <a:xfrm>
            <a:off x="7442200" y="4237038"/>
            <a:ext cx="727075" cy="30480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Lst>
            </a:pPr>
            <a:r>
              <a:rPr lang="en-GB" sz="2000">
                <a:solidFill>
                  <a:srgbClr val="FFFFFF"/>
                </a:solidFill>
              </a:rPr>
              <a:t>Jupiter</a:t>
            </a:r>
          </a:p>
        </p:txBody>
      </p:sp>
      <p:sp>
        <p:nvSpPr>
          <p:cNvPr id="27660" name="Text Box 12"/>
          <p:cNvSpPr txBox="1">
            <a:spLocks noChangeArrowheads="1"/>
          </p:cNvSpPr>
          <p:nvPr/>
        </p:nvSpPr>
        <p:spPr bwMode="auto">
          <a:xfrm>
            <a:off x="8894763" y="4278313"/>
            <a:ext cx="1185862" cy="33972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Lst>
            </a:pPr>
            <a:r>
              <a:rPr lang="en-GB" sz="2000">
                <a:solidFill>
                  <a:srgbClr val="FFFFFF"/>
                </a:solidFill>
              </a:rPr>
              <a:t>Ganymede</a:t>
            </a:r>
          </a:p>
        </p:txBody>
      </p:sp>
      <p:pic>
        <p:nvPicPr>
          <p:cNvPr id="27661" name="Picture 13"/>
          <p:cNvPicPr>
            <a:picLocks noChangeAspect="1" noChangeArrowheads="1"/>
          </p:cNvPicPr>
          <p:nvPr/>
        </p:nvPicPr>
        <p:blipFill>
          <a:blip r:embed="rId3" cstate="print"/>
          <a:srcRect/>
          <a:stretch>
            <a:fillRect/>
          </a:stretch>
        </p:blipFill>
        <p:spPr bwMode="auto">
          <a:xfrm>
            <a:off x="6716713" y="1970088"/>
            <a:ext cx="304800" cy="285750"/>
          </a:xfrm>
          <a:prstGeom prst="rect">
            <a:avLst/>
          </a:prstGeom>
          <a:noFill/>
          <a:ln w="9525">
            <a:noFill/>
            <a:miter lim="800000"/>
            <a:headEnd/>
            <a:tailEnd/>
          </a:ln>
        </p:spPr>
      </p:pic>
      <p:pic>
        <p:nvPicPr>
          <p:cNvPr id="27662" name="Picture 14" descr="io2"/>
          <p:cNvPicPr>
            <a:picLocks noChangeAspect="1" noChangeArrowheads="1"/>
          </p:cNvPicPr>
          <p:nvPr/>
        </p:nvPicPr>
        <p:blipFill>
          <a:blip r:embed="rId4" cstate="print"/>
          <a:srcRect/>
          <a:stretch>
            <a:fillRect/>
          </a:stretch>
        </p:blipFill>
        <p:spPr bwMode="auto">
          <a:xfrm>
            <a:off x="7097713" y="1951038"/>
            <a:ext cx="304800" cy="304800"/>
          </a:xfrm>
          <a:prstGeom prst="rect">
            <a:avLst/>
          </a:prstGeom>
          <a:noFill/>
          <a:ln w="9525">
            <a:noFill/>
            <a:miter lim="800000"/>
            <a:headEnd/>
            <a:tailEnd/>
          </a:ln>
        </p:spPr>
      </p:pic>
      <p:pic>
        <p:nvPicPr>
          <p:cNvPr id="27663" name="Picture 15" descr="jupiter2"/>
          <p:cNvPicPr>
            <a:picLocks noChangeAspect="1" noChangeArrowheads="1"/>
          </p:cNvPicPr>
          <p:nvPr/>
        </p:nvPicPr>
        <p:blipFill>
          <a:blip r:embed="rId5" cstate="print"/>
          <a:srcRect/>
          <a:stretch>
            <a:fillRect/>
          </a:stretch>
        </p:blipFill>
        <p:spPr bwMode="auto">
          <a:xfrm>
            <a:off x="7554913" y="1874838"/>
            <a:ext cx="457200" cy="457200"/>
          </a:xfrm>
          <a:prstGeom prst="rect">
            <a:avLst/>
          </a:prstGeom>
          <a:noFill/>
          <a:ln w="9525">
            <a:noFill/>
            <a:miter lim="800000"/>
            <a:headEnd/>
            <a:tailEnd/>
          </a:ln>
        </p:spPr>
      </p:pic>
      <p:pic>
        <p:nvPicPr>
          <p:cNvPr id="27664" name="Picture 16"/>
          <p:cNvPicPr>
            <a:picLocks noChangeAspect="1" noChangeArrowheads="1"/>
          </p:cNvPicPr>
          <p:nvPr/>
        </p:nvPicPr>
        <p:blipFill>
          <a:blip r:embed="rId6" cstate="print">
            <a:lum contrast="6000"/>
          </a:blip>
          <a:srcRect/>
          <a:stretch>
            <a:fillRect/>
          </a:stretch>
        </p:blipFill>
        <p:spPr bwMode="auto">
          <a:xfrm>
            <a:off x="8926513" y="4548188"/>
            <a:ext cx="381000" cy="374650"/>
          </a:xfrm>
          <a:prstGeom prst="rect">
            <a:avLst/>
          </a:prstGeom>
          <a:noFill/>
          <a:ln w="9525">
            <a:noFill/>
            <a:miter lim="800000"/>
            <a:headEnd/>
            <a:tailEnd/>
          </a:ln>
        </p:spPr>
      </p:pic>
      <p:pic>
        <p:nvPicPr>
          <p:cNvPr id="27665" name="Picture 17" descr="jupiter2"/>
          <p:cNvPicPr>
            <a:picLocks noChangeAspect="1" noChangeArrowheads="1"/>
          </p:cNvPicPr>
          <p:nvPr/>
        </p:nvPicPr>
        <p:blipFill>
          <a:blip r:embed="rId5" cstate="print"/>
          <a:srcRect/>
          <a:stretch>
            <a:fillRect/>
          </a:stretch>
        </p:blipFill>
        <p:spPr bwMode="auto">
          <a:xfrm>
            <a:off x="7554913" y="4541838"/>
            <a:ext cx="457200" cy="457200"/>
          </a:xfrm>
          <a:prstGeom prst="rect">
            <a:avLst/>
          </a:prstGeom>
          <a:noFill/>
          <a:ln w="9525">
            <a:noFill/>
            <a:miter lim="800000"/>
            <a:headEnd/>
            <a:tailEnd/>
          </a:ln>
        </p:spPr>
      </p:pic>
      <p:pic>
        <p:nvPicPr>
          <p:cNvPr id="27666" name="Picture 18"/>
          <p:cNvPicPr>
            <a:picLocks noChangeAspect="1" noChangeArrowheads="1"/>
          </p:cNvPicPr>
          <p:nvPr/>
        </p:nvPicPr>
        <p:blipFill>
          <a:blip r:embed="rId3" cstate="print"/>
          <a:srcRect/>
          <a:stretch>
            <a:fillRect/>
          </a:stretch>
        </p:blipFill>
        <p:spPr bwMode="auto">
          <a:xfrm>
            <a:off x="8621713" y="4618038"/>
            <a:ext cx="304800" cy="285750"/>
          </a:xfrm>
          <a:prstGeom prst="rect">
            <a:avLst/>
          </a:prstGeom>
          <a:noFill/>
          <a:ln w="9525">
            <a:noFill/>
            <a:miter lim="800000"/>
            <a:headEnd/>
            <a:tailEnd/>
          </a:ln>
        </p:spPr>
      </p:pic>
      <p:sp>
        <p:nvSpPr>
          <p:cNvPr id="27667" name="Arc 19"/>
          <p:cNvSpPr>
            <a:spLocks/>
          </p:cNvSpPr>
          <p:nvPr/>
        </p:nvSpPr>
        <p:spPr bwMode="auto">
          <a:xfrm rot="-5400000" flipH="1" flipV="1">
            <a:off x="8393113" y="2560638"/>
            <a:ext cx="533400" cy="533400"/>
          </a:xfrm>
          <a:custGeom>
            <a:avLst/>
            <a:gdLst>
              <a:gd name="T0" fmla="*/ 0 w 21600"/>
              <a:gd name="T1" fmla="*/ 0 h 21600"/>
              <a:gd name="T2" fmla="*/ 13172018 w 21600"/>
              <a:gd name="T3" fmla="*/ 13172018 h 21600"/>
              <a:gd name="T4" fmla="*/ 0 w 21600"/>
              <a:gd name="T5" fmla="*/ 1317201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round/>
            <a:headEnd/>
            <a:tailEnd/>
          </a:ln>
        </p:spPr>
        <p:txBody>
          <a:bodyPr wrap="none" anchor="ctr"/>
          <a:lstStyle/>
          <a:p>
            <a:endParaRPr lang="en-US"/>
          </a:p>
        </p:txBody>
      </p:sp>
      <p:sp>
        <p:nvSpPr>
          <p:cNvPr id="27668" name="Line 20"/>
          <p:cNvSpPr>
            <a:spLocks noChangeShapeType="1"/>
          </p:cNvSpPr>
          <p:nvPr/>
        </p:nvSpPr>
        <p:spPr bwMode="auto">
          <a:xfrm flipV="1">
            <a:off x="8926513" y="2408238"/>
            <a:ext cx="0" cy="152400"/>
          </a:xfrm>
          <a:prstGeom prst="line">
            <a:avLst/>
          </a:prstGeom>
          <a:noFill/>
          <a:ln w="15875">
            <a:solidFill>
              <a:schemeClr val="bg1"/>
            </a:solidFill>
            <a:round/>
            <a:headEnd/>
            <a:tailEnd type="triangle" w="med" len="med"/>
          </a:ln>
        </p:spPr>
        <p:txBody>
          <a:bodyPr/>
          <a:lstStyle/>
          <a:p>
            <a:endParaRPr lang="en-US"/>
          </a:p>
        </p:txBody>
      </p:sp>
      <p:sp>
        <p:nvSpPr>
          <p:cNvPr id="27669" name="Arc 21"/>
          <p:cNvSpPr>
            <a:spLocks/>
          </p:cNvSpPr>
          <p:nvPr/>
        </p:nvSpPr>
        <p:spPr bwMode="auto">
          <a:xfrm rot="-5400000" flipH="1" flipV="1">
            <a:off x="8697913" y="5532438"/>
            <a:ext cx="533400" cy="533400"/>
          </a:xfrm>
          <a:custGeom>
            <a:avLst/>
            <a:gdLst>
              <a:gd name="T0" fmla="*/ 0 w 21600"/>
              <a:gd name="T1" fmla="*/ 0 h 21600"/>
              <a:gd name="T2" fmla="*/ 13172018 w 21600"/>
              <a:gd name="T3" fmla="*/ 13172018 h 21600"/>
              <a:gd name="T4" fmla="*/ 0 w 21600"/>
              <a:gd name="T5" fmla="*/ 1317201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round/>
            <a:headEnd/>
            <a:tailEnd/>
          </a:ln>
        </p:spPr>
        <p:txBody>
          <a:bodyPr wrap="none" anchor="ctr"/>
          <a:lstStyle/>
          <a:p>
            <a:endParaRPr lang="en-US"/>
          </a:p>
        </p:txBody>
      </p:sp>
      <p:sp>
        <p:nvSpPr>
          <p:cNvPr id="27670" name="Line 22"/>
          <p:cNvSpPr>
            <a:spLocks noChangeShapeType="1"/>
          </p:cNvSpPr>
          <p:nvPr/>
        </p:nvSpPr>
        <p:spPr bwMode="auto">
          <a:xfrm flipV="1">
            <a:off x="9231313" y="5456238"/>
            <a:ext cx="0" cy="152400"/>
          </a:xfrm>
          <a:prstGeom prst="line">
            <a:avLst/>
          </a:prstGeom>
          <a:noFill/>
          <a:ln w="15875">
            <a:solidFill>
              <a:schemeClr val="bg1"/>
            </a:solidFill>
            <a:round/>
            <a:headEnd/>
            <a:tailEnd type="triangle" w="med" len="med"/>
          </a:ln>
        </p:spPr>
        <p:txBody>
          <a:bodyPr/>
          <a:lstStyle/>
          <a:p>
            <a:endParaRPr lang="en-US"/>
          </a:p>
        </p:txBody>
      </p:sp>
      <p:sp>
        <p:nvSpPr>
          <p:cNvPr id="27671" name="Text Box 23"/>
          <p:cNvSpPr txBox="1">
            <a:spLocks noChangeArrowheads="1"/>
          </p:cNvSpPr>
          <p:nvPr/>
        </p:nvSpPr>
        <p:spPr bwMode="auto">
          <a:xfrm>
            <a:off x="7478713" y="6370638"/>
            <a:ext cx="2095500" cy="274637"/>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Lst>
            </a:pPr>
            <a:r>
              <a:rPr lang="en-GB" sz="1800">
                <a:solidFill>
                  <a:srgbClr val="FFFFFF"/>
                </a:solidFill>
              </a:rPr>
              <a:t>(exaggerated ellipses)</a:t>
            </a:r>
          </a:p>
        </p:txBody>
      </p:sp>
      <p:sp>
        <p:nvSpPr>
          <p:cNvPr id="2" name="Slide Number Placeholder 1"/>
          <p:cNvSpPr>
            <a:spLocks noGrp="1"/>
          </p:cNvSpPr>
          <p:nvPr>
            <p:ph type="sldNum" sz="quarter" idx="10"/>
          </p:nvPr>
        </p:nvSpPr>
        <p:spPr/>
        <p:txBody>
          <a:bodyPr/>
          <a:lstStyle/>
          <a:p>
            <a:fld id="{F9FEA945-240A-4B20-8D72-FFEDAF982291}" type="slidenum">
              <a:rPr lang="en-US" smtClean="0"/>
              <a:pPr/>
              <a:t>32</a:t>
            </a:fld>
            <a:endParaRPr lang="en-US"/>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9" descr="jupiter2"/>
          <p:cNvPicPr>
            <a:picLocks noChangeAspect="1" noChangeArrowheads="1"/>
          </p:cNvPicPr>
          <p:nvPr/>
        </p:nvPicPr>
        <p:blipFill>
          <a:blip r:embed="rId3" cstate="print"/>
          <a:srcRect/>
          <a:stretch>
            <a:fillRect/>
          </a:stretch>
        </p:blipFill>
        <p:spPr bwMode="auto">
          <a:xfrm>
            <a:off x="4202113" y="2103438"/>
            <a:ext cx="1676400" cy="1676400"/>
          </a:xfrm>
          <a:prstGeom prst="rect">
            <a:avLst/>
          </a:prstGeom>
          <a:noFill/>
          <a:ln w="9525">
            <a:noFill/>
            <a:miter lim="800000"/>
            <a:headEnd/>
            <a:tailEnd/>
          </a:ln>
        </p:spPr>
      </p:pic>
      <p:sp>
        <p:nvSpPr>
          <p:cNvPr id="5123" name="Text Box 1"/>
          <p:cNvSpPr txBox="1">
            <a:spLocks noChangeArrowheads="1"/>
          </p:cNvSpPr>
          <p:nvPr/>
        </p:nvSpPr>
        <p:spPr bwMode="auto">
          <a:xfrm>
            <a:off x="627063" y="417513"/>
            <a:ext cx="8664575" cy="146050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FF"/>
                </a:solidFill>
              </a:rPr>
              <a:t>Volcanic activity requires internal heat.   Io is a small body.  Should be cold and geologically dead by now.  What is source of heat?</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FF"/>
                </a:solidFill>
              </a:rPr>
              <a:t>First, Io and Europa are in a "</a:t>
            </a:r>
            <a:r>
              <a:rPr lang="en-GB"/>
              <a:t>resonance orbit</a:t>
            </a:r>
            <a:r>
              <a:rPr lang="en-GB">
                <a:solidFill>
                  <a:srgbClr val="FFFFFF"/>
                </a:solidFill>
              </a:rPr>
              <a:t>":</a:t>
            </a:r>
          </a:p>
        </p:txBody>
      </p:sp>
      <p:sp>
        <p:nvSpPr>
          <p:cNvPr id="5124" name="Text Box 2"/>
          <p:cNvSpPr txBox="1">
            <a:spLocks noChangeArrowheads="1"/>
          </p:cNvSpPr>
          <p:nvPr/>
        </p:nvSpPr>
        <p:spPr bwMode="auto">
          <a:xfrm>
            <a:off x="1552575" y="2162175"/>
            <a:ext cx="947738" cy="344488"/>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Lst>
            </a:pPr>
            <a:r>
              <a:rPr lang="en-GB" u="sng">
                <a:solidFill>
                  <a:srgbClr val="00FFFF"/>
                </a:solidFill>
              </a:rPr>
              <a:t>Day 0</a:t>
            </a:r>
          </a:p>
        </p:txBody>
      </p:sp>
      <p:sp>
        <p:nvSpPr>
          <p:cNvPr id="5125" name="Oval 3"/>
          <p:cNvSpPr>
            <a:spLocks noChangeArrowheads="1"/>
          </p:cNvSpPr>
          <p:nvPr/>
        </p:nvSpPr>
        <p:spPr bwMode="auto">
          <a:xfrm>
            <a:off x="547688" y="2771775"/>
            <a:ext cx="411162" cy="406400"/>
          </a:xfrm>
          <a:prstGeom prst="ellipse">
            <a:avLst/>
          </a:prstGeom>
          <a:noFill/>
          <a:ln w="36720">
            <a:solidFill>
              <a:srgbClr val="FFFF00"/>
            </a:solidFill>
            <a:round/>
            <a:headEnd/>
            <a:tailEnd/>
          </a:ln>
        </p:spPr>
        <p:txBody>
          <a:bodyPr wrap="none" anchor="ctr"/>
          <a:lstStyle/>
          <a:p>
            <a:endParaRPr lang="en-US"/>
          </a:p>
        </p:txBody>
      </p:sp>
      <p:sp>
        <p:nvSpPr>
          <p:cNvPr id="5126" name="Oval 4"/>
          <p:cNvSpPr>
            <a:spLocks noChangeArrowheads="1"/>
          </p:cNvSpPr>
          <p:nvPr/>
        </p:nvSpPr>
        <p:spPr bwMode="auto">
          <a:xfrm>
            <a:off x="2324100" y="2676525"/>
            <a:ext cx="576263" cy="563563"/>
          </a:xfrm>
          <a:prstGeom prst="ellipse">
            <a:avLst/>
          </a:prstGeom>
          <a:noFill/>
          <a:ln w="36720">
            <a:solidFill>
              <a:srgbClr val="FF0000"/>
            </a:solidFill>
            <a:round/>
            <a:headEnd/>
            <a:tailEnd/>
          </a:ln>
        </p:spPr>
        <p:txBody>
          <a:bodyPr wrap="none" anchor="ctr"/>
          <a:lstStyle/>
          <a:p>
            <a:endParaRPr lang="en-US"/>
          </a:p>
        </p:txBody>
      </p:sp>
      <p:sp>
        <p:nvSpPr>
          <p:cNvPr id="5127" name="Text Box 6"/>
          <p:cNvSpPr txBox="1">
            <a:spLocks noChangeArrowheads="1"/>
          </p:cNvSpPr>
          <p:nvPr/>
        </p:nvSpPr>
        <p:spPr bwMode="auto">
          <a:xfrm>
            <a:off x="8470900" y="5308600"/>
            <a:ext cx="730250" cy="22860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Lst>
            </a:pPr>
            <a:r>
              <a:rPr lang="en-GB" sz="1600">
                <a:solidFill>
                  <a:srgbClr val="FFFF00"/>
                </a:solidFill>
              </a:rPr>
              <a:t>Europa</a:t>
            </a:r>
          </a:p>
        </p:txBody>
      </p:sp>
      <p:sp>
        <p:nvSpPr>
          <p:cNvPr id="5128" name="Text Box 7"/>
          <p:cNvSpPr txBox="1">
            <a:spLocks noChangeArrowheads="1"/>
          </p:cNvSpPr>
          <p:nvPr/>
        </p:nvSpPr>
        <p:spPr bwMode="auto">
          <a:xfrm>
            <a:off x="2238375" y="3338513"/>
            <a:ext cx="730250" cy="22860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Lst>
            </a:pPr>
            <a:r>
              <a:rPr lang="en-GB" sz="1600">
                <a:solidFill>
                  <a:srgbClr val="FF0000"/>
                </a:solidFill>
              </a:rPr>
              <a:t>Io</a:t>
            </a:r>
          </a:p>
        </p:txBody>
      </p:sp>
      <p:sp>
        <p:nvSpPr>
          <p:cNvPr id="5129" name="Text Box 9"/>
          <p:cNvSpPr txBox="1">
            <a:spLocks noChangeArrowheads="1"/>
          </p:cNvSpPr>
          <p:nvPr/>
        </p:nvSpPr>
        <p:spPr bwMode="auto">
          <a:xfrm>
            <a:off x="1506538" y="4119563"/>
            <a:ext cx="1266825" cy="385762"/>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Lst>
            </a:pPr>
            <a:r>
              <a:rPr lang="en-GB" u="sng">
                <a:solidFill>
                  <a:srgbClr val="00FFFF"/>
                </a:solidFill>
              </a:rPr>
              <a:t>Day 1.77</a:t>
            </a:r>
          </a:p>
        </p:txBody>
      </p:sp>
      <p:sp>
        <p:nvSpPr>
          <p:cNvPr id="5130" name="Oval 12"/>
          <p:cNvSpPr>
            <a:spLocks noChangeArrowheads="1"/>
          </p:cNvSpPr>
          <p:nvPr/>
        </p:nvSpPr>
        <p:spPr bwMode="auto">
          <a:xfrm>
            <a:off x="8637588" y="4716463"/>
            <a:ext cx="411162" cy="406400"/>
          </a:xfrm>
          <a:prstGeom prst="ellipse">
            <a:avLst/>
          </a:prstGeom>
          <a:noFill/>
          <a:ln w="36720">
            <a:solidFill>
              <a:srgbClr val="FFFF00"/>
            </a:solidFill>
            <a:round/>
            <a:headEnd/>
            <a:tailEnd/>
          </a:ln>
        </p:spPr>
        <p:txBody>
          <a:bodyPr wrap="none" anchor="ctr"/>
          <a:lstStyle/>
          <a:p>
            <a:endParaRPr lang="en-US"/>
          </a:p>
        </p:txBody>
      </p:sp>
      <p:sp>
        <p:nvSpPr>
          <p:cNvPr id="5131" name="Oval 13"/>
          <p:cNvSpPr>
            <a:spLocks noChangeArrowheads="1"/>
          </p:cNvSpPr>
          <p:nvPr/>
        </p:nvSpPr>
        <p:spPr bwMode="auto">
          <a:xfrm>
            <a:off x="612775" y="6621463"/>
            <a:ext cx="411163" cy="406400"/>
          </a:xfrm>
          <a:prstGeom prst="ellipse">
            <a:avLst/>
          </a:prstGeom>
          <a:noFill/>
          <a:ln w="36720">
            <a:solidFill>
              <a:srgbClr val="FFFF00"/>
            </a:solidFill>
            <a:round/>
            <a:headEnd/>
            <a:tailEnd/>
          </a:ln>
        </p:spPr>
        <p:txBody>
          <a:bodyPr wrap="none" anchor="ctr"/>
          <a:lstStyle/>
          <a:p>
            <a:endParaRPr lang="en-US"/>
          </a:p>
        </p:txBody>
      </p:sp>
      <p:sp>
        <p:nvSpPr>
          <p:cNvPr id="5132" name="Text Box 14"/>
          <p:cNvSpPr txBox="1">
            <a:spLocks noChangeArrowheads="1"/>
          </p:cNvSpPr>
          <p:nvPr/>
        </p:nvSpPr>
        <p:spPr bwMode="auto">
          <a:xfrm>
            <a:off x="388938" y="3297238"/>
            <a:ext cx="730250" cy="22860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Lst>
            </a:pPr>
            <a:r>
              <a:rPr lang="en-GB" sz="1600">
                <a:solidFill>
                  <a:srgbClr val="FFFF00"/>
                </a:solidFill>
              </a:rPr>
              <a:t>Europa</a:t>
            </a:r>
          </a:p>
        </p:txBody>
      </p:sp>
      <p:sp>
        <p:nvSpPr>
          <p:cNvPr id="5133" name="Text Box 15"/>
          <p:cNvSpPr txBox="1">
            <a:spLocks noChangeArrowheads="1"/>
          </p:cNvSpPr>
          <p:nvPr/>
        </p:nvSpPr>
        <p:spPr bwMode="auto">
          <a:xfrm>
            <a:off x="2238375" y="5394325"/>
            <a:ext cx="730250" cy="22860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Lst>
            </a:pPr>
            <a:r>
              <a:rPr lang="en-GB" sz="1600">
                <a:solidFill>
                  <a:srgbClr val="FF0000"/>
                </a:solidFill>
              </a:rPr>
              <a:t>Io</a:t>
            </a:r>
          </a:p>
        </p:txBody>
      </p:sp>
      <p:sp>
        <p:nvSpPr>
          <p:cNvPr id="5134" name="Oval 17"/>
          <p:cNvSpPr>
            <a:spLocks noChangeArrowheads="1"/>
          </p:cNvSpPr>
          <p:nvPr/>
        </p:nvSpPr>
        <p:spPr bwMode="auto">
          <a:xfrm>
            <a:off x="2292350" y="6500813"/>
            <a:ext cx="576263" cy="563562"/>
          </a:xfrm>
          <a:prstGeom prst="ellipse">
            <a:avLst/>
          </a:prstGeom>
          <a:noFill/>
          <a:ln w="36720">
            <a:solidFill>
              <a:srgbClr val="FF0000"/>
            </a:solidFill>
            <a:round/>
            <a:headEnd/>
            <a:tailEnd/>
          </a:ln>
        </p:spPr>
        <p:txBody>
          <a:bodyPr wrap="none" anchor="ctr"/>
          <a:lstStyle/>
          <a:p>
            <a:endParaRPr lang="en-US"/>
          </a:p>
        </p:txBody>
      </p:sp>
      <p:sp>
        <p:nvSpPr>
          <p:cNvPr id="5135" name="Text Box 19"/>
          <p:cNvSpPr txBox="1">
            <a:spLocks noChangeArrowheads="1"/>
          </p:cNvSpPr>
          <p:nvPr/>
        </p:nvSpPr>
        <p:spPr bwMode="auto">
          <a:xfrm>
            <a:off x="1495425" y="5907088"/>
            <a:ext cx="1266825" cy="385762"/>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Lst>
            </a:pPr>
            <a:r>
              <a:rPr lang="en-GB" u="sng">
                <a:solidFill>
                  <a:srgbClr val="00FFFF"/>
                </a:solidFill>
              </a:rPr>
              <a:t>Day 3.55</a:t>
            </a:r>
          </a:p>
        </p:txBody>
      </p:sp>
      <p:sp>
        <p:nvSpPr>
          <p:cNvPr id="5136" name="Line 20"/>
          <p:cNvSpPr>
            <a:spLocks noChangeShapeType="1"/>
          </p:cNvSpPr>
          <p:nvPr/>
        </p:nvSpPr>
        <p:spPr bwMode="auto">
          <a:xfrm>
            <a:off x="0" y="3884613"/>
            <a:ext cx="10080625" cy="1587"/>
          </a:xfrm>
          <a:prstGeom prst="line">
            <a:avLst/>
          </a:prstGeom>
          <a:noFill/>
          <a:ln w="18360">
            <a:solidFill>
              <a:srgbClr val="FFFFFF"/>
            </a:solidFill>
            <a:round/>
            <a:headEnd/>
            <a:tailEnd/>
          </a:ln>
        </p:spPr>
        <p:txBody>
          <a:bodyPr/>
          <a:lstStyle/>
          <a:p>
            <a:endParaRPr lang="en-US"/>
          </a:p>
        </p:txBody>
      </p:sp>
      <p:sp>
        <p:nvSpPr>
          <p:cNvPr id="5137" name="Line 21"/>
          <p:cNvSpPr>
            <a:spLocks noChangeShapeType="1"/>
          </p:cNvSpPr>
          <p:nvPr/>
        </p:nvSpPr>
        <p:spPr bwMode="auto">
          <a:xfrm>
            <a:off x="0" y="5819775"/>
            <a:ext cx="10080625" cy="1588"/>
          </a:xfrm>
          <a:prstGeom prst="line">
            <a:avLst/>
          </a:prstGeom>
          <a:noFill/>
          <a:ln w="18360">
            <a:solidFill>
              <a:srgbClr val="FFFFFF"/>
            </a:solidFill>
            <a:round/>
            <a:headEnd/>
            <a:tailEnd/>
          </a:ln>
        </p:spPr>
        <p:txBody>
          <a:bodyPr/>
          <a:lstStyle/>
          <a:p>
            <a:endParaRPr lang="en-US"/>
          </a:p>
        </p:txBody>
      </p:sp>
      <p:sp>
        <p:nvSpPr>
          <p:cNvPr id="5138" name="Text Box 22"/>
          <p:cNvSpPr txBox="1">
            <a:spLocks noChangeArrowheads="1"/>
          </p:cNvSpPr>
          <p:nvPr/>
        </p:nvSpPr>
        <p:spPr bwMode="auto">
          <a:xfrm>
            <a:off x="434975" y="7213600"/>
            <a:ext cx="730250" cy="22860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Lst>
            </a:pPr>
            <a:r>
              <a:rPr lang="en-GB" sz="1600">
                <a:solidFill>
                  <a:srgbClr val="FFFF00"/>
                </a:solidFill>
              </a:rPr>
              <a:t>Europa</a:t>
            </a:r>
          </a:p>
        </p:txBody>
      </p:sp>
      <p:sp>
        <p:nvSpPr>
          <p:cNvPr id="5139" name="Text Box 23"/>
          <p:cNvSpPr txBox="1">
            <a:spLocks noChangeArrowheads="1"/>
          </p:cNvSpPr>
          <p:nvPr/>
        </p:nvSpPr>
        <p:spPr bwMode="auto">
          <a:xfrm>
            <a:off x="2205038" y="7202488"/>
            <a:ext cx="730250" cy="22860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Lst>
            </a:pPr>
            <a:r>
              <a:rPr lang="en-GB" sz="1600">
                <a:solidFill>
                  <a:srgbClr val="FF0000"/>
                </a:solidFill>
              </a:rPr>
              <a:t>Io</a:t>
            </a:r>
          </a:p>
        </p:txBody>
      </p:sp>
      <p:sp>
        <p:nvSpPr>
          <p:cNvPr id="5140" name="Text Box 25"/>
          <p:cNvSpPr txBox="1">
            <a:spLocks noChangeArrowheads="1"/>
          </p:cNvSpPr>
          <p:nvPr/>
        </p:nvSpPr>
        <p:spPr bwMode="auto">
          <a:xfrm>
            <a:off x="7078663" y="6432550"/>
            <a:ext cx="2854325" cy="1023938"/>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Lst>
            </a:pPr>
            <a:r>
              <a:rPr lang="en-GB">
                <a:solidFill>
                  <a:srgbClr val="00FFFF"/>
                </a:solidFill>
              </a:rPr>
              <a:t>The periodic pull on Io by Europa makes Io's orbit elliptical.</a:t>
            </a:r>
          </a:p>
        </p:txBody>
      </p:sp>
      <p:pic>
        <p:nvPicPr>
          <p:cNvPr id="5141" name="Picture 29" descr="io2"/>
          <p:cNvPicPr>
            <a:picLocks noChangeAspect="1" noChangeArrowheads="1"/>
          </p:cNvPicPr>
          <p:nvPr/>
        </p:nvPicPr>
        <p:blipFill>
          <a:blip r:embed="rId4" cstate="print"/>
          <a:srcRect/>
          <a:stretch>
            <a:fillRect/>
          </a:stretch>
        </p:blipFill>
        <p:spPr bwMode="auto">
          <a:xfrm>
            <a:off x="2297113" y="2636838"/>
            <a:ext cx="685800" cy="685800"/>
          </a:xfrm>
          <a:prstGeom prst="rect">
            <a:avLst/>
          </a:prstGeom>
          <a:noFill/>
          <a:ln w="9525">
            <a:noFill/>
            <a:miter lim="800000"/>
            <a:headEnd/>
            <a:tailEnd/>
          </a:ln>
        </p:spPr>
      </p:pic>
      <p:pic>
        <p:nvPicPr>
          <p:cNvPr id="5142" name="Picture 30"/>
          <p:cNvPicPr>
            <a:picLocks noChangeAspect="1" noChangeArrowheads="1"/>
          </p:cNvPicPr>
          <p:nvPr/>
        </p:nvPicPr>
        <p:blipFill>
          <a:blip r:embed="rId5" cstate="print"/>
          <a:srcRect/>
          <a:stretch>
            <a:fillRect/>
          </a:stretch>
        </p:blipFill>
        <p:spPr bwMode="auto">
          <a:xfrm>
            <a:off x="468313" y="2713038"/>
            <a:ext cx="514350" cy="482600"/>
          </a:xfrm>
          <a:prstGeom prst="rect">
            <a:avLst/>
          </a:prstGeom>
          <a:noFill/>
          <a:ln w="9525">
            <a:noFill/>
            <a:miter lim="800000"/>
            <a:headEnd/>
            <a:tailEnd/>
          </a:ln>
        </p:spPr>
      </p:pic>
      <p:sp>
        <p:nvSpPr>
          <p:cNvPr id="5143" name="Text Box 32"/>
          <p:cNvSpPr txBox="1">
            <a:spLocks noChangeArrowheads="1"/>
          </p:cNvSpPr>
          <p:nvPr/>
        </p:nvSpPr>
        <p:spPr bwMode="auto">
          <a:xfrm>
            <a:off x="4125913" y="2103438"/>
            <a:ext cx="730250" cy="244475"/>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Lst>
            </a:pPr>
            <a:r>
              <a:rPr lang="en-GB" sz="1600">
                <a:solidFill>
                  <a:srgbClr val="FFFFFF"/>
                </a:solidFill>
              </a:rPr>
              <a:t>Jupiter</a:t>
            </a:r>
          </a:p>
        </p:txBody>
      </p:sp>
      <p:pic>
        <p:nvPicPr>
          <p:cNvPr id="5144" name="Picture 33" descr="io2"/>
          <p:cNvPicPr>
            <a:picLocks noChangeAspect="1" noChangeArrowheads="1"/>
          </p:cNvPicPr>
          <p:nvPr/>
        </p:nvPicPr>
        <p:blipFill>
          <a:blip r:embed="rId4" cstate="print"/>
          <a:srcRect/>
          <a:stretch>
            <a:fillRect/>
          </a:stretch>
        </p:blipFill>
        <p:spPr bwMode="auto">
          <a:xfrm>
            <a:off x="2220913" y="6446838"/>
            <a:ext cx="685800" cy="685800"/>
          </a:xfrm>
          <a:prstGeom prst="rect">
            <a:avLst/>
          </a:prstGeom>
          <a:noFill/>
          <a:ln w="9525">
            <a:noFill/>
            <a:miter lim="800000"/>
            <a:headEnd/>
            <a:tailEnd/>
          </a:ln>
        </p:spPr>
      </p:pic>
      <p:pic>
        <p:nvPicPr>
          <p:cNvPr id="5145" name="Picture 34" descr="io2"/>
          <p:cNvPicPr>
            <a:picLocks noChangeAspect="1" noChangeArrowheads="1"/>
          </p:cNvPicPr>
          <p:nvPr/>
        </p:nvPicPr>
        <p:blipFill>
          <a:blip r:embed="rId4" cstate="print"/>
          <a:srcRect/>
          <a:stretch>
            <a:fillRect/>
          </a:stretch>
        </p:blipFill>
        <p:spPr bwMode="auto">
          <a:xfrm>
            <a:off x="2297113" y="4618038"/>
            <a:ext cx="685800" cy="685800"/>
          </a:xfrm>
          <a:prstGeom prst="rect">
            <a:avLst/>
          </a:prstGeom>
          <a:noFill/>
          <a:ln w="9525">
            <a:noFill/>
            <a:miter lim="800000"/>
            <a:headEnd/>
            <a:tailEnd/>
          </a:ln>
        </p:spPr>
      </p:pic>
      <p:pic>
        <p:nvPicPr>
          <p:cNvPr id="5146" name="Picture 35"/>
          <p:cNvPicPr>
            <a:picLocks noChangeAspect="1" noChangeArrowheads="1"/>
          </p:cNvPicPr>
          <p:nvPr/>
        </p:nvPicPr>
        <p:blipFill>
          <a:blip r:embed="rId5" cstate="print"/>
          <a:srcRect/>
          <a:stretch>
            <a:fillRect/>
          </a:stretch>
        </p:blipFill>
        <p:spPr bwMode="auto">
          <a:xfrm>
            <a:off x="544513" y="6599238"/>
            <a:ext cx="514350" cy="482600"/>
          </a:xfrm>
          <a:prstGeom prst="rect">
            <a:avLst/>
          </a:prstGeom>
          <a:noFill/>
          <a:ln w="9525">
            <a:noFill/>
            <a:miter lim="800000"/>
            <a:headEnd/>
            <a:tailEnd/>
          </a:ln>
        </p:spPr>
      </p:pic>
      <p:pic>
        <p:nvPicPr>
          <p:cNvPr id="5147" name="Picture 36"/>
          <p:cNvPicPr>
            <a:picLocks noChangeAspect="1" noChangeArrowheads="1"/>
          </p:cNvPicPr>
          <p:nvPr/>
        </p:nvPicPr>
        <p:blipFill>
          <a:blip r:embed="rId5" cstate="print"/>
          <a:srcRect/>
          <a:stretch>
            <a:fillRect/>
          </a:stretch>
        </p:blipFill>
        <p:spPr bwMode="auto">
          <a:xfrm>
            <a:off x="8564563" y="4694238"/>
            <a:ext cx="514350" cy="482600"/>
          </a:xfrm>
          <a:prstGeom prst="rect">
            <a:avLst/>
          </a:prstGeom>
          <a:noFill/>
          <a:ln w="9525">
            <a:noFill/>
            <a:miter lim="800000"/>
            <a:headEnd/>
            <a:tailEnd/>
          </a:ln>
        </p:spPr>
      </p:pic>
      <p:pic>
        <p:nvPicPr>
          <p:cNvPr id="5148" name="Picture 40" descr="jupiter2"/>
          <p:cNvPicPr>
            <a:picLocks noChangeAspect="1" noChangeArrowheads="1"/>
          </p:cNvPicPr>
          <p:nvPr/>
        </p:nvPicPr>
        <p:blipFill>
          <a:blip r:embed="rId3" cstate="print"/>
          <a:srcRect/>
          <a:stretch>
            <a:fillRect/>
          </a:stretch>
        </p:blipFill>
        <p:spPr bwMode="auto">
          <a:xfrm>
            <a:off x="4202113" y="4008438"/>
            <a:ext cx="1676400" cy="1676400"/>
          </a:xfrm>
          <a:prstGeom prst="rect">
            <a:avLst/>
          </a:prstGeom>
          <a:noFill/>
          <a:ln w="9525">
            <a:noFill/>
            <a:miter lim="800000"/>
            <a:headEnd/>
            <a:tailEnd/>
          </a:ln>
        </p:spPr>
      </p:pic>
      <p:pic>
        <p:nvPicPr>
          <p:cNvPr id="5149" name="Picture 41" descr="jupiter2"/>
          <p:cNvPicPr>
            <a:picLocks noChangeAspect="1" noChangeArrowheads="1"/>
          </p:cNvPicPr>
          <p:nvPr/>
        </p:nvPicPr>
        <p:blipFill>
          <a:blip r:embed="rId3" cstate="print"/>
          <a:srcRect/>
          <a:stretch>
            <a:fillRect/>
          </a:stretch>
        </p:blipFill>
        <p:spPr bwMode="auto">
          <a:xfrm>
            <a:off x="4202113" y="5883275"/>
            <a:ext cx="1676400" cy="1676400"/>
          </a:xfrm>
          <a:prstGeom prst="rect">
            <a:avLst/>
          </a:prstGeom>
          <a:noFill/>
          <a:ln w="9525">
            <a:noFill/>
            <a:miter lim="800000"/>
            <a:headEnd/>
            <a:tailEnd/>
          </a:ln>
        </p:spPr>
      </p:pic>
      <p:sp>
        <p:nvSpPr>
          <p:cNvPr id="5150" name="Text Box 42"/>
          <p:cNvSpPr txBox="1">
            <a:spLocks noChangeArrowheads="1"/>
          </p:cNvSpPr>
          <p:nvPr/>
        </p:nvSpPr>
        <p:spPr bwMode="auto">
          <a:xfrm>
            <a:off x="4125913" y="4008438"/>
            <a:ext cx="730250" cy="244475"/>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Lst>
            </a:pPr>
            <a:r>
              <a:rPr lang="en-GB" sz="1600">
                <a:solidFill>
                  <a:srgbClr val="FFFFFF"/>
                </a:solidFill>
              </a:rPr>
              <a:t>Jupiter</a:t>
            </a:r>
          </a:p>
        </p:txBody>
      </p:sp>
      <p:sp>
        <p:nvSpPr>
          <p:cNvPr id="5151" name="Text Box 43"/>
          <p:cNvSpPr txBox="1">
            <a:spLocks noChangeArrowheads="1"/>
          </p:cNvSpPr>
          <p:nvPr/>
        </p:nvSpPr>
        <p:spPr bwMode="auto">
          <a:xfrm>
            <a:off x="4125913" y="5913438"/>
            <a:ext cx="730250" cy="244475"/>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Lst>
            </a:pPr>
            <a:r>
              <a:rPr lang="en-GB" sz="1600">
                <a:solidFill>
                  <a:srgbClr val="FFFFFF"/>
                </a:solidFill>
              </a:rPr>
              <a:t>Jupiter</a:t>
            </a:r>
          </a:p>
        </p:txBody>
      </p:sp>
      <p:pic>
        <p:nvPicPr>
          <p:cNvPr id="5152" name="Picture 45" descr="galileanmoonorbits"/>
          <p:cNvPicPr>
            <a:picLocks noChangeAspect="1" noChangeArrowheads="1" noCrop="1"/>
          </p:cNvPicPr>
          <p:nvPr/>
        </p:nvPicPr>
        <p:blipFill>
          <a:blip r:embed="rId6" cstate="print"/>
          <a:srcRect/>
          <a:stretch>
            <a:fillRect/>
          </a:stretch>
        </p:blipFill>
        <p:spPr bwMode="auto">
          <a:xfrm>
            <a:off x="6411913" y="1341438"/>
            <a:ext cx="3476625" cy="2333625"/>
          </a:xfrm>
          <a:prstGeom prst="rect">
            <a:avLst/>
          </a:prstGeom>
          <a:noFill/>
          <a:ln w="9525">
            <a:noFill/>
            <a:miter lim="800000"/>
            <a:headEnd/>
            <a:tailEnd/>
          </a:ln>
        </p:spPr>
      </p:pic>
      <p:sp>
        <p:nvSpPr>
          <p:cNvPr id="5153" name="Text Box 46"/>
          <p:cNvSpPr txBox="1">
            <a:spLocks noChangeArrowheads="1"/>
          </p:cNvSpPr>
          <p:nvPr/>
        </p:nvSpPr>
        <p:spPr bwMode="auto">
          <a:xfrm>
            <a:off x="8164513" y="3094038"/>
            <a:ext cx="1757362" cy="641350"/>
          </a:xfrm>
          <a:prstGeom prst="rect">
            <a:avLst/>
          </a:prstGeom>
          <a:noFill/>
          <a:ln w="9525">
            <a:noFill/>
            <a:miter lim="800000"/>
            <a:headEnd/>
            <a:tailEnd/>
          </a:ln>
        </p:spPr>
        <p:txBody>
          <a:bodyPr>
            <a:spAutoFit/>
          </a:bodyPr>
          <a:lstStyle/>
          <a:p>
            <a:r>
              <a:rPr lang="en-US" sz="1800">
                <a:solidFill>
                  <a:schemeClr val="tx2"/>
                </a:solidFill>
              </a:rPr>
              <a:t>Europa “pulls Io outward” here.</a:t>
            </a:r>
          </a:p>
        </p:txBody>
      </p:sp>
      <p:sp>
        <p:nvSpPr>
          <p:cNvPr id="5154" name="Line 48"/>
          <p:cNvSpPr>
            <a:spLocks noChangeShapeType="1"/>
          </p:cNvSpPr>
          <p:nvPr/>
        </p:nvSpPr>
        <p:spPr bwMode="auto">
          <a:xfrm flipH="1" flipV="1">
            <a:off x="7631113" y="2103438"/>
            <a:ext cx="990600" cy="990600"/>
          </a:xfrm>
          <a:prstGeom prst="line">
            <a:avLst/>
          </a:prstGeom>
          <a:noFill/>
          <a:ln w="25400">
            <a:solidFill>
              <a:srgbClr val="FF0000"/>
            </a:solidFill>
            <a:round/>
            <a:headEnd/>
            <a:tailEnd type="triangle" w="med" len="med"/>
          </a:ln>
        </p:spPr>
        <p:txBody>
          <a:bodyPr/>
          <a:lstStyle/>
          <a:p>
            <a:endParaRPr lang="en-US"/>
          </a:p>
        </p:txBody>
      </p:sp>
      <p:sp>
        <p:nvSpPr>
          <p:cNvPr id="2" name="Slide Number Placeholder 1"/>
          <p:cNvSpPr>
            <a:spLocks noGrp="1"/>
          </p:cNvSpPr>
          <p:nvPr>
            <p:ph type="sldNum" sz="quarter" idx="10"/>
          </p:nvPr>
        </p:nvSpPr>
        <p:spPr/>
        <p:txBody>
          <a:bodyPr/>
          <a:lstStyle/>
          <a:p>
            <a:fld id="{F9FEA945-240A-4B20-8D72-FFEDAF982291}" type="slidenum">
              <a:rPr lang="en-US" smtClean="0"/>
              <a:pPr/>
              <a:t>33</a:t>
            </a:fld>
            <a:endParaRPr lang="en-US"/>
          </a:p>
        </p:txBody>
      </p:sp>
    </p:spTree>
    <p:extLst>
      <p:ext uri="{BB962C8B-B14F-4D97-AF65-F5344CB8AC3E}">
        <p14:creationId xmlns:p14="http://schemas.microsoft.com/office/powerpoint/2010/main" val="421576174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astronomy.com/asy/objects/images/lcross-centaur-moon-1000.jpg"/>
          <p:cNvPicPr>
            <a:picLocks noChangeAspect="1" noChangeArrowheads="1"/>
          </p:cNvPicPr>
          <p:nvPr/>
        </p:nvPicPr>
        <p:blipFill>
          <a:blip r:embed="rId3" cstate="print"/>
          <a:srcRect/>
          <a:stretch>
            <a:fillRect/>
          </a:stretch>
        </p:blipFill>
        <p:spPr bwMode="auto">
          <a:xfrm>
            <a:off x="468312" y="1189037"/>
            <a:ext cx="5943600" cy="5943600"/>
          </a:xfrm>
          <a:prstGeom prst="rect">
            <a:avLst/>
          </a:prstGeom>
          <a:noFill/>
        </p:spPr>
      </p:pic>
      <p:sp>
        <p:nvSpPr>
          <p:cNvPr id="3" name="TextBox 2"/>
          <p:cNvSpPr txBox="1"/>
          <p:nvPr/>
        </p:nvSpPr>
        <p:spPr>
          <a:xfrm>
            <a:off x="315912" y="350837"/>
            <a:ext cx="9684061" cy="830997"/>
          </a:xfrm>
          <a:prstGeom prst="rect">
            <a:avLst/>
          </a:prstGeom>
          <a:noFill/>
        </p:spPr>
        <p:txBody>
          <a:bodyPr wrap="none" rtlCol="0">
            <a:spAutoFit/>
          </a:bodyPr>
          <a:lstStyle/>
          <a:p>
            <a:r>
              <a:rPr lang="en-US" dirty="0" smtClean="0"/>
              <a:t>In other news, LCROSS will crash into a permanently shadowed crater</a:t>
            </a:r>
          </a:p>
          <a:p>
            <a:r>
              <a:rPr lang="en-US" dirty="0" smtClean="0"/>
              <a:t> on the Moon at 5:30 Friday morning, looking for signs of water in the debris.</a:t>
            </a:r>
            <a:endParaRPr lang="en-US" dirty="0"/>
          </a:p>
        </p:txBody>
      </p:sp>
      <p:sp>
        <p:nvSpPr>
          <p:cNvPr id="4" name="TextBox 3"/>
          <p:cNvSpPr txBox="1"/>
          <p:nvPr/>
        </p:nvSpPr>
        <p:spPr>
          <a:xfrm>
            <a:off x="6716712" y="2484437"/>
            <a:ext cx="3001014" cy="1200329"/>
          </a:xfrm>
          <a:prstGeom prst="rect">
            <a:avLst/>
          </a:prstGeom>
          <a:noFill/>
        </p:spPr>
        <p:txBody>
          <a:bodyPr wrap="none" rtlCol="0">
            <a:spAutoFit/>
          </a:bodyPr>
          <a:lstStyle/>
          <a:p>
            <a:r>
              <a:rPr lang="en-US" dirty="0" smtClean="0"/>
              <a:t>May see with a &gt;12”</a:t>
            </a:r>
          </a:p>
          <a:p>
            <a:r>
              <a:rPr lang="en-US" dirty="0" smtClean="0"/>
              <a:t>telescope, but better</a:t>
            </a:r>
          </a:p>
          <a:p>
            <a:r>
              <a:rPr lang="en-US" dirty="0" smtClean="0"/>
              <a:t>to watch on NASA TV</a:t>
            </a:r>
            <a:endParaRPr lang="en-US" dirty="0"/>
          </a:p>
        </p:txBody>
      </p:sp>
      <p:sp>
        <p:nvSpPr>
          <p:cNvPr id="2" name="Slide Number Placeholder 1"/>
          <p:cNvSpPr>
            <a:spLocks noGrp="1"/>
          </p:cNvSpPr>
          <p:nvPr>
            <p:ph type="sldNum" sz="quarter" idx="10"/>
          </p:nvPr>
        </p:nvSpPr>
        <p:spPr/>
        <p:txBody>
          <a:bodyPr/>
          <a:lstStyle/>
          <a:p>
            <a:fld id="{F9FEA945-240A-4B20-8D72-FFEDAF982291}" type="slidenum">
              <a:rPr lang="en-US" smtClean="0"/>
              <a:pPr/>
              <a:t>34</a:t>
            </a:fld>
            <a:endParaRPr lang="en-US"/>
          </a:p>
        </p:txBody>
      </p:sp>
    </p:spTree>
    <p:extLst>
      <p:ext uri="{BB962C8B-B14F-4D97-AF65-F5344CB8AC3E}">
        <p14:creationId xmlns:p14="http://schemas.microsoft.com/office/powerpoint/2010/main" val="4120522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srcRect/>
          <a:stretch>
            <a:fillRect/>
          </a:stretch>
        </p:blipFill>
        <p:spPr bwMode="auto">
          <a:xfrm>
            <a:off x="315913" y="1646238"/>
            <a:ext cx="9459912" cy="4556126"/>
          </a:xfrm>
          <a:prstGeom prst="rect">
            <a:avLst/>
          </a:prstGeom>
          <a:noFill/>
          <a:ln w="9525">
            <a:noFill/>
            <a:miter lim="800000"/>
            <a:headEnd/>
            <a:tailEnd/>
          </a:ln>
        </p:spPr>
      </p:pic>
      <p:sp>
        <p:nvSpPr>
          <p:cNvPr id="4099" name="Text Box 2"/>
          <p:cNvSpPr txBox="1">
            <a:spLocks noChangeArrowheads="1"/>
          </p:cNvSpPr>
          <p:nvPr/>
        </p:nvSpPr>
        <p:spPr bwMode="auto">
          <a:xfrm>
            <a:off x="1763713" y="6370638"/>
            <a:ext cx="6858000" cy="36512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FFFFFF"/>
                </a:solidFill>
              </a:rPr>
              <a:t>Voyager 2 (1979)                                Galileo (1996)</a:t>
            </a:r>
          </a:p>
        </p:txBody>
      </p:sp>
      <p:sp>
        <p:nvSpPr>
          <p:cNvPr id="4100" name="Text Box 3"/>
          <p:cNvSpPr txBox="1">
            <a:spLocks noChangeArrowheads="1"/>
          </p:cNvSpPr>
          <p:nvPr/>
        </p:nvSpPr>
        <p:spPr bwMode="auto">
          <a:xfrm>
            <a:off x="204788" y="887413"/>
            <a:ext cx="8094662" cy="341312"/>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FF"/>
                </a:solidFill>
              </a:rPr>
              <a:t>Activity causes surface to slowly change over the years:</a:t>
            </a:r>
          </a:p>
        </p:txBody>
      </p:sp>
      <p:sp>
        <p:nvSpPr>
          <p:cNvPr id="2" name="Slide Number Placeholder 1"/>
          <p:cNvSpPr>
            <a:spLocks noGrp="1"/>
          </p:cNvSpPr>
          <p:nvPr>
            <p:ph type="sldNum" sz="quarter" idx="10"/>
          </p:nvPr>
        </p:nvSpPr>
        <p:spPr/>
        <p:txBody>
          <a:bodyPr/>
          <a:lstStyle/>
          <a:p>
            <a:fld id="{F9FEA945-240A-4B20-8D72-FFEDAF982291}" type="slidenum">
              <a:rPr lang="en-US" smtClean="0"/>
              <a:pPr/>
              <a:t>4</a:t>
            </a:fld>
            <a:endParaRPr lang="en-US"/>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
          <p:cNvSpPr txBox="1">
            <a:spLocks noChangeArrowheads="1"/>
          </p:cNvSpPr>
          <p:nvPr/>
        </p:nvSpPr>
        <p:spPr bwMode="auto">
          <a:xfrm>
            <a:off x="627063" y="417513"/>
            <a:ext cx="8664575" cy="146050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FF"/>
                </a:solidFill>
              </a:rPr>
              <a:t>Volcanic activity requires internal heat.   Io is a small body.  Should be cold and geologically dead by now.  What is source of heat?</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solidFill>
                  <a:srgbClr val="FFFFFF"/>
                </a:solidFill>
              </a:rPr>
              <a:t>First, Io and Europa are in a "</a:t>
            </a:r>
            <a:r>
              <a:rPr lang="en-GB"/>
              <a:t>resonance orbit</a:t>
            </a:r>
            <a:r>
              <a:rPr lang="en-GB">
                <a:solidFill>
                  <a:srgbClr val="FFFFFF"/>
                </a:solidFill>
              </a:rPr>
              <a:t>":</a:t>
            </a:r>
          </a:p>
        </p:txBody>
      </p:sp>
      <p:sp>
        <p:nvSpPr>
          <p:cNvPr id="5140" name="Text Box 25"/>
          <p:cNvSpPr txBox="1">
            <a:spLocks noChangeArrowheads="1"/>
          </p:cNvSpPr>
          <p:nvPr/>
        </p:nvSpPr>
        <p:spPr bwMode="auto">
          <a:xfrm>
            <a:off x="6945312" y="6065837"/>
            <a:ext cx="2854325" cy="1023938"/>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Lst>
            </a:pPr>
            <a:r>
              <a:rPr lang="en-GB" dirty="0">
                <a:solidFill>
                  <a:srgbClr val="00FFFF"/>
                </a:solidFill>
              </a:rPr>
              <a:t>The periodic pull on Io by </a:t>
            </a:r>
            <a:r>
              <a:rPr lang="en-GB" dirty="0" err="1">
                <a:solidFill>
                  <a:srgbClr val="00FFFF"/>
                </a:solidFill>
              </a:rPr>
              <a:t>Europa</a:t>
            </a:r>
            <a:r>
              <a:rPr lang="en-GB" dirty="0">
                <a:solidFill>
                  <a:srgbClr val="00FFFF"/>
                </a:solidFill>
              </a:rPr>
              <a:t> makes Io's orbit elliptical.</a:t>
            </a:r>
          </a:p>
        </p:txBody>
      </p:sp>
      <p:pic>
        <p:nvPicPr>
          <p:cNvPr id="5152" name="Picture 45" descr="galileanmoonorbits"/>
          <p:cNvPicPr>
            <a:picLocks noChangeAspect="1" noChangeArrowheads="1" noCrop="1"/>
          </p:cNvPicPr>
          <p:nvPr/>
        </p:nvPicPr>
        <p:blipFill>
          <a:blip r:embed="rId3" cstate="print"/>
          <a:srcRect/>
          <a:stretch>
            <a:fillRect/>
          </a:stretch>
        </p:blipFill>
        <p:spPr bwMode="auto">
          <a:xfrm>
            <a:off x="468312" y="2255837"/>
            <a:ext cx="6357256" cy="4267200"/>
          </a:xfrm>
          <a:prstGeom prst="rect">
            <a:avLst/>
          </a:prstGeom>
          <a:noFill/>
          <a:ln w="9525">
            <a:noFill/>
            <a:miter lim="800000"/>
            <a:headEnd/>
            <a:tailEnd/>
          </a:ln>
        </p:spPr>
      </p:pic>
      <p:sp>
        <p:nvSpPr>
          <p:cNvPr id="5153" name="Text Box 46"/>
          <p:cNvSpPr txBox="1">
            <a:spLocks noChangeArrowheads="1"/>
          </p:cNvSpPr>
          <p:nvPr/>
        </p:nvSpPr>
        <p:spPr bwMode="auto">
          <a:xfrm>
            <a:off x="4659312" y="5303837"/>
            <a:ext cx="1981200" cy="707886"/>
          </a:xfrm>
          <a:prstGeom prst="rect">
            <a:avLst/>
          </a:prstGeom>
          <a:noFill/>
          <a:ln w="9525">
            <a:noFill/>
            <a:miter lim="800000"/>
            <a:headEnd/>
            <a:tailEnd/>
          </a:ln>
        </p:spPr>
        <p:txBody>
          <a:bodyPr wrap="square">
            <a:spAutoFit/>
          </a:bodyPr>
          <a:lstStyle/>
          <a:p>
            <a:r>
              <a:rPr lang="en-US" sz="2000" dirty="0" err="1">
                <a:solidFill>
                  <a:schemeClr val="tx2"/>
                </a:solidFill>
              </a:rPr>
              <a:t>Europa</a:t>
            </a:r>
            <a:r>
              <a:rPr lang="en-US" sz="2000" dirty="0">
                <a:solidFill>
                  <a:schemeClr val="tx2"/>
                </a:solidFill>
              </a:rPr>
              <a:t> “pulls Io outward” here.</a:t>
            </a:r>
          </a:p>
        </p:txBody>
      </p:sp>
      <p:sp>
        <p:nvSpPr>
          <p:cNvPr id="5154" name="Line 48"/>
          <p:cNvSpPr>
            <a:spLocks noChangeShapeType="1"/>
          </p:cNvSpPr>
          <p:nvPr/>
        </p:nvSpPr>
        <p:spPr bwMode="auto">
          <a:xfrm flipH="1" flipV="1">
            <a:off x="2601912" y="3322637"/>
            <a:ext cx="2362200" cy="1828800"/>
          </a:xfrm>
          <a:prstGeom prst="line">
            <a:avLst/>
          </a:prstGeom>
          <a:noFill/>
          <a:ln w="25400">
            <a:solidFill>
              <a:srgbClr val="FF0000"/>
            </a:solidFill>
            <a:round/>
            <a:headEnd/>
            <a:tailEnd type="triangle" w="med" len="med"/>
          </a:ln>
        </p:spPr>
        <p:txBody>
          <a:bodyPr/>
          <a:lstStyle/>
          <a:p>
            <a:endParaRPr lang="en-US"/>
          </a:p>
        </p:txBody>
      </p:sp>
      <p:sp>
        <p:nvSpPr>
          <p:cNvPr id="2" name="Slide Number Placeholder 1"/>
          <p:cNvSpPr>
            <a:spLocks noGrp="1"/>
          </p:cNvSpPr>
          <p:nvPr>
            <p:ph type="sldNum" sz="quarter" idx="10"/>
          </p:nvPr>
        </p:nvSpPr>
        <p:spPr/>
        <p:txBody>
          <a:bodyPr/>
          <a:lstStyle/>
          <a:p>
            <a:fld id="{F9FEA945-240A-4B20-8D72-FFEDAF982291}" type="slidenum">
              <a:rPr lang="en-US" smtClean="0"/>
              <a:pPr/>
              <a:t>5</a:t>
            </a:fld>
            <a:endParaRPr 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3"/>
          <p:cNvSpPr>
            <a:spLocks noChangeArrowheads="1"/>
          </p:cNvSpPr>
          <p:nvPr/>
        </p:nvSpPr>
        <p:spPr bwMode="auto">
          <a:xfrm>
            <a:off x="1495425" y="277813"/>
            <a:ext cx="6656388" cy="4645025"/>
          </a:xfrm>
          <a:prstGeom prst="ellipse">
            <a:avLst/>
          </a:prstGeom>
          <a:noFill/>
          <a:ln w="18360">
            <a:solidFill>
              <a:srgbClr val="00FFFF"/>
            </a:solidFill>
            <a:prstDash val="sysDot"/>
            <a:round/>
            <a:headEnd/>
            <a:tailEnd/>
          </a:ln>
        </p:spPr>
        <p:txBody>
          <a:bodyPr wrap="none" anchor="ctr"/>
          <a:lstStyle/>
          <a:p>
            <a:endParaRPr lang="en-US"/>
          </a:p>
        </p:txBody>
      </p:sp>
      <p:sp>
        <p:nvSpPr>
          <p:cNvPr id="6148" name="Text Box 13"/>
          <p:cNvSpPr txBox="1">
            <a:spLocks noChangeArrowheads="1"/>
          </p:cNvSpPr>
          <p:nvPr/>
        </p:nvSpPr>
        <p:spPr bwMode="auto">
          <a:xfrm>
            <a:off x="1987550" y="2428875"/>
            <a:ext cx="730250" cy="228600"/>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Lst>
            </a:pPr>
            <a:r>
              <a:rPr lang="en-GB" sz="1600">
                <a:solidFill>
                  <a:srgbClr val="FF0000"/>
                </a:solidFill>
              </a:rPr>
              <a:t>Io</a:t>
            </a:r>
          </a:p>
        </p:txBody>
      </p:sp>
      <p:sp>
        <p:nvSpPr>
          <p:cNvPr id="6149" name="Text Box 14"/>
          <p:cNvSpPr txBox="1">
            <a:spLocks noChangeArrowheads="1"/>
          </p:cNvSpPr>
          <p:nvPr/>
        </p:nvSpPr>
        <p:spPr bwMode="auto">
          <a:xfrm>
            <a:off x="377825" y="2193925"/>
            <a:ext cx="685800" cy="760413"/>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pPr>
            <a:r>
              <a:rPr lang="en-GB" sz="1800">
                <a:solidFill>
                  <a:srgbClr val="00FFFF"/>
                </a:solidFill>
              </a:rPr>
              <a:t>orbital speed slower</a:t>
            </a:r>
          </a:p>
        </p:txBody>
      </p:sp>
      <p:sp>
        <p:nvSpPr>
          <p:cNvPr id="6150" name="Text Box 15"/>
          <p:cNvSpPr txBox="1">
            <a:spLocks noChangeArrowheads="1"/>
          </p:cNvSpPr>
          <p:nvPr/>
        </p:nvSpPr>
        <p:spPr bwMode="auto">
          <a:xfrm>
            <a:off x="9026759" y="2103437"/>
            <a:ext cx="685800" cy="760412"/>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pPr>
            <a:r>
              <a:rPr lang="en-GB" sz="1800" dirty="0">
                <a:solidFill>
                  <a:srgbClr val="00FFFF"/>
                </a:solidFill>
              </a:rPr>
              <a:t>orbital speed faster</a:t>
            </a:r>
          </a:p>
        </p:txBody>
      </p:sp>
      <p:sp>
        <p:nvSpPr>
          <p:cNvPr id="6151" name="Text Box 16"/>
          <p:cNvSpPr txBox="1">
            <a:spLocks noChangeArrowheads="1"/>
          </p:cNvSpPr>
          <p:nvPr/>
        </p:nvSpPr>
        <p:spPr bwMode="auto">
          <a:xfrm>
            <a:off x="87313" y="5183188"/>
            <a:ext cx="9945687" cy="73025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solidFill>
                  <a:srgbClr val="FFFFFF"/>
                </a:solidFill>
              </a:rPr>
              <a:t>- Io “tidally locked” like our Moon.  Tidal bulge always points to Jupiter.  So angle of bulge changes faster when Io is closer to Jupiter.</a:t>
            </a:r>
          </a:p>
        </p:txBody>
      </p:sp>
      <p:sp>
        <p:nvSpPr>
          <p:cNvPr id="6152" name="Text Box 17"/>
          <p:cNvSpPr txBox="1">
            <a:spLocks noChangeArrowheads="1"/>
          </p:cNvSpPr>
          <p:nvPr/>
        </p:nvSpPr>
        <p:spPr bwMode="auto">
          <a:xfrm>
            <a:off x="7704138" y="4003675"/>
            <a:ext cx="2095500" cy="515938"/>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Lst>
            </a:pPr>
            <a:r>
              <a:rPr lang="en-GB" sz="1800">
                <a:solidFill>
                  <a:srgbClr val="FFFFFF"/>
                </a:solidFill>
              </a:rPr>
              <a:t>(exaggerated ellipse)</a:t>
            </a:r>
          </a:p>
        </p:txBody>
      </p:sp>
      <p:sp>
        <p:nvSpPr>
          <p:cNvPr id="8223" name="Text Box 31"/>
          <p:cNvSpPr txBox="1">
            <a:spLocks noChangeArrowheads="1"/>
          </p:cNvSpPr>
          <p:nvPr/>
        </p:nvSpPr>
        <p:spPr bwMode="auto">
          <a:xfrm>
            <a:off x="87313" y="6065838"/>
            <a:ext cx="9945687" cy="369332"/>
          </a:xfrm>
          <a:prstGeom prst="rect">
            <a:avLst/>
          </a:prstGeom>
          <a:noFill/>
          <a:ln w="9525">
            <a:noFill/>
            <a:miter lim="800000"/>
            <a:headEnd/>
            <a:tailEnd/>
          </a:ln>
        </p:spPr>
        <p:txBody>
          <a:bodyPr lIns="0" tIns="0" rIns="0" bIns="0">
            <a:spAutoFit/>
          </a:bodyPr>
          <a:lstStyle/>
          <a:p>
            <a:pPr eaLnBrk="1">
              <a:buClr>
                <a:srgbClr val="000000"/>
              </a:buClr>
              <a:buSzPct val="45000"/>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dirty="0">
                <a:solidFill>
                  <a:srgbClr val="FFFFFF"/>
                </a:solidFill>
              </a:rPr>
              <a:t>But Io </a:t>
            </a:r>
            <a:r>
              <a:rPr lang="en-GB" dirty="0" smtClean="0">
                <a:solidFill>
                  <a:srgbClr val="FFFFFF"/>
                </a:solidFill>
              </a:rPr>
              <a:t>spins </a:t>
            </a:r>
            <a:r>
              <a:rPr lang="en-GB" dirty="0">
                <a:solidFill>
                  <a:srgbClr val="FFFFFF"/>
                </a:solidFill>
              </a:rPr>
              <a:t>on its axis at a </a:t>
            </a:r>
            <a:r>
              <a:rPr lang="en-GB" u="sng" dirty="0">
                <a:solidFill>
                  <a:srgbClr val="FFFFFF"/>
                </a:solidFill>
              </a:rPr>
              <a:t>constant </a:t>
            </a:r>
            <a:r>
              <a:rPr lang="en-GB" u="sng" dirty="0" smtClean="0">
                <a:solidFill>
                  <a:srgbClr val="FFFFFF"/>
                </a:solidFill>
              </a:rPr>
              <a:t>rate</a:t>
            </a:r>
            <a:r>
              <a:rPr lang="en-GB" dirty="0" smtClean="0">
                <a:solidFill>
                  <a:srgbClr val="FFFFFF"/>
                </a:solidFill>
              </a:rPr>
              <a:t>.</a:t>
            </a:r>
            <a:endParaRPr lang="en-GB" dirty="0">
              <a:solidFill>
                <a:srgbClr val="FFFFFF"/>
              </a:solidFill>
            </a:endParaRPr>
          </a:p>
        </p:txBody>
      </p:sp>
      <p:sp>
        <p:nvSpPr>
          <p:cNvPr id="8224" name="Text Box 32"/>
          <p:cNvSpPr txBox="1">
            <a:spLocks noChangeArrowheads="1"/>
          </p:cNvSpPr>
          <p:nvPr/>
        </p:nvSpPr>
        <p:spPr bwMode="auto">
          <a:xfrm>
            <a:off x="87313" y="6751637"/>
            <a:ext cx="9945687" cy="36512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solidFill>
                  <a:srgbClr val="FFFFFF"/>
                </a:solidFill>
              </a:rPr>
              <a:t>- So bulge moves back and forth across surface =&gt; stresses =&gt; heat =&gt; volcanoes</a:t>
            </a:r>
          </a:p>
        </p:txBody>
      </p:sp>
      <p:sp>
        <p:nvSpPr>
          <p:cNvPr id="4" name="TextBox 3">
            <a:hlinkClick r:id="rId5"/>
          </p:cNvPr>
          <p:cNvSpPr txBox="1"/>
          <p:nvPr/>
        </p:nvSpPr>
        <p:spPr>
          <a:xfrm>
            <a:off x="7700227" y="193075"/>
            <a:ext cx="1149674" cy="338554"/>
          </a:xfrm>
          <a:prstGeom prst="rect">
            <a:avLst/>
          </a:prstGeom>
          <a:noFill/>
        </p:spPr>
        <p:txBody>
          <a:bodyPr wrap="none" rtlCol="0">
            <a:spAutoFit/>
          </a:bodyPr>
          <a:lstStyle/>
          <a:p>
            <a:r>
              <a:rPr lang="en-US" sz="1600" u="sng" dirty="0" smtClean="0">
                <a:solidFill>
                  <a:schemeClr val="accent6">
                    <a:lumMod val="60000"/>
                    <a:lumOff val="40000"/>
                  </a:schemeClr>
                </a:solidFill>
              </a:rPr>
              <a:t>backup link</a:t>
            </a:r>
            <a:endParaRPr lang="en-US" sz="2800" u="sng" dirty="0">
              <a:solidFill>
                <a:schemeClr val="accent6">
                  <a:lumMod val="60000"/>
                  <a:lumOff val="40000"/>
                </a:schemeClr>
              </a:solidFill>
            </a:endParaRPr>
          </a:p>
        </p:txBody>
      </p:sp>
      <p:pic>
        <p:nvPicPr>
          <p:cNvPr id="5" name="iomovi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8543924" y="491839"/>
            <a:ext cx="1488977" cy="1459198"/>
          </a:xfrm>
          <a:prstGeom prst="rect">
            <a:avLst/>
          </a:prstGeom>
        </p:spPr>
      </p:pic>
      <p:sp>
        <p:nvSpPr>
          <p:cNvPr id="2" name="Slide Number Placeholder 1"/>
          <p:cNvSpPr>
            <a:spLocks noGrp="1"/>
          </p:cNvSpPr>
          <p:nvPr>
            <p:ph type="sldNum" sz="quarter" idx="10"/>
          </p:nvPr>
        </p:nvSpPr>
        <p:spPr/>
        <p:txBody>
          <a:bodyPr/>
          <a:lstStyle/>
          <a:p>
            <a:fld id="{F9FEA945-240A-4B20-8D72-FFEDAF982291}" type="slidenum">
              <a:rPr lang="en-US" smtClean="0"/>
              <a:pPr/>
              <a:t>6</a:t>
            </a:fld>
            <a:endParaRPr lang="en-US"/>
          </a:p>
        </p:txBody>
      </p:sp>
      <p:pic>
        <p:nvPicPr>
          <p:cNvPr id="23" name="Picture 25" descr="http://astrobob.areavoices.com/astrobob/images/Jupiter_from_north_po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2312" y="1766208"/>
            <a:ext cx="1623360" cy="146662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rot="15351797">
            <a:off x="7806824" y="2214111"/>
            <a:ext cx="622300" cy="704850"/>
            <a:chOff x="3327400" y="3981450"/>
            <a:chExt cx="622300" cy="704850"/>
          </a:xfrm>
        </p:grpSpPr>
        <p:grpSp>
          <p:nvGrpSpPr>
            <p:cNvPr id="25" name="Group 24"/>
            <p:cNvGrpSpPr/>
            <p:nvPr/>
          </p:nvGrpSpPr>
          <p:grpSpPr>
            <a:xfrm>
              <a:off x="3327400" y="3981450"/>
              <a:ext cx="622300" cy="704850"/>
              <a:chOff x="3327400" y="3981450"/>
              <a:chExt cx="622300" cy="704850"/>
            </a:xfrm>
          </p:grpSpPr>
          <p:pic>
            <p:nvPicPr>
              <p:cNvPr id="27" name="Picture 24" descr="io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464543">
                <a:off x="3327400" y="3981450"/>
                <a:ext cx="6223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27"/>
              <p:cNvSpPr>
                <a:spLocks noChangeArrowheads="1"/>
              </p:cNvSpPr>
              <p:nvPr/>
            </p:nvSpPr>
            <p:spPr bwMode="auto">
              <a:xfrm>
                <a:off x="3535363" y="4259263"/>
                <a:ext cx="195262" cy="192087"/>
              </a:xfrm>
              <a:custGeom>
                <a:avLst/>
                <a:gdLst>
                  <a:gd name="T0" fmla="*/ 2147483646 w 601"/>
                  <a:gd name="T1" fmla="*/ 2147483646 h 589"/>
                  <a:gd name="T2" fmla="*/ 2147483646 w 601"/>
                  <a:gd name="T3" fmla="*/ 2147483646 h 589"/>
                  <a:gd name="T4" fmla="*/ 2147483646 w 601"/>
                  <a:gd name="T5" fmla="*/ 2147483646 h 589"/>
                  <a:gd name="T6" fmla="*/ 2147483646 w 601"/>
                  <a:gd name="T7" fmla="*/ 2147483646 h 589"/>
                  <a:gd name="T8" fmla="*/ 2147483646 w 601"/>
                  <a:gd name="T9" fmla="*/ 2147483646 h 589"/>
                  <a:gd name="T10" fmla="*/ 2147483646 w 601"/>
                  <a:gd name="T11" fmla="*/ 2147483646 h 589"/>
                  <a:gd name="T12" fmla="*/ 2147483646 w 601"/>
                  <a:gd name="T13" fmla="*/ 2147483646 h 589"/>
                  <a:gd name="T14" fmla="*/ 2147483646 w 601"/>
                  <a:gd name="T15" fmla="*/ 2147483646 h 589"/>
                  <a:gd name="T16" fmla="*/ 2147483646 w 601"/>
                  <a:gd name="T17" fmla="*/ 2147483646 h 589"/>
                  <a:gd name="T18" fmla="*/ 2147483646 w 601"/>
                  <a:gd name="T19" fmla="*/ 2147483646 h 589"/>
                  <a:gd name="T20" fmla="*/ 2147483646 w 601"/>
                  <a:gd name="T21" fmla="*/ 2147483646 h 589"/>
                  <a:gd name="T22" fmla="*/ 2147483646 w 601"/>
                  <a:gd name="T23" fmla="*/ 2147483646 h 589"/>
                  <a:gd name="T24" fmla="*/ 0 w 601"/>
                  <a:gd name="T25" fmla="*/ 2147483646 h 589"/>
                  <a:gd name="T26" fmla="*/ 0 w 601"/>
                  <a:gd name="T27" fmla="*/ 2147483646 h 589"/>
                  <a:gd name="T28" fmla="*/ 2147483646 w 601"/>
                  <a:gd name="T29" fmla="*/ 2147483646 h 589"/>
                  <a:gd name="T30" fmla="*/ 2147483646 w 601"/>
                  <a:gd name="T31" fmla="*/ 2147483646 h 589"/>
                  <a:gd name="T32" fmla="*/ 2147483646 w 601"/>
                  <a:gd name="T33" fmla="*/ 2147483646 h 589"/>
                  <a:gd name="T34" fmla="*/ 2147483646 w 601"/>
                  <a:gd name="T35" fmla="*/ 2147483646 h 589"/>
                  <a:gd name="T36" fmla="*/ 2147483646 w 601"/>
                  <a:gd name="T37" fmla="*/ 2147483646 h 589"/>
                  <a:gd name="T38" fmla="*/ 2147483646 w 601"/>
                  <a:gd name="T39" fmla="*/ 2147483646 h 589"/>
                  <a:gd name="T40" fmla="*/ 2147483646 w 601"/>
                  <a:gd name="T41" fmla="*/ 2147483646 h 589"/>
                  <a:gd name="T42" fmla="*/ 2147483646 w 601"/>
                  <a:gd name="T43" fmla="*/ 2147483646 h 589"/>
                  <a:gd name="T44" fmla="*/ 2147483646 w 601"/>
                  <a:gd name="T45" fmla="*/ 2147483646 h 589"/>
                  <a:gd name="T46" fmla="*/ 2147483646 w 601"/>
                  <a:gd name="T47" fmla="*/ 2147483646 h 589"/>
                  <a:gd name="T48" fmla="*/ 2147483646 w 601"/>
                  <a:gd name="T49" fmla="*/ 2147483646 h 589"/>
                  <a:gd name="T50" fmla="*/ 2147483646 w 601"/>
                  <a:gd name="T51" fmla="*/ 2147483646 h 589"/>
                  <a:gd name="T52" fmla="*/ 2147483646 w 601"/>
                  <a:gd name="T53" fmla="*/ 2147483646 h 589"/>
                  <a:gd name="T54" fmla="*/ 2147483646 w 601"/>
                  <a:gd name="T55" fmla="*/ 2147483646 h 589"/>
                  <a:gd name="T56" fmla="*/ 2147483646 w 601"/>
                  <a:gd name="T57" fmla="*/ 2147483646 h 589"/>
                  <a:gd name="T58" fmla="*/ 2147483646 w 601"/>
                  <a:gd name="T59" fmla="*/ 2147483646 h 589"/>
                  <a:gd name="T60" fmla="*/ 2147483646 w 601"/>
                  <a:gd name="T61" fmla="*/ 2147483646 h 589"/>
                  <a:gd name="T62" fmla="*/ 2147483646 w 601"/>
                  <a:gd name="T63" fmla="*/ 2147483646 h 589"/>
                  <a:gd name="T64" fmla="*/ 2147483646 w 601"/>
                  <a:gd name="T65" fmla="*/ 2147483646 h 589"/>
                  <a:gd name="T66" fmla="*/ 2147483646 w 601"/>
                  <a:gd name="T67" fmla="*/ 2147483646 h 589"/>
                  <a:gd name="T68" fmla="*/ 2147483646 w 601"/>
                  <a:gd name="T69" fmla="*/ 2147483646 h 589"/>
                  <a:gd name="T70" fmla="*/ 2147483646 w 601"/>
                  <a:gd name="T71" fmla="*/ 2147483646 h 589"/>
                  <a:gd name="T72" fmla="*/ 2147483646 w 601"/>
                  <a:gd name="T73" fmla="*/ 2147483646 h 589"/>
                  <a:gd name="T74" fmla="*/ 2147483646 w 601"/>
                  <a:gd name="T75" fmla="*/ 2147483646 h 589"/>
                  <a:gd name="T76" fmla="*/ 2147483646 w 601"/>
                  <a:gd name="T77" fmla="*/ 2147483646 h 589"/>
                  <a:gd name="T78" fmla="*/ 2147483646 w 601"/>
                  <a:gd name="T79" fmla="*/ 2147483646 h 589"/>
                  <a:gd name="T80" fmla="*/ 2147483646 w 601"/>
                  <a:gd name="T81" fmla="*/ 2147483646 h 589"/>
                  <a:gd name="T82" fmla="*/ 2147483646 w 601"/>
                  <a:gd name="T83" fmla="*/ 2147483646 h 589"/>
                  <a:gd name="T84" fmla="*/ 2147483646 w 601"/>
                  <a:gd name="T85" fmla="*/ 2147483646 h 5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589"/>
                  <a:gd name="T131" fmla="*/ 601 w 601"/>
                  <a:gd name="T132" fmla="*/ 589 h 5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589">
                    <a:moveTo>
                      <a:pt x="227" y="0"/>
                    </a:moveTo>
                    <a:lnTo>
                      <a:pt x="212" y="4"/>
                    </a:lnTo>
                    <a:lnTo>
                      <a:pt x="199" y="8"/>
                    </a:lnTo>
                    <a:lnTo>
                      <a:pt x="184" y="13"/>
                    </a:lnTo>
                    <a:lnTo>
                      <a:pt x="171" y="19"/>
                    </a:lnTo>
                    <a:lnTo>
                      <a:pt x="158" y="25"/>
                    </a:lnTo>
                    <a:lnTo>
                      <a:pt x="144" y="32"/>
                    </a:lnTo>
                    <a:lnTo>
                      <a:pt x="132" y="40"/>
                    </a:lnTo>
                    <a:lnTo>
                      <a:pt x="119" y="49"/>
                    </a:lnTo>
                    <a:lnTo>
                      <a:pt x="107" y="57"/>
                    </a:lnTo>
                    <a:lnTo>
                      <a:pt x="96" y="67"/>
                    </a:lnTo>
                    <a:lnTo>
                      <a:pt x="85" y="77"/>
                    </a:lnTo>
                    <a:lnTo>
                      <a:pt x="75" y="87"/>
                    </a:lnTo>
                    <a:lnTo>
                      <a:pt x="66" y="99"/>
                    </a:lnTo>
                    <a:lnTo>
                      <a:pt x="56" y="110"/>
                    </a:lnTo>
                    <a:lnTo>
                      <a:pt x="48" y="122"/>
                    </a:lnTo>
                    <a:lnTo>
                      <a:pt x="40" y="135"/>
                    </a:lnTo>
                    <a:lnTo>
                      <a:pt x="33" y="148"/>
                    </a:lnTo>
                    <a:lnTo>
                      <a:pt x="26" y="160"/>
                    </a:lnTo>
                    <a:lnTo>
                      <a:pt x="20" y="174"/>
                    </a:lnTo>
                    <a:lnTo>
                      <a:pt x="15" y="187"/>
                    </a:lnTo>
                    <a:lnTo>
                      <a:pt x="11" y="202"/>
                    </a:lnTo>
                    <a:lnTo>
                      <a:pt x="7" y="216"/>
                    </a:lnTo>
                    <a:lnTo>
                      <a:pt x="4" y="231"/>
                    </a:lnTo>
                    <a:lnTo>
                      <a:pt x="2" y="245"/>
                    </a:lnTo>
                    <a:lnTo>
                      <a:pt x="0" y="261"/>
                    </a:lnTo>
                    <a:lnTo>
                      <a:pt x="0" y="275"/>
                    </a:lnTo>
                    <a:lnTo>
                      <a:pt x="0" y="290"/>
                    </a:lnTo>
                    <a:lnTo>
                      <a:pt x="1" y="305"/>
                    </a:lnTo>
                    <a:lnTo>
                      <a:pt x="2" y="320"/>
                    </a:lnTo>
                    <a:lnTo>
                      <a:pt x="5" y="334"/>
                    </a:lnTo>
                    <a:lnTo>
                      <a:pt x="8" y="349"/>
                    </a:lnTo>
                    <a:lnTo>
                      <a:pt x="11" y="364"/>
                    </a:lnTo>
                    <a:lnTo>
                      <a:pt x="16" y="378"/>
                    </a:lnTo>
                    <a:lnTo>
                      <a:pt x="21" y="392"/>
                    </a:lnTo>
                    <a:lnTo>
                      <a:pt x="27" y="406"/>
                    </a:lnTo>
                    <a:lnTo>
                      <a:pt x="34" y="419"/>
                    </a:lnTo>
                    <a:lnTo>
                      <a:pt x="40" y="433"/>
                    </a:lnTo>
                    <a:lnTo>
                      <a:pt x="49" y="445"/>
                    </a:lnTo>
                    <a:lnTo>
                      <a:pt x="58" y="458"/>
                    </a:lnTo>
                    <a:lnTo>
                      <a:pt x="67" y="470"/>
                    </a:lnTo>
                    <a:lnTo>
                      <a:pt x="76" y="482"/>
                    </a:lnTo>
                    <a:lnTo>
                      <a:pt x="86" y="493"/>
                    </a:lnTo>
                    <a:lnTo>
                      <a:pt x="98" y="504"/>
                    </a:lnTo>
                    <a:lnTo>
                      <a:pt x="109" y="514"/>
                    </a:lnTo>
                    <a:lnTo>
                      <a:pt x="121" y="523"/>
                    </a:lnTo>
                    <a:lnTo>
                      <a:pt x="133" y="533"/>
                    </a:lnTo>
                    <a:lnTo>
                      <a:pt x="145" y="541"/>
                    </a:lnTo>
                    <a:lnTo>
                      <a:pt x="158" y="548"/>
                    </a:lnTo>
                    <a:lnTo>
                      <a:pt x="172" y="556"/>
                    </a:lnTo>
                    <a:lnTo>
                      <a:pt x="186" y="562"/>
                    </a:lnTo>
                    <a:lnTo>
                      <a:pt x="200" y="568"/>
                    </a:lnTo>
                    <a:lnTo>
                      <a:pt x="214" y="573"/>
                    </a:lnTo>
                    <a:lnTo>
                      <a:pt x="229" y="577"/>
                    </a:lnTo>
                    <a:lnTo>
                      <a:pt x="244" y="581"/>
                    </a:lnTo>
                    <a:lnTo>
                      <a:pt x="258" y="584"/>
                    </a:lnTo>
                    <a:lnTo>
                      <a:pt x="274" y="586"/>
                    </a:lnTo>
                    <a:lnTo>
                      <a:pt x="288" y="587"/>
                    </a:lnTo>
                    <a:lnTo>
                      <a:pt x="303" y="588"/>
                    </a:lnTo>
                    <a:lnTo>
                      <a:pt x="318" y="588"/>
                    </a:lnTo>
                    <a:lnTo>
                      <a:pt x="334" y="588"/>
                    </a:lnTo>
                    <a:lnTo>
                      <a:pt x="349" y="586"/>
                    </a:lnTo>
                    <a:lnTo>
                      <a:pt x="363" y="584"/>
                    </a:lnTo>
                    <a:lnTo>
                      <a:pt x="378" y="581"/>
                    </a:lnTo>
                    <a:lnTo>
                      <a:pt x="392" y="578"/>
                    </a:lnTo>
                    <a:lnTo>
                      <a:pt x="407" y="573"/>
                    </a:lnTo>
                    <a:lnTo>
                      <a:pt x="420" y="568"/>
                    </a:lnTo>
                    <a:lnTo>
                      <a:pt x="434" y="563"/>
                    </a:lnTo>
                    <a:lnTo>
                      <a:pt x="448" y="556"/>
                    </a:lnTo>
                    <a:lnTo>
                      <a:pt x="461" y="548"/>
                    </a:lnTo>
                    <a:lnTo>
                      <a:pt x="474" y="541"/>
                    </a:lnTo>
                    <a:lnTo>
                      <a:pt x="486" y="532"/>
                    </a:lnTo>
                    <a:lnTo>
                      <a:pt x="498" y="523"/>
                    </a:lnTo>
                    <a:lnTo>
                      <a:pt x="509" y="513"/>
                    </a:lnTo>
                    <a:lnTo>
                      <a:pt x="519" y="504"/>
                    </a:lnTo>
                    <a:lnTo>
                      <a:pt x="529" y="493"/>
                    </a:lnTo>
                    <a:lnTo>
                      <a:pt x="540" y="482"/>
                    </a:lnTo>
                    <a:lnTo>
                      <a:pt x="549" y="470"/>
                    </a:lnTo>
                    <a:lnTo>
                      <a:pt x="557" y="459"/>
                    </a:lnTo>
                    <a:lnTo>
                      <a:pt x="565" y="446"/>
                    </a:lnTo>
                    <a:lnTo>
                      <a:pt x="572" y="433"/>
                    </a:lnTo>
                    <a:lnTo>
                      <a:pt x="578" y="420"/>
                    </a:lnTo>
                    <a:lnTo>
                      <a:pt x="584" y="406"/>
                    </a:lnTo>
                    <a:lnTo>
                      <a:pt x="589" y="392"/>
                    </a:lnTo>
                    <a:lnTo>
                      <a:pt x="594" y="378"/>
                    </a:lnTo>
                    <a:lnTo>
                      <a:pt x="597" y="364"/>
                    </a:lnTo>
                    <a:lnTo>
                      <a:pt x="600" y="350"/>
                    </a:lnTo>
                  </a:path>
                </a:pathLst>
              </a:custGeom>
              <a:noFill/>
              <a:ln w="3111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2945" tIns="41473" rIns="82945" bIns="41473"/>
              <a:lstStyle/>
              <a:p>
                <a:endParaRPr lang="en-US"/>
              </a:p>
            </p:txBody>
          </p:sp>
        </p:grpSp>
        <p:sp>
          <p:nvSpPr>
            <p:cNvPr id="26" name="Line 28"/>
            <p:cNvSpPr>
              <a:spLocks noChangeShapeType="1"/>
            </p:cNvSpPr>
            <p:nvPr/>
          </p:nvSpPr>
          <p:spPr bwMode="auto">
            <a:xfrm flipV="1">
              <a:off x="3751535" y="4287837"/>
              <a:ext cx="33065" cy="116840"/>
            </a:xfrm>
            <a:prstGeom prst="line">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txBody>
            <a:bodyPr lIns="82945" tIns="41473" rIns="82945" bIns="41473"/>
            <a:lstStyle/>
            <a:p>
              <a:endParaRPr lang="en-US"/>
            </a:p>
          </p:txBody>
        </p:sp>
      </p:grpSp>
      <p:grpSp>
        <p:nvGrpSpPr>
          <p:cNvPr id="29" name="Group 28"/>
          <p:cNvGrpSpPr/>
          <p:nvPr/>
        </p:nvGrpSpPr>
        <p:grpSpPr>
          <a:xfrm rot="4104589">
            <a:off x="1226946" y="2247899"/>
            <a:ext cx="622300" cy="704850"/>
            <a:chOff x="3327400" y="3981450"/>
            <a:chExt cx="622300" cy="704850"/>
          </a:xfrm>
        </p:grpSpPr>
        <p:grpSp>
          <p:nvGrpSpPr>
            <p:cNvPr id="30" name="Group 29"/>
            <p:cNvGrpSpPr/>
            <p:nvPr/>
          </p:nvGrpSpPr>
          <p:grpSpPr>
            <a:xfrm>
              <a:off x="3327400" y="3981450"/>
              <a:ext cx="622300" cy="704850"/>
              <a:chOff x="3327400" y="3981450"/>
              <a:chExt cx="622300" cy="704850"/>
            </a:xfrm>
          </p:grpSpPr>
          <p:pic>
            <p:nvPicPr>
              <p:cNvPr id="32" name="Picture 24" descr="io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464543">
                <a:off x="3327400" y="3981450"/>
                <a:ext cx="6223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27"/>
              <p:cNvSpPr>
                <a:spLocks noChangeArrowheads="1"/>
              </p:cNvSpPr>
              <p:nvPr/>
            </p:nvSpPr>
            <p:spPr bwMode="auto">
              <a:xfrm>
                <a:off x="3535363" y="4259263"/>
                <a:ext cx="195262" cy="192087"/>
              </a:xfrm>
              <a:custGeom>
                <a:avLst/>
                <a:gdLst>
                  <a:gd name="T0" fmla="*/ 2147483646 w 601"/>
                  <a:gd name="T1" fmla="*/ 2147483646 h 589"/>
                  <a:gd name="T2" fmla="*/ 2147483646 w 601"/>
                  <a:gd name="T3" fmla="*/ 2147483646 h 589"/>
                  <a:gd name="T4" fmla="*/ 2147483646 w 601"/>
                  <a:gd name="T5" fmla="*/ 2147483646 h 589"/>
                  <a:gd name="T6" fmla="*/ 2147483646 w 601"/>
                  <a:gd name="T7" fmla="*/ 2147483646 h 589"/>
                  <a:gd name="T8" fmla="*/ 2147483646 w 601"/>
                  <a:gd name="T9" fmla="*/ 2147483646 h 589"/>
                  <a:gd name="T10" fmla="*/ 2147483646 w 601"/>
                  <a:gd name="T11" fmla="*/ 2147483646 h 589"/>
                  <a:gd name="T12" fmla="*/ 2147483646 w 601"/>
                  <a:gd name="T13" fmla="*/ 2147483646 h 589"/>
                  <a:gd name="T14" fmla="*/ 2147483646 w 601"/>
                  <a:gd name="T15" fmla="*/ 2147483646 h 589"/>
                  <a:gd name="T16" fmla="*/ 2147483646 w 601"/>
                  <a:gd name="T17" fmla="*/ 2147483646 h 589"/>
                  <a:gd name="T18" fmla="*/ 2147483646 w 601"/>
                  <a:gd name="T19" fmla="*/ 2147483646 h 589"/>
                  <a:gd name="T20" fmla="*/ 2147483646 w 601"/>
                  <a:gd name="T21" fmla="*/ 2147483646 h 589"/>
                  <a:gd name="T22" fmla="*/ 2147483646 w 601"/>
                  <a:gd name="T23" fmla="*/ 2147483646 h 589"/>
                  <a:gd name="T24" fmla="*/ 0 w 601"/>
                  <a:gd name="T25" fmla="*/ 2147483646 h 589"/>
                  <a:gd name="T26" fmla="*/ 0 w 601"/>
                  <a:gd name="T27" fmla="*/ 2147483646 h 589"/>
                  <a:gd name="T28" fmla="*/ 2147483646 w 601"/>
                  <a:gd name="T29" fmla="*/ 2147483646 h 589"/>
                  <a:gd name="T30" fmla="*/ 2147483646 w 601"/>
                  <a:gd name="T31" fmla="*/ 2147483646 h 589"/>
                  <a:gd name="T32" fmla="*/ 2147483646 w 601"/>
                  <a:gd name="T33" fmla="*/ 2147483646 h 589"/>
                  <a:gd name="T34" fmla="*/ 2147483646 w 601"/>
                  <a:gd name="T35" fmla="*/ 2147483646 h 589"/>
                  <a:gd name="T36" fmla="*/ 2147483646 w 601"/>
                  <a:gd name="T37" fmla="*/ 2147483646 h 589"/>
                  <a:gd name="T38" fmla="*/ 2147483646 w 601"/>
                  <a:gd name="T39" fmla="*/ 2147483646 h 589"/>
                  <a:gd name="T40" fmla="*/ 2147483646 w 601"/>
                  <a:gd name="T41" fmla="*/ 2147483646 h 589"/>
                  <a:gd name="T42" fmla="*/ 2147483646 w 601"/>
                  <a:gd name="T43" fmla="*/ 2147483646 h 589"/>
                  <a:gd name="T44" fmla="*/ 2147483646 w 601"/>
                  <a:gd name="T45" fmla="*/ 2147483646 h 589"/>
                  <a:gd name="T46" fmla="*/ 2147483646 w 601"/>
                  <a:gd name="T47" fmla="*/ 2147483646 h 589"/>
                  <a:gd name="T48" fmla="*/ 2147483646 w 601"/>
                  <a:gd name="T49" fmla="*/ 2147483646 h 589"/>
                  <a:gd name="T50" fmla="*/ 2147483646 w 601"/>
                  <a:gd name="T51" fmla="*/ 2147483646 h 589"/>
                  <a:gd name="T52" fmla="*/ 2147483646 w 601"/>
                  <a:gd name="T53" fmla="*/ 2147483646 h 589"/>
                  <a:gd name="T54" fmla="*/ 2147483646 w 601"/>
                  <a:gd name="T55" fmla="*/ 2147483646 h 589"/>
                  <a:gd name="T56" fmla="*/ 2147483646 w 601"/>
                  <a:gd name="T57" fmla="*/ 2147483646 h 589"/>
                  <a:gd name="T58" fmla="*/ 2147483646 w 601"/>
                  <a:gd name="T59" fmla="*/ 2147483646 h 589"/>
                  <a:gd name="T60" fmla="*/ 2147483646 w 601"/>
                  <a:gd name="T61" fmla="*/ 2147483646 h 589"/>
                  <a:gd name="T62" fmla="*/ 2147483646 w 601"/>
                  <a:gd name="T63" fmla="*/ 2147483646 h 589"/>
                  <a:gd name="T64" fmla="*/ 2147483646 w 601"/>
                  <a:gd name="T65" fmla="*/ 2147483646 h 589"/>
                  <a:gd name="T66" fmla="*/ 2147483646 w 601"/>
                  <a:gd name="T67" fmla="*/ 2147483646 h 589"/>
                  <a:gd name="T68" fmla="*/ 2147483646 w 601"/>
                  <a:gd name="T69" fmla="*/ 2147483646 h 589"/>
                  <a:gd name="T70" fmla="*/ 2147483646 w 601"/>
                  <a:gd name="T71" fmla="*/ 2147483646 h 589"/>
                  <a:gd name="T72" fmla="*/ 2147483646 w 601"/>
                  <a:gd name="T73" fmla="*/ 2147483646 h 589"/>
                  <a:gd name="T74" fmla="*/ 2147483646 w 601"/>
                  <a:gd name="T75" fmla="*/ 2147483646 h 589"/>
                  <a:gd name="T76" fmla="*/ 2147483646 w 601"/>
                  <a:gd name="T77" fmla="*/ 2147483646 h 589"/>
                  <a:gd name="T78" fmla="*/ 2147483646 w 601"/>
                  <a:gd name="T79" fmla="*/ 2147483646 h 589"/>
                  <a:gd name="T80" fmla="*/ 2147483646 w 601"/>
                  <a:gd name="T81" fmla="*/ 2147483646 h 589"/>
                  <a:gd name="T82" fmla="*/ 2147483646 w 601"/>
                  <a:gd name="T83" fmla="*/ 2147483646 h 589"/>
                  <a:gd name="T84" fmla="*/ 2147483646 w 601"/>
                  <a:gd name="T85" fmla="*/ 2147483646 h 5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589"/>
                  <a:gd name="T131" fmla="*/ 601 w 601"/>
                  <a:gd name="T132" fmla="*/ 589 h 5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589">
                    <a:moveTo>
                      <a:pt x="227" y="0"/>
                    </a:moveTo>
                    <a:lnTo>
                      <a:pt x="212" y="4"/>
                    </a:lnTo>
                    <a:lnTo>
                      <a:pt x="199" y="8"/>
                    </a:lnTo>
                    <a:lnTo>
                      <a:pt x="184" y="13"/>
                    </a:lnTo>
                    <a:lnTo>
                      <a:pt x="171" y="19"/>
                    </a:lnTo>
                    <a:lnTo>
                      <a:pt x="158" y="25"/>
                    </a:lnTo>
                    <a:lnTo>
                      <a:pt x="144" y="32"/>
                    </a:lnTo>
                    <a:lnTo>
                      <a:pt x="132" y="40"/>
                    </a:lnTo>
                    <a:lnTo>
                      <a:pt x="119" y="49"/>
                    </a:lnTo>
                    <a:lnTo>
                      <a:pt x="107" y="57"/>
                    </a:lnTo>
                    <a:lnTo>
                      <a:pt x="96" y="67"/>
                    </a:lnTo>
                    <a:lnTo>
                      <a:pt x="85" y="77"/>
                    </a:lnTo>
                    <a:lnTo>
                      <a:pt x="75" y="87"/>
                    </a:lnTo>
                    <a:lnTo>
                      <a:pt x="66" y="99"/>
                    </a:lnTo>
                    <a:lnTo>
                      <a:pt x="56" y="110"/>
                    </a:lnTo>
                    <a:lnTo>
                      <a:pt x="48" y="122"/>
                    </a:lnTo>
                    <a:lnTo>
                      <a:pt x="40" y="135"/>
                    </a:lnTo>
                    <a:lnTo>
                      <a:pt x="33" y="148"/>
                    </a:lnTo>
                    <a:lnTo>
                      <a:pt x="26" y="160"/>
                    </a:lnTo>
                    <a:lnTo>
                      <a:pt x="20" y="174"/>
                    </a:lnTo>
                    <a:lnTo>
                      <a:pt x="15" y="187"/>
                    </a:lnTo>
                    <a:lnTo>
                      <a:pt x="11" y="202"/>
                    </a:lnTo>
                    <a:lnTo>
                      <a:pt x="7" y="216"/>
                    </a:lnTo>
                    <a:lnTo>
                      <a:pt x="4" y="231"/>
                    </a:lnTo>
                    <a:lnTo>
                      <a:pt x="2" y="245"/>
                    </a:lnTo>
                    <a:lnTo>
                      <a:pt x="0" y="261"/>
                    </a:lnTo>
                    <a:lnTo>
                      <a:pt x="0" y="275"/>
                    </a:lnTo>
                    <a:lnTo>
                      <a:pt x="0" y="290"/>
                    </a:lnTo>
                    <a:lnTo>
                      <a:pt x="1" y="305"/>
                    </a:lnTo>
                    <a:lnTo>
                      <a:pt x="2" y="320"/>
                    </a:lnTo>
                    <a:lnTo>
                      <a:pt x="5" y="334"/>
                    </a:lnTo>
                    <a:lnTo>
                      <a:pt x="8" y="349"/>
                    </a:lnTo>
                    <a:lnTo>
                      <a:pt x="11" y="364"/>
                    </a:lnTo>
                    <a:lnTo>
                      <a:pt x="16" y="378"/>
                    </a:lnTo>
                    <a:lnTo>
                      <a:pt x="21" y="392"/>
                    </a:lnTo>
                    <a:lnTo>
                      <a:pt x="27" y="406"/>
                    </a:lnTo>
                    <a:lnTo>
                      <a:pt x="34" y="419"/>
                    </a:lnTo>
                    <a:lnTo>
                      <a:pt x="40" y="433"/>
                    </a:lnTo>
                    <a:lnTo>
                      <a:pt x="49" y="445"/>
                    </a:lnTo>
                    <a:lnTo>
                      <a:pt x="58" y="458"/>
                    </a:lnTo>
                    <a:lnTo>
                      <a:pt x="67" y="470"/>
                    </a:lnTo>
                    <a:lnTo>
                      <a:pt x="76" y="482"/>
                    </a:lnTo>
                    <a:lnTo>
                      <a:pt x="86" y="493"/>
                    </a:lnTo>
                    <a:lnTo>
                      <a:pt x="98" y="504"/>
                    </a:lnTo>
                    <a:lnTo>
                      <a:pt x="109" y="514"/>
                    </a:lnTo>
                    <a:lnTo>
                      <a:pt x="121" y="523"/>
                    </a:lnTo>
                    <a:lnTo>
                      <a:pt x="133" y="533"/>
                    </a:lnTo>
                    <a:lnTo>
                      <a:pt x="145" y="541"/>
                    </a:lnTo>
                    <a:lnTo>
                      <a:pt x="158" y="548"/>
                    </a:lnTo>
                    <a:lnTo>
                      <a:pt x="172" y="556"/>
                    </a:lnTo>
                    <a:lnTo>
                      <a:pt x="186" y="562"/>
                    </a:lnTo>
                    <a:lnTo>
                      <a:pt x="200" y="568"/>
                    </a:lnTo>
                    <a:lnTo>
                      <a:pt x="214" y="573"/>
                    </a:lnTo>
                    <a:lnTo>
                      <a:pt x="229" y="577"/>
                    </a:lnTo>
                    <a:lnTo>
                      <a:pt x="244" y="581"/>
                    </a:lnTo>
                    <a:lnTo>
                      <a:pt x="258" y="584"/>
                    </a:lnTo>
                    <a:lnTo>
                      <a:pt x="274" y="586"/>
                    </a:lnTo>
                    <a:lnTo>
                      <a:pt x="288" y="587"/>
                    </a:lnTo>
                    <a:lnTo>
                      <a:pt x="303" y="588"/>
                    </a:lnTo>
                    <a:lnTo>
                      <a:pt x="318" y="588"/>
                    </a:lnTo>
                    <a:lnTo>
                      <a:pt x="334" y="588"/>
                    </a:lnTo>
                    <a:lnTo>
                      <a:pt x="349" y="586"/>
                    </a:lnTo>
                    <a:lnTo>
                      <a:pt x="363" y="584"/>
                    </a:lnTo>
                    <a:lnTo>
                      <a:pt x="378" y="581"/>
                    </a:lnTo>
                    <a:lnTo>
                      <a:pt x="392" y="578"/>
                    </a:lnTo>
                    <a:lnTo>
                      <a:pt x="407" y="573"/>
                    </a:lnTo>
                    <a:lnTo>
                      <a:pt x="420" y="568"/>
                    </a:lnTo>
                    <a:lnTo>
                      <a:pt x="434" y="563"/>
                    </a:lnTo>
                    <a:lnTo>
                      <a:pt x="448" y="556"/>
                    </a:lnTo>
                    <a:lnTo>
                      <a:pt x="461" y="548"/>
                    </a:lnTo>
                    <a:lnTo>
                      <a:pt x="474" y="541"/>
                    </a:lnTo>
                    <a:lnTo>
                      <a:pt x="486" y="532"/>
                    </a:lnTo>
                    <a:lnTo>
                      <a:pt x="498" y="523"/>
                    </a:lnTo>
                    <a:lnTo>
                      <a:pt x="509" y="513"/>
                    </a:lnTo>
                    <a:lnTo>
                      <a:pt x="519" y="504"/>
                    </a:lnTo>
                    <a:lnTo>
                      <a:pt x="529" y="493"/>
                    </a:lnTo>
                    <a:lnTo>
                      <a:pt x="540" y="482"/>
                    </a:lnTo>
                    <a:lnTo>
                      <a:pt x="549" y="470"/>
                    </a:lnTo>
                    <a:lnTo>
                      <a:pt x="557" y="459"/>
                    </a:lnTo>
                    <a:lnTo>
                      <a:pt x="565" y="446"/>
                    </a:lnTo>
                    <a:lnTo>
                      <a:pt x="572" y="433"/>
                    </a:lnTo>
                    <a:lnTo>
                      <a:pt x="578" y="420"/>
                    </a:lnTo>
                    <a:lnTo>
                      <a:pt x="584" y="406"/>
                    </a:lnTo>
                    <a:lnTo>
                      <a:pt x="589" y="392"/>
                    </a:lnTo>
                    <a:lnTo>
                      <a:pt x="594" y="378"/>
                    </a:lnTo>
                    <a:lnTo>
                      <a:pt x="597" y="364"/>
                    </a:lnTo>
                    <a:lnTo>
                      <a:pt x="600" y="350"/>
                    </a:lnTo>
                  </a:path>
                </a:pathLst>
              </a:custGeom>
              <a:noFill/>
              <a:ln w="3111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2945" tIns="41473" rIns="82945" bIns="41473"/>
              <a:lstStyle/>
              <a:p>
                <a:endParaRPr lang="en-US"/>
              </a:p>
            </p:txBody>
          </p:sp>
        </p:grpSp>
        <p:sp>
          <p:nvSpPr>
            <p:cNvPr id="31" name="Line 28"/>
            <p:cNvSpPr>
              <a:spLocks noChangeShapeType="1"/>
            </p:cNvSpPr>
            <p:nvPr/>
          </p:nvSpPr>
          <p:spPr bwMode="auto">
            <a:xfrm flipV="1">
              <a:off x="3751535" y="4287837"/>
              <a:ext cx="33065" cy="116840"/>
            </a:xfrm>
            <a:prstGeom prst="line">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txBody>
            <a:bodyPr lIns="82945" tIns="41473" rIns="82945" bIns="41473"/>
            <a:lstStyle/>
            <a:p>
              <a:endParaRPr lang="en-US"/>
            </a:p>
          </p:txBody>
        </p:sp>
      </p:grpSp>
      <p:grpSp>
        <p:nvGrpSpPr>
          <p:cNvPr id="34" name="Group 33"/>
          <p:cNvGrpSpPr/>
          <p:nvPr/>
        </p:nvGrpSpPr>
        <p:grpSpPr>
          <a:xfrm rot="21344219">
            <a:off x="6104521" y="222765"/>
            <a:ext cx="622300" cy="704850"/>
            <a:chOff x="3327400" y="3981450"/>
            <a:chExt cx="622300" cy="704850"/>
          </a:xfrm>
        </p:grpSpPr>
        <p:grpSp>
          <p:nvGrpSpPr>
            <p:cNvPr id="35" name="Group 34"/>
            <p:cNvGrpSpPr/>
            <p:nvPr/>
          </p:nvGrpSpPr>
          <p:grpSpPr>
            <a:xfrm>
              <a:off x="3327400" y="3981450"/>
              <a:ext cx="622300" cy="704850"/>
              <a:chOff x="3327400" y="3981450"/>
              <a:chExt cx="622300" cy="704850"/>
            </a:xfrm>
          </p:grpSpPr>
          <p:pic>
            <p:nvPicPr>
              <p:cNvPr id="37" name="Picture 24" descr="io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464543">
                <a:off x="3327400" y="3981450"/>
                <a:ext cx="6223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7"/>
              <p:cNvSpPr>
                <a:spLocks noChangeArrowheads="1"/>
              </p:cNvSpPr>
              <p:nvPr/>
            </p:nvSpPr>
            <p:spPr bwMode="auto">
              <a:xfrm>
                <a:off x="3535363" y="4259263"/>
                <a:ext cx="195262" cy="192087"/>
              </a:xfrm>
              <a:custGeom>
                <a:avLst/>
                <a:gdLst>
                  <a:gd name="T0" fmla="*/ 2147483646 w 601"/>
                  <a:gd name="T1" fmla="*/ 2147483646 h 589"/>
                  <a:gd name="T2" fmla="*/ 2147483646 w 601"/>
                  <a:gd name="T3" fmla="*/ 2147483646 h 589"/>
                  <a:gd name="T4" fmla="*/ 2147483646 w 601"/>
                  <a:gd name="T5" fmla="*/ 2147483646 h 589"/>
                  <a:gd name="T6" fmla="*/ 2147483646 w 601"/>
                  <a:gd name="T7" fmla="*/ 2147483646 h 589"/>
                  <a:gd name="T8" fmla="*/ 2147483646 w 601"/>
                  <a:gd name="T9" fmla="*/ 2147483646 h 589"/>
                  <a:gd name="T10" fmla="*/ 2147483646 w 601"/>
                  <a:gd name="T11" fmla="*/ 2147483646 h 589"/>
                  <a:gd name="T12" fmla="*/ 2147483646 w 601"/>
                  <a:gd name="T13" fmla="*/ 2147483646 h 589"/>
                  <a:gd name="T14" fmla="*/ 2147483646 w 601"/>
                  <a:gd name="T15" fmla="*/ 2147483646 h 589"/>
                  <a:gd name="T16" fmla="*/ 2147483646 w 601"/>
                  <a:gd name="T17" fmla="*/ 2147483646 h 589"/>
                  <a:gd name="T18" fmla="*/ 2147483646 w 601"/>
                  <a:gd name="T19" fmla="*/ 2147483646 h 589"/>
                  <a:gd name="T20" fmla="*/ 2147483646 w 601"/>
                  <a:gd name="T21" fmla="*/ 2147483646 h 589"/>
                  <a:gd name="T22" fmla="*/ 2147483646 w 601"/>
                  <a:gd name="T23" fmla="*/ 2147483646 h 589"/>
                  <a:gd name="T24" fmla="*/ 0 w 601"/>
                  <a:gd name="T25" fmla="*/ 2147483646 h 589"/>
                  <a:gd name="T26" fmla="*/ 0 w 601"/>
                  <a:gd name="T27" fmla="*/ 2147483646 h 589"/>
                  <a:gd name="T28" fmla="*/ 2147483646 w 601"/>
                  <a:gd name="T29" fmla="*/ 2147483646 h 589"/>
                  <a:gd name="T30" fmla="*/ 2147483646 w 601"/>
                  <a:gd name="T31" fmla="*/ 2147483646 h 589"/>
                  <a:gd name="T32" fmla="*/ 2147483646 w 601"/>
                  <a:gd name="T33" fmla="*/ 2147483646 h 589"/>
                  <a:gd name="T34" fmla="*/ 2147483646 w 601"/>
                  <a:gd name="T35" fmla="*/ 2147483646 h 589"/>
                  <a:gd name="T36" fmla="*/ 2147483646 w 601"/>
                  <a:gd name="T37" fmla="*/ 2147483646 h 589"/>
                  <a:gd name="T38" fmla="*/ 2147483646 w 601"/>
                  <a:gd name="T39" fmla="*/ 2147483646 h 589"/>
                  <a:gd name="T40" fmla="*/ 2147483646 w 601"/>
                  <a:gd name="T41" fmla="*/ 2147483646 h 589"/>
                  <a:gd name="T42" fmla="*/ 2147483646 w 601"/>
                  <a:gd name="T43" fmla="*/ 2147483646 h 589"/>
                  <a:gd name="T44" fmla="*/ 2147483646 w 601"/>
                  <a:gd name="T45" fmla="*/ 2147483646 h 589"/>
                  <a:gd name="T46" fmla="*/ 2147483646 w 601"/>
                  <a:gd name="T47" fmla="*/ 2147483646 h 589"/>
                  <a:gd name="T48" fmla="*/ 2147483646 w 601"/>
                  <a:gd name="T49" fmla="*/ 2147483646 h 589"/>
                  <a:gd name="T50" fmla="*/ 2147483646 w 601"/>
                  <a:gd name="T51" fmla="*/ 2147483646 h 589"/>
                  <a:gd name="T52" fmla="*/ 2147483646 w 601"/>
                  <a:gd name="T53" fmla="*/ 2147483646 h 589"/>
                  <a:gd name="T54" fmla="*/ 2147483646 w 601"/>
                  <a:gd name="T55" fmla="*/ 2147483646 h 589"/>
                  <a:gd name="T56" fmla="*/ 2147483646 w 601"/>
                  <a:gd name="T57" fmla="*/ 2147483646 h 589"/>
                  <a:gd name="T58" fmla="*/ 2147483646 w 601"/>
                  <a:gd name="T59" fmla="*/ 2147483646 h 589"/>
                  <a:gd name="T60" fmla="*/ 2147483646 w 601"/>
                  <a:gd name="T61" fmla="*/ 2147483646 h 589"/>
                  <a:gd name="T62" fmla="*/ 2147483646 w 601"/>
                  <a:gd name="T63" fmla="*/ 2147483646 h 589"/>
                  <a:gd name="T64" fmla="*/ 2147483646 w 601"/>
                  <a:gd name="T65" fmla="*/ 2147483646 h 589"/>
                  <a:gd name="T66" fmla="*/ 2147483646 w 601"/>
                  <a:gd name="T67" fmla="*/ 2147483646 h 589"/>
                  <a:gd name="T68" fmla="*/ 2147483646 w 601"/>
                  <a:gd name="T69" fmla="*/ 2147483646 h 589"/>
                  <a:gd name="T70" fmla="*/ 2147483646 w 601"/>
                  <a:gd name="T71" fmla="*/ 2147483646 h 589"/>
                  <a:gd name="T72" fmla="*/ 2147483646 w 601"/>
                  <a:gd name="T73" fmla="*/ 2147483646 h 589"/>
                  <a:gd name="T74" fmla="*/ 2147483646 w 601"/>
                  <a:gd name="T75" fmla="*/ 2147483646 h 589"/>
                  <a:gd name="T76" fmla="*/ 2147483646 w 601"/>
                  <a:gd name="T77" fmla="*/ 2147483646 h 589"/>
                  <a:gd name="T78" fmla="*/ 2147483646 w 601"/>
                  <a:gd name="T79" fmla="*/ 2147483646 h 589"/>
                  <a:gd name="T80" fmla="*/ 2147483646 w 601"/>
                  <a:gd name="T81" fmla="*/ 2147483646 h 589"/>
                  <a:gd name="T82" fmla="*/ 2147483646 w 601"/>
                  <a:gd name="T83" fmla="*/ 2147483646 h 589"/>
                  <a:gd name="T84" fmla="*/ 2147483646 w 601"/>
                  <a:gd name="T85" fmla="*/ 2147483646 h 5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589"/>
                  <a:gd name="T131" fmla="*/ 601 w 601"/>
                  <a:gd name="T132" fmla="*/ 589 h 5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589">
                    <a:moveTo>
                      <a:pt x="227" y="0"/>
                    </a:moveTo>
                    <a:lnTo>
                      <a:pt x="212" y="4"/>
                    </a:lnTo>
                    <a:lnTo>
                      <a:pt x="199" y="8"/>
                    </a:lnTo>
                    <a:lnTo>
                      <a:pt x="184" y="13"/>
                    </a:lnTo>
                    <a:lnTo>
                      <a:pt x="171" y="19"/>
                    </a:lnTo>
                    <a:lnTo>
                      <a:pt x="158" y="25"/>
                    </a:lnTo>
                    <a:lnTo>
                      <a:pt x="144" y="32"/>
                    </a:lnTo>
                    <a:lnTo>
                      <a:pt x="132" y="40"/>
                    </a:lnTo>
                    <a:lnTo>
                      <a:pt x="119" y="49"/>
                    </a:lnTo>
                    <a:lnTo>
                      <a:pt x="107" y="57"/>
                    </a:lnTo>
                    <a:lnTo>
                      <a:pt x="96" y="67"/>
                    </a:lnTo>
                    <a:lnTo>
                      <a:pt x="85" y="77"/>
                    </a:lnTo>
                    <a:lnTo>
                      <a:pt x="75" y="87"/>
                    </a:lnTo>
                    <a:lnTo>
                      <a:pt x="66" y="99"/>
                    </a:lnTo>
                    <a:lnTo>
                      <a:pt x="56" y="110"/>
                    </a:lnTo>
                    <a:lnTo>
                      <a:pt x="48" y="122"/>
                    </a:lnTo>
                    <a:lnTo>
                      <a:pt x="40" y="135"/>
                    </a:lnTo>
                    <a:lnTo>
                      <a:pt x="33" y="148"/>
                    </a:lnTo>
                    <a:lnTo>
                      <a:pt x="26" y="160"/>
                    </a:lnTo>
                    <a:lnTo>
                      <a:pt x="20" y="174"/>
                    </a:lnTo>
                    <a:lnTo>
                      <a:pt x="15" y="187"/>
                    </a:lnTo>
                    <a:lnTo>
                      <a:pt x="11" y="202"/>
                    </a:lnTo>
                    <a:lnTo>
                      <a:pt x="7" y="216"/>
                    </a:lnTo>
                    <a:lnTo>
                      <a:pt x="4" y="231"/>
                    </a:lnTo>
                    <a:lnTo>
                      <a:pt x="2" y="245"/>
                    </a:lnTo>
                    <a:lnTo>
                      <a:pt x="0" y="261"/>
                    </a:lnTo>
                    <a:lnTo>
                      <a:pt x="0" y="275"/>
                    </a:lnTo>
                    <a:lnTo>
                      <a:pt x="0" y="290"/>
                    </a:lnTo>
                    <a:lnTo>
                      <a:pt x="1" y="305"/>
                    </a:lnTo>
                    <a:lnTo>
                      <a:pt x="2" y="320"/>
                    </a:lnTo>
                    <a:lnTo>
                      <a:pt x="5" y="334"/>
                    </a:lnTo>
                    <a:lnTo>
                      <a:pt x="8" y="349"/>
                    </a:lnTo>
                    <a:lnTo>
                      <a:pt x="11" y="364"/>
                    </a:lnTo>
                    <a:lnTo>
                      <a:pt x="16" y="378"/>
                    </a:lnTo>
                    <a:lnTo>
                      <a:pt x="21" y="392"/>
                    </a:lnTo>
                    <a:lnTo>
                      <a:pt x="27" y="406"/>
                    </a:lnTo>
                    <a:lnTo>
                      <a:pt x="34" y="419"/>
                    </a:lnTo>
                    <a:lnTo>
                      <a:pt x="40" y="433"/>
                    </a:lnTo>
                    <a:lnTo>
                      <a:pt x="49" y="445"/>
                    </a:lnTo>
                    <a:lnTo>
                      <a:pt x="58" y="458"/>
                    </a:lnTo>
                    <a:lnTo>
                      <a:pt x="67" y="470"/>
                    </a:lnTo>
                    <a:lnTo>
                      <a:pt x="76" y="482"/>
                    </a:lnTo>
                    <a:lnTo>
                      <a:pt x="86" y="493"/>
                    </a:lnTo>
                    <a:lnTo>
                      <a:pt x="98" y="504"/>
                    </a:lnTo>
                    <a:lnTo>
                      <a:pt x="109" y="514"/>
                    </a:lnTo>
                    <a:lnTo>
                      <a:pt x="121" y="523"/>
                    </a:lnTo>
                    <a:lnTo>
                      <a:pt x="133" y="533"/>
                    </a:lnTo>
                    <a:lnTo>
                      <a:pt x="145" y="541"/>
                    </a:lnTo>
                    <a:lnTo>
                      <a:pt x="158" y="548"/>
                    </a:lnTo>
                    <a:lnTo>
                      <a:pt x="172" y="556"/>
                    </a:lnTo>
                    <a:lnTo>
                      <a:pt x="186" y="562"/>
                    </a:lnTo>
                    <a:lnTo>
                      <a:pt x="200" y="568"/>
                    </a:lnTo>
                    <a:lnTo>
                      <a:pt x="214" y="573"/>
                    </a:lnTo>
                    <a:lnTo>
                      <a:pt x="229" y="577"/>
                    </a:lnTo>
                    <a:lnTo>
                      <a:pt x="244" y="581"/>
                    </a:lnTo>
                    <a:lnTo>
                      <a:pt x="258" y="584"/>
                    </a:lnTo>
                    <a:lnTo>
                      <a:pt x="274" y="586"/>
                    </a:lnTo>
                    <a:lnTo>
                      <a:pt x="288" y="587"/>
                    </a:lnTo>
                    <a:lnTo>
                      <a:pt x="303" y="588"/>
                    </a:lnTo>
                    <a:lnTo>
                      <a:pt x="318" y="588"/>
                    </a:lnTo>
                    <a:lnTo>
                      <a:pt x="334" y="588"/>
                    </a:lnTo>
                    <a:lnTo>
                      <a:pt x="349" y="586"/>
                    </a:lnTo>
                    <a:lnTo>
                      <a:pt x="363" y="584"/>
                    </a:lnTo>
                    <a:lnTo>
                      <a:pt x="378" y="581"/>
                    </a:lnTo>
                    <a:lnTo>
                      <a:pt x="392" y="578"/>
                    </a:lnTo>
                    <a:lnTo>
                      <a:pt x="407" y="573"/>
                    </a:lnTo>
                    <a:lnTo>
                      <a:pt x="420" y="568"/>
                    </a:lnTo>
                    <a:lnTo>
                      <a:pt x="434" y="563"/>
                    </a:lnTo>
                    <a:lnTo>
                      <a:pt x="448" y="556"/>
                    </a:lnTo>
                    <a:lnTo>
                      <a:pt x="461" y="548"/>
                    </a:lnTo>
                    <a:lnTo>
                      <a:pt x="474" y="541"/>
                    </a:lnTo>
                    <a:lnTo>
                      <a:pt x="486" y="532"/>
                    </a:lnTo>
                    <a:lnTo>
                      <a:pt x="498" y="523"/>
                    </a:lnTo>
                    <a:lnTo>
                      <a:pt x="509" y="513"/>
                    </a:lnTo>
                    <a:lnTo>
                      <a:pt x="519" y="504"/>
                    </a:lnTo>
                    <a:lnTo>
                      <a:pt x="529" y="493"/>
                    </a:lnTo>
                    <a:lnTo>
                      <a:pt x="540" y="482"/>
                    </a:lnTo>
                    <a:lnTo>
                      <a:pt x="549" y="470"/>
                    </a:lnTo>
                    <a:lnTo>
                      <a:pt x="557" y="459"/>
                    </a:lnTo>
                    <a:lnTo>
                      <a:pt x="565" y="446"/>
                    </a:lnTo>
                    <a:lnTo>
                      <a:pt x="572" y="433"/>
                    </a:lnTo>
                    <a:lnTo>
                      <a:pt x="578" y="420"/>
                    </a:lnTo>
                    <a:lnTo>
                      <a:pt x="584" y="406"/>
                    </a:lnTo>
                    <a:lnTo>
                      <a:pt x="589" y="392"/>
                    </a:lnTo>
                    <a:lnTo>
                      <a:pt x="594" y="378"/>
                    </a:lnTo>
                    <a:lnTo>
                      <a:pt x="597" y="364"/>
                    </a:lnTo>
                    <a:lnTo>
                      <a:pt x="600" y="350"/>
                    </a:lnTo>
                  </a:path>
                </a:pathLst>
              </a:custGeom>
              <a:noFill/>
              <a:ln w="3111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2945" tIns="41473" rIns="82945" bIns="41473"/>
              <a:lstStyle/>
              <a:p>
                <a:endParaRPr lang="en-US"/>
              </a:p>
            </p:txBody>
          </p:sp>
        </p:grpSp>
        <p:sp>
          <p:nvSpPr>
            <p:cNvPr id="36" name="Line 28"/>
            <p:cNvSpPr>
              <a:spLocks noChangeShapeType="1"/>
            </p:cNvSpPr>
            <p:nvPr/>
          </p:nvSpPr>
          <p:spPr bwMode="auto">
            <a:xfrm flipV="1">
              <a:off x="3751535" y="4287837"/>
              <a:ext cx="33065" cy="116840"/>
            </a:xfrm>
            <a:prstGeom prst="line">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txBody>
            <a:bodyPr lIns="82945" tIns="41473" rIns="82945" bIns="41473"/>
            <a:lstStyle/>
            <a:p>
              <a:endParaRPr lang="en-US"/>
            </a:p>
          </p:txBody>
        </p:sp>
      </p:grpSp>
      <p:grpSp>
        <p:nvGrpSpPr>
          <p:cNvPr id="39" name="Group 38"/>
          <p:cNvGrpSpPr/>
          <p:nvPr/>
        </p:nvGrpSpPr>
        <p:grpSpPr>
          <a:xfrm>
            <a:off x="3666332" y="4402138"/>
            <a:ext cx="622300" cy="704850"/>
            <a:chOff x="3327400" y="3981450"/>
            <a:chExt cx="622300" cy="704850"/>
          </a:xfrm>
        </p:grpSpPr>
        <p:grpSp>
          <p:nvGrpSpPr>
            <p:cNvPr id="40" name="Group 39"/>
            <p:cNvGrpSpPr/>
            <p:nvPr/>
          </p:nvGrpSpPr>
          <p:grpSpPr>
            <a:xfrm>
              <a:off x="3327400" y="3981450"/>
              <a:ext cx="622300" cy="704850"/>
              <a:chOff x="3327400" y="3981450"/>
              <a:chExt cx="622300" cy="704850"/>
            </a:xfrm>
          </p:grpSpPr>
          <p:pic>
            <p:nvPicPr>
              <p:cNvPr id="42" name="Picture 24" descr="io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464543">
                <a:off x="3327400" y="3981450"/>
                <a:ext cx="6223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27"/>
              <p:cNvSpPr>
                <a:spLocks noChangeArrowheads="1"/>
              </p:cNvSpPr>
              <p:nvPr/>
            </p:nvSpPr>
            <p:spPr bwMode="auto">
              <a:xfrm>
                <a:off x="3535363" y="4259263"/>
                <a:ext cx="195262" cy="192087"/>
              </a:xfrm>
              <a:custGeom>
                <a:avLst/>
                <a:gdLst>
                  <a:gd name="T0" fmla="*/ 2147483646 w 601"/>
                  <a:gd name="T1" fmla="*/ 2147483646 h 589"/>
                  <a:gd name="T2" fmla="*/ 2147483646 w 601"/>
                  <a:gd name="T3" fmla="*/ 2147483646 h 589"/>
                  <a:gd name="T4" fmla="*/ 2147483646 w 601"/>
                  <a:gd name="T5" fmla="*/ 2147483646 h 589"/>
                  <a:gd name="T6" fmla="*/ 2147483646 w 601"/>
                  <a:gd name="T7" fmla="*/ 2147483646 h 589"/>
                  <a:gd name="T8" fmla="*/ 2147483646 w 601"/>
                  <a:gd name="T9" fmla="*/ 2147483646 h 589"/>
                  <a:gd name="T10" fmla="*/ 2147483646 w 601"/>
                  <a:gd name="T11" fmla="*/ 2147483646 h 589"/>
                  <a:gd name="T12" fmla="*/ 2147483646 w 601"/>
                  <a:gd name="T13" fmla="*/ 2147483646 h 589"/>
                  <a:gd name="T14" fmla="*/ 2147483646 w 601"/>
                  <a:gd name="T15" fmla="*/ 2147483646 h 589"/>
                  <a:gd name="T16" fmla="*/ 2147483646 w 601"/>
                  <a:gd name="T17" fmla="*/ 2147483646 h 589"/>
                  <a:gd name="T18" fmla="*/ 2147483646 w 601"/>
                  <a:gd name="T19" fmla="*/ 2147483646 h 589"/>
                  <a:gd name="T20" fmla="*/ 2147483646 w 601"/>
                  <a:gd name="T21" fmla="*/ 2147483646 h 589"/>
                  <a:gd name="T22" fmla="*/ 2147483646 w 601"/>
                  <a:gd name="T23" fmla="*/ 2147483646 h 589"/>
                  <a:gd name="T24" fmla="*/ 0 w 601"/>
                  <a:gd name="T25" fmla="*/ 2147483646 h 589"/>
                  <a:gd name="T26" fmla="*/ 0 w 601"/>
                  <a:gd name="T27" fmla="*/ 2147483646 h 589"/>
                  <a:gd name="T28" fmla="*/ 2147483646 w 601"/>
                  <a:gd name="T29" fmla="*/ 2147483646 h 589"/>
                  <a:gd name="T30" fmla="*/ 2147483646 w 601"/>
                  <a:gd name="T31" fmla="*/ 2147483646 h 589"/>
                  <a:gd name="T32" fmla="*/ 2147483646 w 601"/>
                  <a:gd name="T33" fmla="*/ 2147483646 h 589"/>
                  <a:gd name="T34" fmla="*/ 2147483646 w 601"/>
                  <a:gd name="T35" fmla="*/ 2147483646 h 589"/>
                  <a:gd name="T36" fmla="*/ 2147483646 w 601"/>
                  <a:gd name="T37" fmla="*/ 2147483646 h 589"/>
                  <a:gd name="T38" fmla="*/ 2147483646 w 601"/>
                  <a:gd name="T39" fmla="*/ 2147483646 h 589"/>
                  <a:gd name="T40" fmla="*/ 2147483646 w 601"/>
                  <a:gd name="T41" fmla="*/ 2147483646 h 589"/>
                  <a:gd name="T42" fmla="*/ 2147483646 w 601"/>
                  <a:gd name="T43" fmla="*/ 2147483646 h 589"/>
                  <a:gd name="T44" fmla="*/ 2147483646 w 601"/>
                  <a:gd name="T45" fmla="*/ 2147483646 h 589"/>
                  <a:gd name="T46" fmla="*/ 2147483646 w 601"/>
                  <a:gd name="T47" fmla="*/ 2147483646 h 589"/>
                  <a:gd name="T48" fmla="*/ 2147483646 w 601"/>
                  <a:gd name="T49" fmla="*/ 2147483646 h 589"/>
                  <a:gd name="T50" fmla="*/ 2147483646 w 601"/>
                  <a:gd name="T51" fmla="*/ 2147483646 h 589"/>
                  <a:gd name="T52" fmla="*/ 2147483646 w 601"/>
                  <a:gd name="T53" fmla="*/ 2147483646 h 589"/>
                  <a:gd name="T54" fmla="*/ 2147483646 w 601"/>
                  <a:gd name="T55" fmla="*/ 2147483646 h 589"/>
                  <a:gd name="T56" fmla="*/ 2147483646 w 601"/>
                  <a:gd name="T57" fmla="*/ 2147483646 h 589"/>
                  <a:gd name="T58" fmla="*/ 2147483646 w 601"/>
                  <a:gd name="T59" fmla="*/ 2147483646 h 589"/>
                  <a:gd name="T60" fmla="*/ 2147483646 w 601"/>
                  <a:gd name="T61" fmla="*/ 2147483646 h 589"/>
                  <a:gd name="T62" fmla="*/ 2147483646 w 601"/>
                  <a:gd name="T63" fmla="*/ 2147483646 h 589"/>
                  <a:gd name="T64" fmla="*/ 2147483646 w 601"/>
                  <a:gd name="T65" fmla="*/ 2147483646 h 589"/>
                  <a:gd name="T66" fmla="*/ 2147483646 w 601"/>
                  <a:gd name="T67" fmla="*/ 2147483646 h 589"/>
                  <a:gd name="T68" fmla="*/ 2147483646 w 601"/>
                  <a:gd name="T69" fmla="*/ 2147483646 h 589"/>
                  <a:gd name="T70" fmla="*/ 2147483646 w 601"/>
                  <a:gd name="T71" fmla="*/ 2147483646 h 589"/>
                  <a:gd name="T72" fmla="*/ 2147483646 w 601"/>
                  <a:gd name="T73" fmla="*/ 2147483646 h 589"/>
                  <a:gd name="T74" fmla="*/ 2147483646 w 601"/>
                  <a:gd name="T75" fmla="*/ 2147483646 h 589"/>
                  <a:gd name="T76" fmla="*/ 2147483646 w 601"/>
                  <a:gd name="T77" fmla="*/ 2147483646 h 589"/>
                  <a:gd name="T78" fmla="*/ 2147483646 w 601"/>
                  <a:gd name="T79" fmla="*/ 2147483646 h 589"/>
                  <a:gd name="T80" fmla="*/ 2147483646 w 601"/>
                  <a:gd name="T81" fmla="*/ 2147483646 h 589"/>
                  <a:gd name="T82" fmla="*/ 2147483646 w 601"/>
                  <a:gd name="T83" fmla="*/ 2147483646 h 589"/>
                  <a:gd name="T84" fmla="*/ 2147483646 w 601"/>
                  <a:gd name="T85" fmla="*/ 2147483646 h 5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589"/>
                  <a:gd name="T131" fmla="*/ 601 w 601"/>
                  <a:gd name="T132" fmla="*/ 589 h 5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589">
                    <a:moveTo>
                      <a:pt x="227" y="0"/>
                    </a:moveTo>
                    <a:lnTo>
                      <a:pt x="212" y="4"/>
                    </a:lnTo>
                    <a:lnTo>
                      <a:pt x="199" y="8"/>
                    </a:lnTo>
                    <a:lnTo>
                      <a:pt x="184" y="13"/>
                    </a:lnTo>
                    <a:lnTo>
                      <a:pt x="171" y="19"/>
                    </a:lnTo>
                    <a:lnTo>
                      <a:pt x="158" y="25"/>
                    </a:lnTo>
                    <a:lnTo>
                      <a:pt x="144" y="32"/>
                    </a:lnTo>
                    <a:lnTo>
                      <a:pt x="132" y="40"/>
                    </a:lnTo>
                    <a:lnTo>
                      <a:pt x="119" y="49"/>
                    </a:lnTo>
                    <a:lnTo>
                      <a:pt x="107" y="57"/>
                    </a:lnTo>
                    <a:lnTo>
                      <a:pt x="96" y="67"/>
                    </a:lnTo>
                    <a:lnTo>
                      <a:pt x="85" y="77"/>
                    </a:lnTo>
                    <a:lnTo>
                      <a:pt x="75" y="87"/>
                    </a:lnTo>
                    <a:lnTo>
                      <a:pt x="66" y="99"/>
                    </a:lnTo>
                    <a:lnTo>
                      <a:pt x="56" y="110"/>
                    </a:lnTo>
                    <a:lnTo>
                      <a:pt x="48" y="122"/>
                    </a:lnTo>
                    <a:lnTo>
                      <a:pt x="40" y="135"/>
                    </a:lnTo>
                    <a:lnTo>
                      <a:pt x="33" y="148"/>
                    </a:lnTo>
                    <a:lnTo>
                      <a:pt x="26" y="160"/>
                    </a:lnTo>
                    <a:lnTo>
                      <a:pt x="20" y="174"/>
                    </a:lnTo>
                    <a:lnTo>
                      <a:pt x="15" y="187"/>
                    </a:lnTo>
                    <a:lnTo>
                      <a:pt x="11" y="202"/>
                    </a:lnTo>
                    <a:lnTo>
                      <a:pt x="7" y="216"/>
                    </a:lnTo>
                    <a:lnTo>
                      <a:pt x="4" y="231"/>
                    </a:lnTo>
                    <a:lnTo>
                      <a:pt x="2" y="245"/>
                    </a:lnTo>
                    <a:lnTo>
                      <a:pt x="0" y="261"/>
                    </a:lnTo>
                    <a:lnTo>
                      <a:pt x="0" y="275"/>
                    </a:lnTo>
                    <a:lnTo>
                      <a:pt x="0" y="290"/>
                    </a:lnTo>
                    <a:lnTo>
                      <a:pt x="1" y="305"/>
                    </a:lnTo>
                    <a:lnTo>
                      <a:pt x="2" y="320"/>
                    </a:lnTo>
                    <a:lnTo>
                      <a:pt x="5" y="334"/>
                    </a:lnTo>
                    <a:lnTo>
                      <a:pt x="8" y="349"/>
                    </a:lnTo>
                    <a:lnTo>
                      <a:pt x="11" y="364"/>
                    </a:lnTo>
                    <a:lnTo>
                      <a:pt x="16" y="378"/>
                    </a:lnTo>
                    <a:lnTo>
                      <a:pt x="21" y="392"/>
                    </a:lnTo>
                    <a:lnTo>
                      <a:pt x="27" y="406"/>
                    </a:lnTo>
                    <a:lnTo>
                      <a:pt x="34" y="419"/>
                    </a:lnTo>
                    <a:lnTo>
                      <a:pt x="40" y="433"/>
                    </a:lnTo>
                    <a:lnTo>
                      <a:pt x="49" y="445"/>
                    </a:lnTo>
                    <a:lnTo>
                      <a:pt x="58" y="458"/>
                    </a:lnTo>
                    <a:lnTo>
                      <a:pt x="67" y="470"/>
                    </a:lnTo>
                    <a:lnTo>
                      <a:pt x="76" y="482"/>
                    </a:lnTo>
                    <a:lnTo>
                      <a:pt x="86" y="493"/>
                    </a:lnTo>
                    <a:lnTo>
                      <a:pt x="98" y="504"/>
                    </a:lnTo>
                    <a:lnTo>
                      <a:pt x="109" y="514"/>
                    </a:lnTo>
                    <a:lnTo>
                      <a:pt x="121" y="523"/>
                    </a:lnTo>
                    <a:lnTo>
                      <a:pt x="133" y="533"/>
                    </a:lnTo>
                    <a:lnTo>
                      <a:pt x="145" y="541"/>
                    </a:lnTo>
                    <a:lnTo>
                      <a:pt x="158" y="548"/>
                    </a:lnTo>
                    <a:lnTo>
                      <a:pt x="172" y="556"/>
                    </a:lnTo>
                    <a:lnTo>
                      <a:pt x="186" y="562"/>
                    </a:lnTo>
                    <a:lnTo>
                      <a:pt x="200" y="568"/>
                    </a:lnTo>
                    <a:lnTo>
                      <a:pt x="214" y="573"/>
                    </a:lnTo>
                    <a:lnTo>
                      <a:pt x="229" y="577"/>
                    </a:lnTo>
                    <a:lnTo>
                      <a:pt x="244" y="581"/>
                    </a:lnTo>
                    <a:lnTo>
                      <a:pt x="258" y="584"/>
                    </a:lnTo>
                    <a:lnTo>
                      <a:pt x="274" y="586"/>
                    </a:lnTo>
                    <a:lnTo>
                      <a:pt x="288" y="587"/>
                    </a:lnTo>
                    <a:lnTo>
                      <a:pt x="303" y="588"/>
                    </a:lnTo>
                    <a:lnTo>
                      <a:pt x="318" y="588"/>
                    </a:lnTo>
                    <a:lnTo>
                      <a:pt x="334" y="588"/>
                    </a:lnTo>
                    <a:lnTo>
                      <a:pt x="349" y="586"/>
                    </a:lnTo>
                    <a:lnTo>
                      <a:pt x="363" y="584"/>
                    </a:lnTo>
                    <a:lnTo>
                      <a:pt x="378" y="581"/>
                    </a:lnTo>
                    <a:lnTo>
                      <a:pt x="392" y="578"/>
                    </a:lnTo>
                    <a:lnTo>
                      <a:pt x="407" y="573"/>
                    </a:lnTo>
                    <a:lnTo>
                      <a:pt x="420" y="568"/>
                    </a:lnTo>
                    <a:lnTo>
                      <a:pt x="434" y="563"/>
                    </a:lnTo>
                    <a:lnTo>
                      <a:pt x="448" y="556"/>
                    </a:lnTo>
                    <a:lnTo>
                      <a:pt x="461" y="548"/>
                    </a:lnTo>
                    <a:lnTo>
                      <a:pt x="474" y="541"/>
                    </a:lnTo>
                    <a:lnTo>
                      <a:pt x="486" y="532"/>
                    </a:lnTo>
                    <a:lnTo>
                      <a:pt x="498" y="523"/>
                    </a:lnTo>
                    <a:lnTo>
                      <a:pt x="509" y="513"/>
                    </a:lnTo>
                    <a:lnTo>
                      <a:pt x="519" y="504"/>
                    </a:lnTo>
                    <a:lnTo>
                      <a:pt x="529" y="493"/>
                    </a:lnTo>
                    <a:lnTo>
                      <a:pt x="540" y="482"/>
                    </a:lnTo>
                    <a:lnTo>
                      <a:pt x="549" y="470"/>
                    </a:lnTo>
                    <a:lnTo>
                      <a:pt x="557" y="459"/>
                    </a:lnTo>
                    <a:lnTo>
                      <a:pt x="565" y="446"/>
                    </a:lnTo>
                    <a:lnTo>
                      <a:pt x="572" y="433"/>
                    </a:lnTo>
                    <a:lnTo>
                      <a:pt x="578" y="420"/>
                    </a:lnTo>
                    <a:lnTo>
                      <a:pt x="584" y="406"/>
                    </a:lnTo>
                    <a:lnTo>
                      <a:pt x="589" y="392"/>
                    </a:lnTo>
                    <a:lnTo>
                      <a:pt x="594" y="378"/>
                    </a:lnTo>
                    <a:lnTo>
                      <a:pt x="597" y="364"/>
                    </a:lnTo>
                    <a:lnTo>
                      <a:pt x="600" y="350"/>
                    </a:lnTo>
                  </a:path>
                </a:pathLst>
              </a:custGeom>
              <a:noFill/>
              <a:ln w="3111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2945" tIns="41473" rIns="82945" bIns="41473"/>
              <a:lstStyle/>
              <a:p>
                <a:endParaRPr lang="en-US"/>
              </a:p>
            </p:txBody>
          </p:sp>
        </p:grpSp>
        <p:sp>
          <p:nvSpPr>
            <p:cNvPr id="41" name="Line 28"/>
            <p:cNvSpPr>
              <a:spLocks noChangeShapeType="1"/>
            </p:cNvSpPr>
            <p:nvPr/>
          </p:nvSpPr>
          <p:spPr bwMode="auto">
            <a:xfrm flipV="1">
              <a:off x="3751535" y="4287837"/>
              <a:ext cx="33065" cy="116840"/>
            </a:xfrm>
            <a:prstGeom prst="line">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txBody>
            <a:bodyPr lIns="82945" tIns="41473" rIns="82945" bIns="41473"/>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23"/>
                                        </p:tgtEl>
                                        <p:attrNameLst>
                                          <p:attrName>style.visibility</p:attrName>
                                        </p:attrNameLst>
                                      </p:cBhvr>
                                      <p:to>
                                        <p:strVal val="visible"/>
                                      </p:to>
                                    </p:set>
                                    <p:anim calcmode="lin" valueType="num">
                                      <p:cBhvr additive="base">
                                        <p:cTn id="7" dur="500" fill="hold"/>
                                        <p:tgtEl>
                                          <p:spTgt spid="8223"/>
                                        </p:tgtEl>
                                        <p:attrNameLst>
                                          <p:attrName>ppt_x</p:attrName>
                                        </p:attrNameLst>
                                      </p:cBhvr>
                                      <p:tavLst>
                                        <p:tav tm="0">
                                          <p:val>
                                            <p:strVal val="#ppt_x"/>
                                          </p:val>
                                        </p:tav>
                                        <p:tav tm="100000">
                                          <p:val>
                                            <p:strVal val="#ppt_x"/>
                                          </p:val>
                                        </p:tav>
                                      </p:tavLst>
                                    </p:anim>
                                    <p:anim calcmode="lin" valueType="num">
                                      <p:cBhvr additive="base">
                                        <p:cTn id="8" dur="500" fill="hold"/>
                                        <p:tgtEl>
                                          <p:spTgt spid="82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24"/>
                                        </p:tgtEl>
                                        <p:attrNameLst>
                                          <p:attrName>style.visibility</p:attrName>
                                        </p:attrNameLst>
                                      </p:cBhvr>
                                      <p:to>
                                        <p:strVal val="visible"/>
                                      </p:to>
                                    </p:set>
                                    <p:anim calcmode="lin" valueType="num">
                                      <p:cBhvr additive="base">
                                        <p:cTn id="13" dur="500" fill="hold"/>
                                        <p:tgtEl>
                                          <p:spTgt spid="8224"/>
                                        </p:tgtEl>
                                        <p:attrNameLst>
                                          <p:attrName>ppt_x</p:attrName>
                                        </p:attrNameLst>
                                      </p:cBhvr>
                                      <p:tavLst>
                                        <p:tav tm="0">
                                          <p:val>
                                            <p:strVal val="#ppt_x"/>
                                          </p:val>
                                        </p:tav>
                                        <p:tav tm="100000">
                                          <p:val>
                                            <p:strVal val="#ppt_x"/>
                                          </p:val>
                                        </p:tav>
                                      </p:tavLst>
                                    </p:anim>
                                    <p:anim calcmode="lin" valueType="num">
                                      <p:cBhvr additive="base">
                                        <p:cTn id="14" dur="500" fill="hold"/>
                                        <p:tgtEl>
                                          <p:spTgt spid="8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
                                        </p:tgtEl>
                                      </p:cBhvr>
                                    </p:cmd>
                                  </p:childTnLst>
                                </p:cTn>
                              </p:par>
                            </p:childTnLst>
                          </p:cTn>
                        </p:par>
                      </p:childTnLst>
                    </p:cTn>
                  </p:par>
                </p:childTnLst>
              </p:cTn>
              <p:nextCondLst>
                <p:cond evt="onClick" delay="0">
                  <p:tgtEl>
                    <p:spTgt spid="5"/>
                  </p:tgtEl>
                </p:cond>
              </p:nextCondLst>
            </p:seq>
            <p:video>
              <p:cMediaNode vol="80000">
                <p:cTn id="20" fill="hold" display="0">
                  <p:stCondLst>
                    <p:cond delay="indefinite"/>
                  </p:stCondLst>
                </p:cTn>
                <p:tgtEl>
                  <p:spTgt spid="5"/>
                </p:tgtEl>
              </p:cMediaNode>
            </p:video>
          </p:childTnLst>
        </p:cTn>
      </p:par>
    </p:tnLst>
    <p:bldLst>
      <p:bldP spid="8223" grpId="0"/>
      <p:bldP spid="82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773113" y="317500"/>
            <a:ext cx="8740775" cy="427038"/>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sz="2800" u="sng">
                <a:solidFill>
                  <a:srgbClr val="FFFF00"/>
                </a:solidFill>
              </a:rPr>
              <a:t>Europa may have Warm Water Ocean beneath Icy Surface</a:t>
            </a:r>
          </a:p>
        </p:txBody>
      </p:sp>
      <p:pic>
        <p:nvPicPr>
          <p:cNvPr id="7171" name="Picture 2"/>
          <p:cNvPicPr>
            <a:picLocks noChangeAspect="1" noChangeArrowheads="1"/>
          </p:cNvPicPr>
          <p:nvPr/>
        </p:nvPicPr>
        <p:blipFill>
          <a:blip r:embed="rId3" cstate="print">
            <a:lum contrast="12000"/>
          </a:blip>
          <a:srcRect/>
          <a:stretch>
            <a:fillRect/>
          </a:stretch>
        </p:blipFill>
        <p:spPr bwMode="auto">
          <a:xfrm>
            <a:off x="84138" y="1104900"/>
            <a:ext cx="4951412" cy="1857375"/>
          </a:xfrm>
          <a:prstGeom prst="rect">
            <a:avLst/>
          </a:prstGeom>
          <a:noFill/>
          <a:ln w="9525">
            <a:noFill/>
            <a:miter lim="800000"/>
            <a:headEnd/>
            <a:tailEnd/>
          </a:ln>
        </p:spPr>
      </p:pic>
      <p:pic>
        <p:nvPicPr>
          <p:cNvPr id="7172" name="Picture 3"/>
          <p:cNvPicPr>
            <a:picLocks noChangeAspect="1" noChangeArrowheads="1"/>
          </p:cNvPicPr>
          <p:nvPr/>
        </p:nvPicPr>
        <p:blipFill>
          <a:blip r:embed="rId4" cstate="print">
            <a:lum contrast="16000"/>
          </a:blip>
          <a:srcRect/>
          <a:stretch>
            <a:fillRect/>
          </a:stretch>
        </p:blipFill>
        <p:spPr bwMode="auto">
          <a:xfrm>
            <a:off x="5351463" y="1379538"/>
            <a:ext cx="4646612" cy="3586162"/>
          </a:xfrm>
          <a:prstGeom prst="rect">
            <a:avLst/>
          </a:prstGeom>
          <a:noFill/>
          <a:ln w="9525">
            <a:noFill/>
            <a:miter lim="800000"/>
            <a:headEnd/>
            <a:tailEnd/>
          </a:ln>
        </p:spPr>
      </p:pic>
      <p:pic>
        <p:nvPicPr>
          <p:cNvPr id="7173" name="Picture 4"/>
          <p:cNvPicPr>
            <a:picLocks noChangeAspect="1" noChangeArrowheads="1"/>
          </p:cNvPicPr>
          <p:nvPr/>
        </p:nvPicPr>
        <p:blipFill>
          <a:blip r:embed="rId5" cstate="print">
            <a:lum contrast="16000"/>
          </a:blip>
          <a:srcRect/>
          <a:stretch>
            <a:fillRect/>
          </a:stretch>
        </p:blipFill>
        <p:spPr bwMode="auto">
          <a:xfrm>
            <a:off x="150813" y="3906838"/>
            <a:ext cx="5002212" cy="2246312"/>
          </a:xfrm>
          <a:prstGeom prst="rect">
            <a:avLst/>
          </a:prstGeom>
          <a:noFill/>
          <a:ln w="9525">
            <a:noFill/>
            <a:miter lim="800000"/>
            <a:headEnd/>
            <a:tailEnd/>
          </a:ln>
        </p:spPr>
      </p:pic>
      <p:sp>
        <p:nvSpPr>
          <p:cNvPr id="7174" name="Line 5"/>
          <p:cNvSpPr>
            <a:spLocks noChangeShapeType="1"/>
          </p:cNvSpPr>
          <p:nvPr/>
        </p:nvSpPr>
        <p:spPr bwMode="auto">
          <a:xfrm>
            <a:off x="5359400" y="5053013"/>
            <a:ext cx="4622800" cy="1587"/>
          </a:xfrm>
          <a:prstGeom prst="line">
            <a:avLst/>
          </a:prstGeom>
          <a:noFill/>
          <a:ln w="18360">
            <a:solidFill>
              <a:srgbClr val="FFFFFF"/>
            </a:solidFill>
            <a:round/>
            <a:headEnd type="triangle" w="med" len="med"/>
            <a:tailEnd type="triangle" w="med" len="med"/>
          </a:ln>
        </p:spPr>
        <p:txBody>
          <a:bodyPr/>
          <a:lstStyle/>
          <a:p>
            <a:endParaRPr lang="en-US"/>
          </a:p>
        </p:txBody>
      </p:sp>
      <p:sp>
        <p:nvSpPr>
          <p:cNvPr id="7175" name="Text Box 6"/>
          <p:cNvSpPr txBox="1">
            <a:spLocks noChangeArrowheads="1"/>
          </p:cNvSpPr>
          <p:nvPr/>
        </p:nvSpPr>
        <p:spPr bwMode="auto">
          <a:xfrm>
            <a:off x="6950075" y="5121275"/>
            <a:ext cx="1693863" cy="284163"/>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Lst>
            </a:pPr>
            <a:r>
              <a:rPr lang="en-GB" sz="2000">
                <a:solidFill>
                  <a:srgbClr val="FFFFFF"/>
                </a:solidFill>
              </a:rPr>
              <a:t>860 km</a:t>
            </a:r>
          </a:p>
        </p:txBody>
      </p:sp>
      <p:sp>
        <p:nvSpPr>
          <p:cNvPr id="7176" name="Line 7"/>
          <p:cNvSpPr>
            <a:spLocks noChangeShapeType="1"/>
          </p:cNvSpPr>
          <p:nvPr/>
        </p:nvSpPr>
        <p:spPr bwMode="auto">
          <a:xfrm>
            <a:off x="168275" y="6289675"/>
            <a:ext cx="4970463" cy="4763"/>
          </a:xfrm>
          <a:prstGeom prst="line">
            <a:avLst/>
          </a:prstGeom>
          <a:noFill/>
          <a:ln w="18360">
            <a:solidFill>
              <a:srgbClr val="FFFFFF"/>
            </a:solidFill>
            <a:round/>
            <a:headEnd type="triangle" w="med" len="med"/>
            <a:tailEnd type="triangle" w="med" len="med"/>
          </a:ln>
        </p:spPr>
        <p:txBody>
          <a:bodyPr/>
          <a:lstStyle/>
          <a:p>
            <a:endParaRPr lang="en-US"/>
          </a:p>
        </p:txBody>
      </p:sp>
      <p:sp>
        <p:nvSpPr>
          <p:cNvPr id="7177" name="Text Box 8"/>
          <p:cNvSpPr txBox="1">
            <a:spLocks noChangeArrowheads="1"/>
          </p:cNvSpPr>
          <p:nvPr/>
        </p:nvSpPr>
        <p:spPr bwMode="auto">
          <a:xfrm>
            <a:off x="1722438" y="6378575"/>
            <a:ext cx="1693862" cy="284163"/>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Lst>
            </a:pPr>
            <a:r>
              <a:rPr lang="en-GB" sz="2000">
                <a:solidFill>
                  <a:srgbClr val="FFFFFF"/>
                </a:solidFill>
              </a:rPr>
              <a:t>42 km</a:t>
            </a:r>
          </a:p>
        </p:txBody>
      </p:sp>
      <p:sp>
        <p:nvSpPr>
          <p:cNvPr id="7178" name="Text Box 9"/>
          <p:cNvSpPr txBox="1">
            <a:spLocks noChangeArrowheads="1"/>
          </p:cNvSpPr>
          <p:nvPr/>
        </p:nvSpPr>
        <p:spPr bwMode="auto">
          <a:xfrm>
            <a:off x="161925" y="6723063"/>
            <a:ext cx="4573588" cy="73025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a:solidFill>
                  <a:srgbClr val="FFFFFF"/>
                </a:solidFill>
              </a:rPr>
              <a:t>Icebergs or "ice rafts" suggest broken and reassembled chunks.</a:t>
            </a:r>
          </a:p>
        </p:txBody>
      </p:sp>
      <p:sp>
        <p:nvSpPr>
          <p:cNvPr id="7179" name="Text Box 10"/>
          <p:cNvSpPr txBox="1">
            <a:spLocks noChangeArrowheads="1"/>
          </p:cNvSpPr>
          <p:nvPr/>
        </p:nvSpPr>
        <p:spPr bwMode="auto">
          <a:xfrm>
            <a:off x="5462588" y="5632450"/>
            <a:ext cx="4491037" cy="146050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FFFFFF"/>
                </a:solidFill>
              </a:rPr>
              <a:t>Dark deposits along cracks suggest eruptions of water with dust/rock mixed in (Europa’s density =&gt; 90%</a:t>
            </a:r>
          </a:p>
          <a:p>
            <a:pPr eaLnBrk="1">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FFFFFF"/>
                </a:solidFill>
              </a:rPr>
              <a:t>rock, 10% ice).</a:t>
            </a:r>
          </a:p>
        </p:txBody>
      </p:sp>
      <p:sp>
        <p:nvSpPr>
          <p:cNvPr id="7180" name="Text Box 11"/>
          <p:cNvSpPr txBox="1">
            <a:spLocks noChangeArrowheads="1"/>
          </p:cNvSpPr>
          <p:nvPr/>
        </p:nvSpPr>
        <p:spPr bwMode="auto">
          <a:xfrm>
            <a:off x="117475" y="3036888"/>
            <a:ext cx="5037138" cy="73025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FFFFFF"/>
                </a:solidFill>
              </a:rPr>
              <a:t>Fissures suggest tidal stresses.</a:t>
            </a:r>
          </a:p>
          <a:p>
            <a:pPr eaLnBrk="1">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FFFFFF"/>
                </a:solidFill>
              </a:rPr>
              <a:t>Hardly any impact craters.</a:t>
            </a:r>
          </a:p>
        </p:txBody>
      </p:sp>
      <p:pic>
        <p:nvPicPr>
          <p:cNvPr id="47106" name="Picture 2" descr="http://solarsystem.nasa.gov/scitech/images/inset-20040427-488-15.jpg"/>
          <p:cNvPicPr>
            <a:picLocks noChangeAspect="1" noChangeArrowheads="1"/>
          </p:cNvPicPr>
          <p:nvPr/>
        </p:nvPicPr>
        <p:blipFill>
          <a:blip r:embed="rId6" cstate="print"/>
          <a:srcRect/>
          <a:stretch>
            <a:fillRect/>
          </a:stretch>
        </p:blipFill>
        <p:spPr bwMode="auto">
          <a:xfrm>
            <a:off x="6030912" y="1036637"/>
            <a:ext cx="3324225" cy="4368618"/>
          </a:xfrm>
          <a:prstGeom prst="rect">
            <a:avLst/>
          </a:prstGeom>
          <a:noFill/>
        </p:spPr>
      </p:pic>
      <p:sp>
        <p:nvSpPr>
          <p:cNvPr id="2" name="Slide Number Placeholder 1"/>
          <p:cNvSpPr>
            <a:spLocks noGrp="1"/>
          </p:cNvSpPr>
          <p:nvPr>
            <p:ph type="sldNum" sz="quarter" idx="10"/>
          </p:nvPr>
        </p:nvSpPr>
        <p:spPr/>
        <p:txBody>
          <a:bodyPr/>
          <a:lstStyle/>
          <a:p>
            <a:fld id="{F9FEA945-240A-4B20-8D72-FFEDAF982291}" type="slidenum">
              <a:rPr lang="en-US" smtClean="0"/>
              <a:pPr/>
              <a:t>7</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230313" y="4881562"/>
            <a:ext cx="7142162" cy="255587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dirty="0">
                <a:solidFill>
                  <a:srgbClr val="FFFFFF"/>
                </a:solidFill>
              </a:rPr>
              <a:t>What is source of heat?  Same as Io:  resonant orbits with Ganymede and Io make </a:t>
            </a:r>
            <a:r>
              <a:rPr lang="en-GB" dirty="0" err="1">
                <a:solidFill>
                  <a:srgbClr val="FFFFFF"/>
                </a:solidFill>
              </a:rPr>
              <a:t>Europa's</a:t>
            </a:r>
            <a:r>
              <a:rPr lang="en-GB" dirty="0">
                <a:solidFill>
                  <a:srgbClr val="FFFFFF"/>
                </a:solidFill>
              </a:rPr>
              <a:t> orbit elliptical =&gt; varying tidal stresses from Jupiter =&gt; heat.</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dirty="0">
                <a:solidFill>
                  <a:srgbClr val="FFFFFF"/>
                </a:solidFill>
              </a:rPr>
              <a:t>Warm ocean =&gt; life?</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endParaRPr lang="en-GB"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dirty="0">
                <a:solidFill>
                  <a:srgbClr val="FFFFFF"/>
                </a:solidFill>
              </a:rPr>
              <a:t>Further down: rocky/metallic layers</a:t>
            </a:r>
          </a:p>
        </p:txBody>
      </p:sp>
      <p:pic>
        <p:nvPicPr>
          <p:cNvPr id="8195" name="Picture 37" descr="20070227_europa"/>
          <p:cNvPicPr>
            <a:picLocks noChangeAspect="1" noChangeArrowheads="1"/>
          </p:cNvPicPr>
          <p:nvPr/>
        </p:nvPicPr>
        <p:blipFill>
          <a:blip r:embed="rId3" cstate="print"/>
          <a:srcRect/>
          <a:stretch>
            <a:fillRect/>
          </a:stretch>
        </p:blipFill>
        <p:spPr bwMode="auto">
          <a:xfrm>
            <a:off x="1230312" y="46038"/>
            <a:ext cx="4724400" cy="4724400"/>
          </a:xfrm>
          <a:prstGeom prst="rect">
            <a:avLst/>
          </a:prstGeom>
          <a:noFill/>
          <a:ln w="9525">
            <a:noFill/>
            <a:miter lim="800000"/>
            <a:headEnd/>
            <a:tailEnd/>
          </a:ln>
        </p:spPr>
      </p:pic>
      <p:pic>
        <p:nvPicPr>
          <p:cNvPr id="4" name="Picture 45" descr="galileanmoonorbits"/>
          <p:cNvPicPr>
            <a:picLocks noChangeAspect="1" noChangeArrowheads="1" noCrop="1"/>
          </p:cNvPicPr>
          <p:nvPr/>
        </p:nvPicPr>
        <p:blipFill>
          <a:blip r:embed="rId4" cstate="print"/>
          <a:srcRect/>
          <a:stretch>
            <a:fillRect/>
          </a:stretch>
        </p:blipFill>
        <p:spPr bwMode="auto">
          <a:xfrm>
            <a:off x="6028777" y="1341438"/>
            <a:ext cx="3859762" cy="2590799"/>
          </a:xfrm>
          <a:prstGeom prst="rect">
            <a:avLst/>
          </a:prstGeom>
          <a:noFill/>
          <a:ln w="9525">
            <a:noFill/>
            <a:miter lim="800000"/>
            <a:headEnd/>
            <a:tailEnd/>
          </a:ln>
        </p:spPr>
      </p:pic>
      <p:sp>
        <p:nvSpPr>
          <p:cNvPr id="5" name="Text Box 46"/>
          <p:cNvSpPr txBox="1">
            <a:spLocks noChangeArrowheads="1"/>
          </p:cNvSpPr>
          <p:nvPr/>
        </p:nvSpPr>
        <p:spPr bwMode="auto">
          <a:xfrm>
            <a:off x="8328025" y="3285906"/>
            <a:ext cx="1741487" cy="646331"/>
          </a:xfrm>
          <a:prstGeom prst="rect">
            <a:avLst/>
          </a:prstGeom>
          <a:noFill/>
          <a:ln w="9525">
            <a:noFill/>
            <a:miter lim="800000"/>
            <a:headEnd/>
            <a:tailEnd/>
          </a:ln>
        </p:spPr>
        <p:txBody>
          <a:bodyPr wrap="square">
            <a:spAutoFit/>
          </a:bodyPr>
          <a:lstStyle/>
          <a:p>
            <a:r>
              <a:rPr lang="en-US" sz="1800" dirty="0" smtClean="0">
                <a:solidFill>
                  <a:schemeClr val="tx2"/>
                </a:solidFill>
              </a:rPr>
              <a:t>Io pulls </a:t>
            </a:r>
            <a:r>
              <a:rPr lang="en-US" sz="1800" dirty="0" err="1" smtClean="0">
                <a:solidFill>
                  <a:schemeClr val="tx2"/>
                </a:solidFill>
              </a:rPr>
              <a:t>Europa</a:t>
            </a:r>
            <a:r>
              <a:rPr lang="en-US" sz="1800" dirty="0" smtClean="0">
                <a:solidFill>
                  <a:schemeClr val="tx2"/>
                </a:solidFill>
              </a:rPr>
              <a:t> inward here</a:t>
            </a:r>
            <a:r>
              <a:rPr lang="en-US" sz="1800" dirty="0">
                <a:solidFill>
                  <a:schemeClr val="tx2"/>
                </a:solidFill>
              </a:rPr>
              <a:t>.</a:t>
            </a:r>
          </a:p>
        </p:txBody>
      </p:sp>
      <p:sp>
        <p:nvSpPr>
          <p:cNvPr id="6" name="Line 48"/>
          <p:cNvSpPr>
            <a:spLocks noChangeShapeType="1"/>
          </p:cNvSpPr>
          <p:nvPr/>
        </p:nvSpPr>
        <p:spPr bwMode="auto">
          <a:xfrm flipH="1" flipV="1">
            <a:off x="7326310" y="2027237"/>
            <a:ext cx="1828801" cy="1295400"/>
          </a:xfrm>
          <a:prstGeom prst="line">
            <a:avLst/>
          </a:prstGeom>
          <a:noFill/>
          <a:ln w="25400">
            <a:solidFill>
              <a:srgbClr val="FF0000"/>
            </a:solidFill>
            <a:round/>
            <a:headEnd/>
            <a:tailEnd type="triangle" w="med" len="med"/>
          </a:ln>
        </p:spPr>
        <p:txBody>
          <a:bodyPr/>
          <a:lstStyle/>
          <a:p>
            <a:endParaRPr lang="en-US"/>
          </a:p>
        </p:txBody>
      </p:sp>
      <p:sp>
        <p:nvSpPr>
          <p:cNvPr id="7" name="Line 48"/>
          <p:cNvSpPr>
            <a:spLocks noChangeShapeType="1"/>
          </p:cNvSpPr>
          <p:nvPr/>
        </p:nvSpPr>
        <p:spPr bwMode="auto">
          <a:xfrm flipV="1">
            <a:off x="7173911" y="3551237"/>
            <a:ext cx="76199" cy="533400"/>
          </a:xfrm>
          <a:prstGeom prst="line">
            <a:avLst/>
          </a:prstGeom>
          <a:noFill/>
          <a:ln w="25400">
            <a:solidFill>
              <a:srgbClr val="FF0000"/>
            </a:solidFill>
            <a:round/>
            <a:headEnd/>
            <a:tailEnd type="triangle" w="med" len="med"/>
          </a:ln>
        </p:spPr>
        <p:txBody>
          <a:bodyPr/>
          <a:lstStyle/>
          <a:p>
            <a:endParaRPr lang="en-US"/>
          </a:p>
        </p:txBody>
      </p:sp>
      <p:sp>
        <p:nvSpPr>
          <p:cNvPr id="8" name="Text Box 46"/>
          <p:cNvSpPr txBox="1">
            <a:spLocks noChangeArrowheads="1"/>
          </p:cNvSpPr>
          <p:nvPr/>
        </p:nvSpPr>
        <p:spPr bwMode="auto">
          <a:xfrm>
            <a:off x="6183312" y="4084637"/>
            <a:ext cx="2286000" cy="646331"/>
          </a:xfrm>
          <a:prstGeom prst="rect">
            <a:avLst/>
          </a:prstGeom>
          <a:noFill/>
          <a:ln w="9525">
            <a:noFill/>
            <a:miter lim="800000"/>
            <a:headEnd/>
            <a:tailEnd/>
          </a:ln>
        </p:spPr>
        <p:txBody>
          <a:bodyPr wrap="square">
            <a:spAutoFit/>
          </a:bodyPr>
          <a:lstStyle/>
          <a:p>
            <a:r>
              <a:rPr lang="en-US" sz="1800" dirty="0" smtClean="0"/>
              <a:t>Ganymede pulls </a:t>
            </a:r>
            <a:r>
              <a:rPr lang="en-US" sz="1800" dirty="0" err="1" smtClean="0"/>
              <a:t>Europa</a:t>
            </a:r>
            <a:r>
              <a:rPr lang="en-US" sz="1800" dirty="0" smtClean="0"/>
              <a:t> outward here</a:t>
            </a:r>
            <a:r>
              <a:rPr lang="en-US" sz="1800" dirty="0"/>
              <a:t>.</a:t>
            </a:r>
          </a:p>
        </p:txBody>
      </p:sp>
      <p:sp>
        <p:nvSpPr>
          <p:cNvPr id="2" name="Slide Number Placeholder 1"/>
          <p:cNvSpPr>
            <a:spLocks noGrp="1"/>
          </p:cNvSpPr>
          <p:nvPr>
            <p:ph type="sldNum" sz="quarter" idx="10"/>
          </p:nvPr>
        </p:nvSpPr>
        <p:spPr/>
        <p:txBody>
          <a:bodyPr/>
          <a:lstStyle/>
          <a:p>
            <a:fld id="{F9FEA945-240A-4B20-8D72-FFEDAF982291}" type="slidenum">
              <a:rPr lang="en-US" smtClean="0"/>
              <a:pPr/>
              <a:t>8</a:t>
            </a:fld>
            <a:endParaRPr lang="en-US"/>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309688" y="198438"/>
            <a:ext cx="7377112" cy="427037"/>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sz="2800" u="sng">
                <a:solidFill>
                  <a:srgbClr val="FFFF00"/>
                </a:solidFill>
              </a:rPr>
              <a:t>Saturn's Titan: A Moon with a Thick Atmosphere</a:t>
            </a:r>
          </a:p>
        </p:txBody>
      </p:sp>
      <p:pic>
        <p:nvPicPr>
          <p:cNvPr id="9219" name="Picture 2"/>
          <p:cNvPicPr>
            <a:picLocks noChangeAspect="1" noChangeArrowheads="1"/>
          </p:cNvPicPr>
          <p:nvPr/>
        </p:nvPicPr>
        <p:blipFill>
          <a:blip r:embed="rId3" cstate="print">
            <a:lum contrast="12000"/>
          </a:blip>
          <a:srcRect/>
          <a:stretch>
            <a:fillRect/>
          </a:stretch>
        </p:blipFill>
        <p:spPr bwMode="auto">
          <a:xfrm>
            <a:off x="34925" y="808038"/>
            <a:ext cx="3633788" cy="3389312"/>
          </a:xfrm>
          <a:prstGeom prst="rect">
            <a:avLst/>
          </a:prstGeom>
          <a:noFill/>
          <a:ln w="9525">
            <a:noFill/>
            <a:miter lim="800000"/>
            <a:headEnd/>
            <a:tailEnd/>
          </a:ln>
        </p:spPr>
      </p:pic>
      <p:sp>
        <p:nvSpPr>
          <p:cNvPr id="11269" name="Text Box 5"/>
          <p:cNvSpPr txBox="1">
            <a:spLocks noChangeArrowheads="1"/>
          </p:cNvSpPr>
          <p:nvPr/>
        </p:nvSpPr>
        <p:spPr bwMode="auto">
          <a:xfrm>
            <a:off x="449263" y="4260850"/>
            <a:ext cx="9364662" cy="1846659"/>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solidFill>
                  <a:srgbClr val="FFFFFF"/>
                </a:solidFill>
              </a:rPr>
              <a:t>Surface pressure is 1.6 times Earth’s, T=94 K.  Atmosphere </a:t>
            </a:r>
            <a:r>
              <a:rPr lang="en-GB" dirty="0" smtClean="0">
                <a:solidFill>
                  <a:srgbClr val="FFFFFF"/>
                </a:solidFill>
              </a:rPr>
              <a:t>98% </a:t>
            </a:r>
            <a:r>
              <a:rPr lang="en-GB" dirty="0">
                <a:solidFill>
                  <a:srgbClr val="FFFFFF"/>
                </a:solidFill>
              </a:rPr>
              <a:t>Nitrogen,</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solidFill>
                  <a:srgbClr val="FFFFFF"/>
                </a:solidFill>
              </a:rPr>
              <a:t>also methane, ethane, benzene, propane, etc.  Evidence for methane rain, a few </a:t>
            </a:r>
            <a:r>
              <a:rPr lang="en-GB" dirty="0" smtClean="0">
                <a:solidFill>
                  <a:srgbClr val="FFFFFF"/>
                </a:solidFill>
              </a:rPr>
              <a:t>methane lakes, </a:t>
            </a:r>
            <a:r>
              <a:rPr lang="en-GB" dirty="0">
                <a:solidFill>
                  <a:srgbClr val="FFFFFF"/>
                </a:solidFill>
              </a:rPr>
              <a:t>drainage channels, liquid-eroded rocks,  </a:t>
            </a:r>
            <a:r>
              <a:rPr lang="en-GB" dirty="0" smtClean="0">
                <a:solidFill>
                  <a:srgbClr val="FFFFFF"/>
                </a:solidFill>
              </a:rPr>
              <a:t>icy volcanoes </a:t>
            </a:r>
            <a:r>
              <a:rPr lang="en-GB" dirty="0">
                <a:solidFill>
                  <a:srgbClr val="FFFFFF"/>
                </a:solidFill>
              </a:rPr>
              <a:t>(active?  replenishing the methane?).  Mostly dry now – rain and liquid flow may be episodic (centuries?).</a:t>
            </a:r>
          </a:p>
        </p:txBody>
      </p:sp>
      <p:pic>
        <p:nvPicPr>
          <p:cNvPr id="9221" name="Picture 10" descr="titanhuygens"/>
          <p:cNvPicPr>
            <a:picLocks noChangeAspect="1" noChangeArrowheads="1"/>
          </p:cNvPicPr>
          <p:nvPr/>
        </p:nvPicPr>
        <p:blipFill>
          <a:blip r:embed="rId4" cstate="print"/>
          <a:srcRect/>
          <a:stretch>
            <a:fillRect/>
          </a:stretch>
        </p:blipFill>
        <p:spPr bwMode="auto">
          <a:xfrm>
            <a:off x="8088313" y="731838"/>
            <a:ext cx="1922462" cy="3390900"/>
          </a:xfrm>
          <a:prstGeom prst="rect">
            <a:avLst/>
          </a:prstGeom>
          <a:noFill/>
          <a:ln w="9525">
            <a:noFill/>
            <a:miter lim="800000"/>
            <a:headEnd/>
            <a:tailEnd/>
          </a:ln>
        </p:spPr>
      </p:pic>
      <p:sp>
        <p:nvSpPr>
          <p:cNvPr id="9222" name="Text Box 11"/>
          <p:cNvSpPr txBox="1">
            <a:spLocks noChangeArrowheads="1"/>
          </p:cNvSpPr>
          <p:nvPr/>
        </p:nvSpPr>
        <p:spPr bwMode="auto">
          <a:xfrm>
            <a:off x="8224838" y="3398838"/>
            <a:ext cx="1768475" cy="701675"/>
          </a:xfrm>
          <a:prstGeom prst="rect">
            <a:avLst/>
          </a:prstGeom>
          <a:noFill/>
          <a:ln w="9525">
            <a:noFill/>
            <a:miter lim="800000"/>
            <a:headEnd/>
            <a:tailEnd/>
          </a:ln>
        </p:spPr>
        <p:txBody>
          <a:bodyPr>
            <a:spAutoFit/>
          </a:bodyPr>
          <a:lstStyle/>
          <a:p>
            <a:r>
              <a:rPr lang="en-US" sz="2000"/>
              <a:t>Surface from Huygens probe</a:t>
            </a:r>
          </a:p>
        </p:txBody>
      </p:sp>
      <p:sp>
        <p:nvSpPr>
          <p:cNvPr id="11276" name="Text Box 12"/>
          <p:cNvSpPr txBox="1">
            <a:spLocks noChangeArrowheads="1"/>
          </p:cNvSpPr>
          <p:nvPr/>
        </p:nvSpPr>
        <p:spPr bwMode="auto">
          <a:xfrm>
            <a:off x="476250" y="6294438"/>
            <a:ext cx="9364663" cy="1095375"/>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solidFill>
                  <a:srgbClr val="FFFFFF"/>
                </a:solidFill>
              </a:rPr>
              <a:t>Origin of atmosphere: internal heat from natural radioactivity may escape surface through volcanoes.  Atmosphere trapped by Titan’s cold temperature and relatively high gravity.  Interior: rocky core and water mantle.</a:t>
            </a:r>
          </a:p>
        </p:txBody>
      </p:sp>
      <p:pic>
        <p:nvPicPr>
          <p:cNvPr id="9224" name="Picture 14" descr="AAFOGWC0.jpg"/>
          <p:cNvPicPr>
            <a:picLocks noChangeAspect="1" noChangeArrowheads="1"/>
          </p:cNvPicPr>
          <p:nvPr/>
        </p:nvPicPr>
        <p:blipFill>
          <a:blip r:embed="rId5" cstate="print"/>
          <a:srcRect l="33231" r="31015" b="50890"/>
          <a:stretch>
            <a:fillRect/>
          </a:stretch>
        </p:blipFill>
        <p:spPr bwMode="auto">
          <a:xfrm>
            <a:off x="3744913" y="712788"/>
            <a:ext cx="4267200" cy="3448050"/>
          </a:xfrm>
          <a:prstGeom prst="rect">
            <a:avLst/>
          </a:prstGeom>
          <a:noFill/>
          <a:ln w="9525">
            <a:noFill/>
            <a:miter lim="800000"/>
            <a:headEnd/>
            <a:tailEnd/>
          </a:ln>
        </p:spPr>
      </p:pic>
      <p:sp>
        <p:nvSpPr>
          <p:cNvPr id="9225" name="Text Box 15"/>
          <p:cNvSpPr txBox="1">
            <a:spLocks noChangeArrowheads="1"/>
          </p:cNvSpPr>
          <p:nvPr/>
        </p:nvSpPr>
        <p:spPr bwMode="auto">
          <a:xfrm>
            <a:off x="5726113" y="731838"/>
            <a:ext cx="2149475" cy="701675"/>
          </a:xfrm>
          <a:prstGeom prst="rect">
            <a:avLst/>
          </a:prstGeom>
          <a:noFill/>
          <a:ln w="9525">
            <a:noFill/>
            <a:miter lim="800000"/>
            <a:headEnd/>
            <a:tailEnd/>
          </a:ln>
        </p:spPr>
        <p:txBody>
          <a:bodyPr>
            <a:spAutoFit/>
          </a:bodyPr>
          <a:lstStyle/>
          <a:p>
            <a:r>
              <a:rPr lang="en-US" sz="2000">
                <a:solidFill>
                  <a:schemeClr val="tx1"/>
                </a:solidFill>
              </a:rPr>
              <a:t>Taken during Huygens’ descent</a:t>
            </a:r>
          </a:p>
        </p:txBody>
      </p:sp>
      <p:sp>
        <p:nvSpPr>
          <p:cNvPr id="9226" name="Text Box 16"/>
          <p:cNvSpPr txBox="1">
            <a:spLocks noChangeArrowheads="1"/>
          </p:cNvSpPr>
          <p:nvPr/>
        </p:nvSpPr>
        <p:spPr bwMode="auto">
          <a:xfrm>
            <a:off x="0" y="3475038"/>
            <a:ext cx="1981200" cy="701675"/>
          </a:xfrm>
          <a:prstGeom prst="rect">
            <a:avLst/>
          </a:prstGeom>
          <a:noFill/>
          <a:ln w="9525">
            <a:noFill/>
            <a:miter lim="800000"/>
            <a:headEnd/>
            <a:tailEnd/>
          </a:ln>
        </p:spPr>
        <p:txBody>
          <a:bodyPr>
            <a:spAutoFit/>
          </a:bodyPr>
          <a:lstStyle/>
          <a:p>
            <a:r>
              <a:rPr lang="en-US" sz="2000"/>
              <a:t>From Cassini-Huygens mission</a:t>
            </a:r>
          </a:p>
        </p:txBody>
      </p:sp>
      <p:sp>
        <p:nvSpPr>
          <p:cNvPr id="2" name="Slide Number Placeholder 1"/>
          <p:cNvSpPr>
            <a:spLocks noGrp="1"/>
          </p:cNvSpPr>
          <p:nvPr>
            <p:ph type="sldNum" sz="quarter" idx="10"/>
          </p:nvPr>
        </p:nvSpPr>
        <p:spPr/>
        <p:txBody>
          <a:bodyPr/>
          <a:lstStyle/>
          <a:p>
            <a:fld id="{F9FEA945-240A-4B20-8D72-FFEDAF982291}" type="slidenum">
              <a:rPr lang="en-US" smtClean="0"/>
              <a:pPr/>
              <a:t>9</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6"/>
                                        </p:tgtEl>
                                        <p:attrNameLst>
                                          <p:attrName>style.visibility</p:attrName>
                                        </p:attrNameLst>
                                      </p:cBhvr>
                                      <p:to>
                                        <p:strVal val="visible"/>
                                      </p:to>
                                    </p:set>
                                    <p:anim calcmode="lin" valueType="num">
                                      <p:cBhvr additive="base">
                                        <p:cTn id="13" dur="500" fill="hold"/>
                                        <p:tgtEl>
                                          <p:spTgt spid="11276"/>
                                        </p:tgtEl>
                                        <p:attrNameLst>
                                          <p:attrName>ppt_x</p:attrName>
                                        </p:attrNameLst>
                                      </p:cBhvr>
                                      <p:tavLst>
                                        <p:tav tm="0">
                                          <p:val>
                                            <p:strVal val="#ppt_x"/>
                                          </p:val>
                                        </p:tav>
                                        <p:tav tm="100000">
                                          <p:val>
                                            <p:strVal val="#ppt_x"/>
                                          </p:val>
                                        </p:tav>
                                      </p:tavLst>
                                    </p:anim>
                                    <p:anim calcmode="lin" valueType="num">
                                      <p:cBhvr additive="base">
                                        <p:cTn id="14"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20944</TotalTime>
  <Words>1912</Words>
  <Application>Microsoft Office PowerPoint</Application>
  <PresentationFormat>Custom</PresentationFormat>
  <Paragraphs>254</Paragraphs>
  <Slides>34</Slides>
  <Notes>30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StarSymbol</vt:lpstr>
      <vt:lpstr>Times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Rich</cp:lastModifiedBy>
  <cp:revision>143</cp:revision>
  <dcterms:modified xsi:type="dcterms:W3CDTF">2015-11-17T16:45:51Z</dcterms:modified>
</cp:coreProperties>
</file>