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4"/>
  </p:notesMasterIdLst>
  <p:sldIdLst>
    <p:sldId id="447" r:id="rId2"/>
    <p:sldId id="448" r:id="rId3"/>
    <p:sldId id="442" r:id="rId4"/>
    <p:sldId id="369" r:id="rId5"/>
    <p:sldId id="459" r:id="rId6"/>
    <p:sldId id="368" r:id="rId7"/>
    <p:sldId id="367" r:id="rId8"/>
    <p:sldId id="370" r:id="rId9"/>
    <p:sldId id="371" r:id="rId10"/>
    <p:sldId id="372" r:id="rId11"/>
    <p:sldId id="444" r:id="rId12"/>
    <p:sldId id="443" r:id="rId13"/>
    <p:sldId id="449" r:id="rId14"/>
    <p:sldId id="373" r:id="rId15"/>
    <p:sldId id="374" r:id="rId16"/>
    <p:sldId id="375" r:id="rId17"/>
    <p:sldId id="276" r:id="rId18"/>
    <p:sldId id="359" r:id="rId19"/>
    <p:sldId id="281" r:id="rId20"/>
    <p:sldId id="283" r:id="rId21"/>
    <p:sldId id="282" r:id="rId22"/>
    <p:sldId id="360" r:id="rId23"/>
    <p:sldId id="284" r:id="rId24"/>
    <p:sldId id="292" r:id="rId25"/>
    <p:sldId id="285" r:id="rId26"/>
    <p:sldId id="286" r:id="rId27"/>
    <p:sldId id="287" r:id="rId28"/>
    <p:sldId id="293" r:id="rId29"/>
    <p:sldId id="294" r:id="rId30"/>
    <p:sldId id="295" r:id="rId31"/>
    <p:sldId id="296" r:id="rId32"/>
    <p:sldId id="429" r:id="rId33"/>
    <p:sldId id="450" r:id="rId34"/>
    <p:sldId id="451" r:id="rId35"/>
    <p:sldId id="376" r:id="rId36"/>
    <p:sldId id="377" r:id="rId37"/>
    <p:sldId id="378" r:id="rId38"/>
    <p:sldId id="379" r:id="rId39"/>
    <p:sldId id="381" r:id="rId40"/>
    <p:sldId id="382" r:id="rId41"/>
    <p:sldId id="383" r:id="rId42"/>
    <p:sldId id="384" r:id="rId43"/>
    <p:sldId id="385" r:id="rId44"/>
    <p:sldId id="387" r:id="rId45"/>
    <p:sldId id="396" r:id="rId46"/>
    <p:sldId id="386" r:id="rId47"/>
    <p:sldId id="388" r:id="rId48"/>
    <p:sldId id="391" r:id="rId49"/>
    <p:sldId id="389" r:id="rId50"/>
    <p:sldId id="390" r:id="rId51"/>
    <p:sldId id="393" r:id="rId52"/>
    <p:sldId id="392" r:id="rId53"/>
    <p:sldId id="394" r:id="rId54"/>
    <p:sldId id="430" r:id="rId55"/>
    <p:sldId id="395" r:id="rId56"/>
    <p:sldId id="397" r:id="rId57"/>
    <p:sldId id="398" r:id="rId58"/>
    <p:sldId id="399" r:id="rId59"/>
    <p:sldId id="431" r:id="rId60"/>
    <p:sldId id="434" r:id="rId61"/>
    <p:sldId id="401" r:id="rId62"/>
    <p:sldId id="400" r:id="rId63"/>
    <p:sldId id="402" r:id="rId64"/>
    <p:sldId id="403" r:id="rId65"/>
    <p:sldId id="404" r:id="rId66"/>
    <p:sldId id="405" r:id="rId67"/>
    <p:sldId id="406" r:id="rId68"/>
    <p:sldId id="408" r:id="rId69"/>
    <p:sldId id="409" r:id="rId70"/>
    <p:sldId id="305" r:id="rId71"/>
    <p:sldId id="407" r:id="rId72"/>
    <p:sldId id="313" r:id="rId73"/>
    <p:sldId id="310" r:id="rId74"/>
    <p:sldId id="311" r:id="rId75"/>
    <p:sldId id="410" r:id="rId76"/>
    <p:sldId id="411" r:id="rId77"/>
    <p:sldId id="412" r:id="rId78"/>
    <p:sldId id="413" r:id="rId79"/>
    <p:sldId id="307" r:id="rId80"/>
    <p:sldId id="414" r:id="rId81"/>
    <p:sldId id="415" r:id="rId82"/>
    <p:sldId id="417" r:id="rId83"/>
    <p:sldId id="416" r:id="rId84"/>
    <p:sldId id="418" r:id="rId85"/>
    <p:sldId id="419" r:id="rId86"/>
    <p:sldId id="291" r:id="rId87"/>
    <p:sldId id="420" r:id="rId88"/>
    <p:sldId id="421" r:id="rId89"/>
    <p:sldId id="436" r:id="rId90"/>
    <p:sldId id="438" r:id="rId91"/>
    <p:sldId id="445" r:id="rId92"/>
    <p:sldId id="423" r:id="rId93"/>
    <p:sldId id="306" r:id="rId94"/>
    <p:sldId id="440" r:id="rId95"/>
    <p:sldId id="439" r:id="rId96"/>
    <p:sldId id="422" r:id="rId97"/>
    <p:sldId id="318" r:id="rId98"/>
    <p:sldId id="317" r:id="rId99"/>
    <p:sldId id="298" r:id="rId100"/>
    <p:sldId id="302" r:id="rId101"/>
    <p:sldId id="326" r:id="rId102"/>
    <p:sldId id="303" r:id="rId103"/>
    <p:sldId id="304" r:id="rId104"/>
    <p:sldId id="300" r:id="rId105"/>
    <p:sldId id="301" r:id="rId106"/>
    <p:sldId id="366" r:id="rId107"/>
    <p:sldId id="328" r:id="rId108"/>
    <p:sldId id="441" r:id="rId109"/>
    <p:sldId id="329" r:id="rId110"/>
    <p:sldId id="347" r:id="rId111"/>
    <p:sldId id="457" r:id="rId112"/>
    <p:sldId id="348" r:id="rId113"/>
    <p:sldId id="458" r:id="rId114"/>
    <p:sldId id="350" r:id="rId115"/>
    <p:sldId id="446" r:id="rId116"/>
    <p:sldId id="351" r:id="rId117"/>
    <p:sldId id="354" r:id="rId118"/>
    <p:sldId id="452" r:id="rId119"/>
    <p:sldId id="453" r:id="rId120"/>
    <p:sldId id="454" r:id="rId121"/>
    <p:sldId id="455" r:id="rId122"/>
    <p:sldId id="456" r:id="rId123"/>
  </p:sldIdLst>
  <p:sldSz cx="10080625" cy="7559675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69" autoAdjust="0"/>
  </p:normalViewPr>
  <p:slideViewPr>
    <p:cSldViewPr>
      <p:cViewPr>
        <p:scale>
          <a:sx n="66" d="100"/>
          <a:sy n="66" d="100"/>
        </p:scale>
        <p:origin x="-894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58"/>
        <p:guide pos="20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lIns="87042" tIns="43521" rIns="87042" bIns="43521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1"/>
            <a:ext cx="7313701" cy="959968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7042" tIns="43521" rIns="87042" bIns="43521" anchor="ctr"/>
          <a:lstStyle/>
          <a:p>
            <a:endParaRPr lang="en-US"/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65263" y="962025"/>
            <a:ext cx="4381500" cy="3286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17226" y="4569539"/>
            <a:ext cx="5082249" cy="364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505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5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2627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4675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3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5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3699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5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3699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3699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179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925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5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3347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37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5395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43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49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9187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467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515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3587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1539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5635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1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507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9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0867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683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235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59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3283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533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7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0579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5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7379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03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45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499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523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1475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859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883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093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955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2979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5027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2627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4003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605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629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39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0387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2435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2627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141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0000"/>
            </a:gs>
            <a:gs pos="50000">
              <a:srgbClr val="000080"/>
            </a:gs>
            <a:gs pos="100000">
              <a:srgbClr val="800000"/>
            </a:gs>
          </a:gsLst>
          <a:lin ang="36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428625" indent="-323850" algn="l" defTabSz="457200" rtl="0" fontAlgn="base" hangingPunct="0">
        <a:lnSpc>
          <a:spcPct val="102000"/>
        </a:lnSpc>
        <a:spcBef>
          <a:spcPct val="0"/>
        </a:spcBef>
        <a:spcAft>
          <a:spcPts val="1400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0425" indent="-285750" algn="l" defTabSz="457200" rtl="0" fontAlgn="base" hangingPunct="0">
        <a:lnSpc>
          <a:spcPct val="102000"/>
        </a:lnSpc>
        <a:spcBef>
          <a:spcPct val="0"/>
        </a:spcBef>
        <a:spcAft>
          <a:spcPts val="1113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</a:defRPr>
      </a:lvl2pPr>
      <a:lvl3pPr marL="1292225" indent="-214313" algn="l" defTabSz="457200" rtl="0" fontAlgn="base" hangingPunct="0">
        <a:lnSpc>
          <a:spcPct val="102000"/>
        </a:lnSpc>
        <a:spcBef>
          <a:spcPct val="0"/>
        </a:spcBef>
        <a:spcAft>
          <a:spcPts val="838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</a:defRPr>
      </a:lvl3pPr>
      <a:lvl4pPr marL="1724025" indent="-212725" algn="l" defTabSz="457200" rtl="0" fontAlgn="base" hangingPunct="0">
        <a:lnSpc>
          <a:spcPct val="102000"/>
        </a:lnSpc>
        <a:spcBef>
          <a:spcPct val="0"/>
        </a:spcBef>
        <a:spcAft>
          <a:spcPts val="550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</a:defRPr>
      </a:lvl4pPr>
      <a:lvl5pPr marL="2155825" indent="-214313" algn="l" defTabSz="457200" rtl="0" fontAlgn="base" hangingPunct="0">
        <a:lnSpc>
          <a:spcPct val="102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5pPr>
      <a:lvl6pPr marL="2613025" indent="-214313" algn="l" defTabSz="457200" rtl="0" fontAlgn="base" hangingPunct="0">
        <a:lnSpc>
          <a:spcPct val="102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6pPr>
      <a:lvl7pPr marL="3070225" indent="-214313" algn="l" defTabSz="457200" rtl="0" fontAlgn="base" hangingPunct="0">
        <a:lnSpc>
          <a:spcPct val="102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7pPr>
      <a:lvl8pPr marL="3527425" indent="-214313" algn="l" defTabSz="457200" rtl="0" fontAlgn="base" hangingPunct="0">
        <a:lnSpc>
          <a:spcPct val="102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8pPr>
      <a:lvl9pPr marL="3984625" indent="-214313" algn="l" defTabSz="457200" rtl="0" fontAlgn="base" hangingPunct="0">
        <a:lnSpc>
          <a:spcPct val="102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2/Galilean_satellites.jpg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735" y="960437"/>
            <a:ext cx="904132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 The phases of the Moon (new, half, full, etc.) are caused by it passing</a:t>
            </a:r>
          </a:p>
          <a:p>
            <a:r>
              <a:rPr lang="en-US" dirty="0" smtClean="0"/>
              <a:t>into Earth’s shadow</a:t>
            </a:r>
          </a:p>
          <a:p>
            <a:endParaRPr lang="en-US" dirty="0" smtClean="0"/>
          </a:p>
          <a:p>
            <a:r>
              <a:rPr lang="en-US" dirty="0" smtClean="0"/>
              <a:t>b) The Moon has a permanently dark side</a:t>
            </a:r>
          </a:p>
          <a:p>
            <a:endParaRPr lang="en-US" dirty="0" smtClean="0"/>
          </a:p>
          <a:p>
            <a:r>
              <a:rPr lang="en-US" dirty="0" smtClean="0"/>
              <a:t>c) The Moon is only visible at night</a:t>
            </a:r>
          </a:p>
          <a:p>
            <a:endParaRPr lang="en-US" dirty="0" smtClean="0"/>
          </a:p>
          <a:p>
            <a:r>
              <a:rPr lang="en-US" dirty="0" smtClean="0"/>
              <a:t>d) The seasons are due to the changing distance between the Earth and</a:t>
            </a:r>
          </a:p>
          <a:p>
            <a:r>
              <a:rPr lang="en-US" dirty="0" smtClean="0"/>
              <a:t>the Sun</a:t>
            </a:r>
          </a:p>
          <a:p>
            <a:endParaRPr lang="en-US" dirty="0" smtClean="0"/>
          </a:p>
          <a:p>
            <a:r>
              <a:rPr lang="en-US" dirty="0" smtClean="0"/>
              <a:t>e) A light year is a measure of distance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0048" y="212375"/>
            <a:ext cx="3983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Which of the following is true: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86413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925512" y="808037"/>
            <a:ext cx="826662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 smtClean="0"/>
              <a:t>Which of these is NOT a consequence of the precession of the </a:t>
            </a:r>
          </a:p>
          <a:p>
            <a:pPr marL="457200" indent="-457200"/>
            <a:r>
              <a:rPr lang="en-US" dirty="0" smtClean="0"/>
              <a:t>Earth’s rotation axis?</a:t>
            </a:r>
            <a:endParaRPr lang="en-US" dirty="0"/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 smtClean="0"/>
              <a:t>The year we use is not the time for the Earth to orbit the Sun</a:t>
            </a:r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 smtClean="0"/>
              <a:t>Eclipse seasons occur about 20 days earlier each year</a:t>
            </a:r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 smtClean="0"/>
              <a:t>Thousands of years from now, Vega will be the pole star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ast.cam.ac.uk/~jmi/images/m101.jpg"/>
          <p:cNvPicPr>
            <a:picLocks noChangeAspect="1" noChangeArrowheads="1"/>
          </p:cNvPicPr>
          <p:nvPr/>
        </p:nvPicPr>
        <p:blipFill>
          <a:blip r:embed="rId3" cstate="print"/>
          <a:srcRect l="4916" r="9832" b="11829"/>
          <a:stretch>
            <a:fillRect/>
          </a:stretch>
        </p:blipFill>
        <p:spPr bwMode="auto">
          <a:xfrm>
            <a:off x="5035935" y="357926"/>
            <a:ext cx="3971540" cy="4267652"/>
          </a:xfrm>
          <a:prstGeom prst="rect">
            <a:avLst/>
          </a:prstGeom>
          <a:noFill/>
        </p:spPr>
      </p:pic>
      <p:pic>
        <p:nvPicPr>
          <p:cNvPr id="141317" name="Picture 5" descr="M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36637"/>
            <a:ext cx="4360861" cy="3270645"/>
          </a:xfrm>
          <a:prstGeom prst="rect">
            <a:avLst/>
          </a:prstGeom>
          <a:noFill/>
        </p:spPr>
      </p:pic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315911" y="480331"/>
            <a:ext cx="3125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Which is the Sa galaxy?</a:t>
            </a:r>
          </a:p>
        </p:txBody>
      </p:sp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233362" y="1224356"/>
            <a:ext cx="107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a) M33</a:t>
            </a:r>
          </a:p>
        </p:txBody>
      </p: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5035935" y="441215"/>
            <a:ext cx="1243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b) M101</a:t>
            </a:r>
          </a:p>
        </p:txBody>
      </p:sp>
      <p:pic>
        <p:nvPicPr>
          <p:cNvPr id="141319" name="Picture 7" descr="02283"/>
          <p:cNvPicPr>
            <a:picLocks noChangeAspect="1" noChangeArrowheads="1"/>
          </p:cNvPicPr>
          <p:nvPr/>
        </p:nvPicPr>
        <p:blipFill>
          <a:blip r:embed="rId5" cstate="print"/>
          <a:srcRect l="17280" t="15360" r="19200" b="12288"/>
          <a:stretch>
            <a:fillRect/>
          </a:stretch>
        </p:blipFill>
        <p:spPr bwMode="auto">
          <a:xfrm>
            <a:off x="2887209" y="3627438"/>
            <a:ext cx="2762703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4476975" y="6980237"/>
            <a:ext cx="107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c) </a:t>
            </a:r>
            <a:r>
              <a:rPr lang="en-US" dirty="0"/>
              <a:t>M81</a:t>
            </a:r>
          </a:p>
        </p:txBody>
      </p:sp>
      <p:pic>
        <p:nvPicPr>
          <p:cNvPr id="1026" name="Picture 2" descr="http://pictures-of-cats.org/wp-content/uploads/2014/05/jacks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074" y="4313689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021705" y="6910612"/>
            <a:ext cx="4411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9" name="Picture 5" descr="Elliptical%20Galaxy%20M87"/>
          <p:cNvPicPr>
            <a:picLocks noChangeAspect="1" noChangeArrowheads="1"/>
          </p:cNvPicPr>
          <p:nvPr/>
        </p:nvPicPr>
        <p:blipFill>
          <a:blip r:embed="rId3" cstate="print"/>
          <a:srcRect l="19565" t="14635" r="23479" b="14635"/>
          <a:stretch>
            <a:fillRect/>
          </a:stretch>
        </p:blipFill>
        <p:spPr bwMode="auto">
          <a:xfrm>
            <a:off x="380999" y="1991569"/>
            <a:ext cx="4267200" cy="354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203653" y="655637"/>
            <a:ext cx="91149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What is a likely property of this galaxy, shown here with its real </a:t>
            </a:r>
            <a:r>
              <a:rPr lang="en-US" dirty="0" smtClean="0"/>
              <a:t>color</a:t>
            </a:r>
          </a:p>
          <a:p>
            <a:r>
              <a:rPr lang="en-US" dirty="0" smtClean="0"/>
              <a:t>(hint: this yellow-orange color is about as red as galaxies get, i.e. this is a</a:t>
            </a:r>
          </a:p>
          <a:p>
            <a:r>
              <a:rPr lang="en-US" dirty="0" smtClean="0"/>
              <a:t>red galaxy)?</a:t>
            </a:r>
            <a:endParaRPr lang="en-US" dirty="0"/>
          </a:p>
        </p:txBody>
      </p:sp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468312" y="5608637"/>
            <a:ext cx="3178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 dirty="0"/>
              <a:t>generally old stars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rotation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much interstellar 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757238" y="544513"/>
            <a:ext cx="534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What is the most common kind of galaxy?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1595438" y="1687513"/>
            <a:ext cx="25749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/>
              <a:t>Giant spirals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Dwarfs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Giant ellipticals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757238" y="544513"/>
            <a:ext cx="6034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What is the most common kind of </a:t>
            </a:r>
            <a:r>
              <a:rPr lang="en-US" u="sng"/>
              <a:t>giant</a:t>
            </a:r>
            <a:r>
              <a:rPr lang="en-US"/>
              <a:t> galaxy?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1595438" y="1687513"/>
            <a:ext cx="1873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/>
              <a:t>Ellipticals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Irregulars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Spirals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5634038" y="2830513"/>
            <a:ext cx="9286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/>
              <a:t>a)  E0</a:t>
            </a:r>
          </a:p>
          <a:p>
            <a:pPr marL="457200" indent="-457200"/>
            <a:r>
              <a:rPr lang="en-US"/>
              <a:t>b)  E5</a:t>
            </a:r>
          </a:p>
          <a:p>
            <a:pPr marL="457200" indent="-457200"/>
            <a:r>
              <a:rPr lang="en-US"/>
              <a:t>c)  E7</a:t>
            </a:r>
          </a:p>
        </p:txBody>
      </p:sp>
      <p:pic>
        <p:nvPicPr>
          <p:cNvPr id="137222" name="Picture 6" descr="elliptical-m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913" y="1265238"/>
            <a:ext cx="4811712" cy="4811712"/>
          </a:xfrm>
          <a:prstGeom prst="rect">
            <a:avLst/>
          </a:prstGeom>
          <a:noFill/>
        </p:spPr>
      </p:pic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2525713" y="655638"/>
            <a:ext cx="760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9" name="Picture 5" descr="Holmberg_II"/>
          <p:cNvPicPr>
            <a:picLocks noChangeAspect="1" noChangeArrowheads="1"/>
          </p:cNvPicPr>
          <p:nvPr/>
        </p:nvPicPr>
        <p:blipFill>
          <a:blip r:embed="rId3" cstate="print">
            <a:lum bright="-22000" contrast="-32000"/>
          </a:blip>
          <a:srcRect/>
          <a:stretch>
            <a:fillRect/>
          </a:stretch>
        </p:blipFill>
        <p:spPr bwMode="auto">
          <a:xfrm>
            <a:off x="762000" y="2332038"/>
            <a:ext cx="38211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5634038" y="2830513"/>
            <a:ext cx="10810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/>
              <a:t>a) Irr II</a:t>
            </a:r>
          </a:p>
          <a:p>
            <a:pPr marL="457200" indent="-457200"/>
            <a:r>
              <a:rPr lang="en-US"/>
              <a:t>b) Sc</a:t>
            </a:r>
          </a:p>
          <a:p>
            <a:pPr marL="457200" indent="-457200"/>
            <a:r>
              <a:rPr lang="en-US"/>
              <a:t>c) Irr I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1763713" y="1646238"/>
            <a:ext cx="169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Holmberg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833438" y="925513"/>
            <a:ext cx="7902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Two Cepheid stars in different galaxies have the same apparent</a:t>
            </a:r>
          </a:p>
          <a:p>
            <a:r>
              <a:rPr lang="en-US"/>
              <a:t>brightness, but the first has a longer period.  Which galaxy is</a:t>
            </a:r>
          </a:p>
          <a:p>
            <a:r>
              <a:rPr lang="en-US"/>
              <a:t>further away?</a:t>
            </a:r>
          </a:p>
        </p:txBody>
      </p:sp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620712" y="2475140"/>
            <a:ext cx="46815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 dirty="0"/>
              <a:t>The first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The second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Cannot tell from this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544512" y="544513"/>
            <a:ext cx="8702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/>
              <a:t>Slipher</a:t>
            </a:r>
            <a:r>
              <a:rPr lang="en-US" dirty="0"/>
              <a:t> found that the spiral nebulae were </a:t>
            </a:r>
            <a:r>
              <a:rPr lang="en-US" dirty="0" err="1"/>
              <a:t>redshifted</a:t>
            </a:r>
            <a:r>
              <a:rPr lang="en-US" dirty="0"/>
              <a:t>.</a:t>
            </a:r>
          </a:p>
          <a:p>
            <a:r>
              <a:rPr lang="en-US" dirty="0"/>
              <a:t>So why do we credit Hubble and not </a:t>
            </a:r>
            <a:r>
              <a:rPr lang="en-US" dirty="0" err="1"/>
              <a:t>Slipher</a:t>
            </a:r>
            <a:r>
              <a:rPr lang="en-US" dirty="0"/>
              <a:t> with the discovery of the</a:t>
            </a:r>
          </a:p>
          <a:p>
            <a:r>
              <a:rPr lang="en-US" dirty="0"/>
              <a:t>expansion of the universe?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544513" y="1951037"/>
            <a:ext cx="655319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 dirty="0"/>
              <a:t>Apart from finding redshifts, Hubble also came </a:t>
            </a:r>
            <a:r>
              <a:rPr lang="en-US" dirty="0" smtClean="0"/>
              <a:t>up with the Big </a:t>
            </a:r>
            <a:r>
              <a:rPr lang="en-US" dirty="0"/>
              <a:t>Bang theory to explain </a:t>
            </a:r>
            <a:r>
              <a:rPr lang="en-US" dirty="0" smtClean="0"/>
              <a:t>them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 startAt="2"/>
            </a:pPr>
            <a:r>
              <a:rPr lang="en-US" dirty="0" err="1"/>
              <a:t>Slipher’s</a:t>
            </a:r>
            <a:r>
              <a:rPr lang="en-US" dirty="0"/>
              <a:t> data weren’t of the quality of Hubble’s and his </a:t>
            </a:r>
            <a:r>
              <a:rPr lang="en-US" dirty="0" smtClean="0"/>
              <a:t>results weren’t </a:t>
            </a:r>
            <a:r>
              <a:rPr lang="en-US" dirty="0"/>
              <a:t>generally accepted</a:t>
            </a:r>
            <a:r>
              <a:rPr lang="en-US" dirty="0" smtClean="0"/>
              <a:t>.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c)   In </a:t>
            </a:r>
            <a:r>
              <a:rPr lang="en-US" dirty="0" err="1"/>
              <a:t>Slipher’s</a:t>
            </a:r>
            <a:r>
              <a:rPr lang="en-US" dirty="0"/>
              <a:t> time, it wasn’t known that the spiral nebulae </a:t>
            </a:r>
            <a:r>
              <a:rPr lang="en-US" dirty="0" smtClean="0"/>
              <a:t>were other </a:t>
            </a:r>
            <a:r>
              <a:rPr lang="en-US" dirty="0"/>
              <a:t>galaxies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912" y="651172"/>
            <a:ext cx="7719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Hubble’s Law is a correlation of galaxies’ </a:t>
            </a:r>
            <a:r>
              <a:rPr lang="en-US" dirty="0" err="1" smtClean="0"/>
              <a:t>redshifts</a:t>
            </a:r>
            <a:r>
              <a:rPr lang="en-US" dirty="0" smtClean="0"/>
              <a:t> with their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6912" y="1570037"/>
            <a:ext cx="22509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LcParenR"/>
            </a:pPr>
            <a:r>
              <a:rPr lang="en-US" dirty="0" smtClean="0"/>
              <a:t>Luminosities</a:t>
            </a:r>
          </a:p>
          <a:p>
            <a:pPr marL="457200" indent="-457200">
              <a:buAutoNum type="alphaLcParenR"/>
            </a:pPr>
            <a:r>
              <a:rPr lang="en-US" dirty="0" smtClean="0"/>
              <a:t>Distances</a:t>
            </a:r>
          </a:p>
          <a:p>
            <a:pPr marL="457200" indent="-457200">
              <a:buAutoNum type="alphaLcParenR"/>
            </a:pPr>
            <a:r>
              <a:rPr lang="en-US" dirty="0" smtClean="0"/>
              <a:t>Velocities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849313" y="731838"/>
            <a:ext cx="792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If H</a:t>
            </a:r>
            <a:r>
              <a:rPr lang="en-US" baseline="-25000"/>
              <a:t>0</a:t>
            </a:r>
            <a:r>
              <a:rPr lang="en-US"/>
              <a:t> = 65 km/sec/Mpc, what should the distance be to a galaxy</a:t>
            </a:r>
          </a:p>
          <a:p>
            <a:r>
              <a:rPr lang="en-US"/>
              <a:t>observed to be receding at 6500 km/sec?</a:t>
            </a: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1366838" y="2373313"/>
            <a:ext cx="17335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/>
              <a:t>1 Mpc</a:t>
            </a:r>
          </a:p>
          <a:p>
            <a:pPr marL="457200" indent="-457200">
              <a:buFontTx/>
              <a:buAutoNum type="alphaLcParenR" startAt="2"/>
            </a:pPr>
            <a:r>
              <a:rPr lang="en-US"/>
              <a:t>100 Mpc</a:t>
            </a:r>
          </a:p>
          <a:p>
            <a:pPr marL="457200" indent="-457200">
              <a:buFontTx/>
              <a:buAutoNum type="alphaLcParenR" startAt="2"/>
            </a:pPr>
            <a:r>
              <a:rPr lang="en-US"/>
              <a:t>100 kpc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1306512" y="1423761"/>
            <a:ext cx="628248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 smtClean="0"/>
              <a:t>At about what time of day does a new moon rise?</a:t>
            </a:r>
            <a:endParaRPr lang="en-US" dirty="0"/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 smtClean="0"/>
              <a:t>Sunset</a:t>
            </a:r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 smtClean="0"/>
              <a:t>Noon</a:t>
            </a:r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 smtClean="0"/>
              <a:t>Sunrise</a:t>
            </a:r>
          </a:p>
          <a:p>
            <a:pPr marL="457200" indent="-457200">
              <a:buFontTx/>
              <a:buAutoNum type="alphaLcParenR"/>
            </a:pPr>
            <a:r>
              <a:rPr lang="en-US" dirty="0" smtClean="0"/>
              <a:t>It varies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620713" y="655638"/>
            <a:ext cx="75103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Which of the following </a:t>
            </a:r>
            <a:r>
              <a:rPr lang="en-US" dirty="0" smtClean="0"/>
              <a:t>1-dimensional structures cannot be </a:t>
            </a:r>
          </a:p>
          <a:p>
            <a:r>
              <a:rPr lang="en-US" dirty="0"/>
              <a:t>a</a:t>
            </a:r>
            <a:r>
              <a:rPr lang="en-US" dirty="0" smtClean="0"/>
              <a:t>n analog </a:t>
            </a:r>
            <a:r>
              <a:rPr lang="en-US" dirty="0"/>
              <a:t>of the universe?</a:t>
            </a:r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1747838" y="1687513"/>
            <a:ext cx="250741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 dirty="0"/>
              <a:t>a </a:t>
            </a:r>
            <a:r>
              <a:rPr lang="en-US" dirty="0" smtClean="0"/>
              <a:t>line segment</a:t>
            </a:r>
            <a:endParaRPr lang="en-US" dirty="0"/>
          </a:p>
          <a:p>
            <a:pPr marL="457200" indent="-457200">
              <a:buFontTx/>
              <a:buAutoNum type="alphaLcParenR"/>
            </a:pPr>
            <a:endParaRPr lang="en-US" dirty="0"/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 startAt="2"/>
            </a:pPr>
            <a:r>
              <a:rPr lang="en-US" dirty="0"/>
              <a:t>a </a:t>
            </a:r>
            <a:r>
              <a:rPr lang="en-US" dirty="0" smtClean="0"/>
              <a:t>closed loop</a:t>
            </a:r>
            <a:endParaRPr lang="en-US" dirty="0"/>
          </a:p>
          <a:p>
            <a:pPr marL="457200" indent="-457200">
              <a:buFontTx/>
              <a:buAutoNum type="alphaLcParenR" startAt="2"/>
            </a:pPr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c)   a line</a:t>
            </a:r>
          </a:p>
        </p:txBody>
      </p:sp>
      <p:sp>
        <p:nvSpPr>
          <p:cNvPr id="233476" name="Oval 4"/>
          <p:cNvSpPr>
            <a:spLocks noChangeArrowheads="1"/>
          </p:cNvSpPr>
          <p:nvPr/>
        </p:nvSpPr>
        <p:spPr bwMode="auto">
          <a:xfrm>
            <a:off x="5649912" y="2636837"/>
            <a:ext cx="838200" cy="8382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5345112" y="1951037"/>
            <a:ext cx="13716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3478" name="Line 6"/>
          <p:cNvSpPr>
            <a:spLocks noChangeShapeType="1"/>
          </p:cNvSpPr>
          <p:nvPr/>
        </p:nvSpPr>
        <p:spPr bwMode="auto">
          <a:xfrm>
            <a:off x="5421313" y="4160838"/>
            <a:ext cx="14478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3112" y="579437"/>
            <a:ext cx="69397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According to the Cosmological Principle:</a:t>
            </a:r>
          </a:p>
          <a:p>
            <a:endParaRPr lang="en-US" dirty="0"/>
          </a:p>
          <a:p>
            <a:pPr marL="457200" indent="-457200">
              <a:buAutoNum type="alphaLcParenR"/>
            </a:pPr>
            <a:r>
              <a:rPr lang="en-US" dirty="0"/>
              <a:t>w</a:t>
            </a:r>
            <a:r>
              <a:rPr lang="en-US" dirty="0" smtClean="0"/>
              <a:t>e are at the center of the expanding Universe</a:t>
            </a:r>
          </a:p>
          <a:p>
            <a:pPr marL="457200" indent="-457200">
              <a:buAutoNum type="alphaLcParenR"/>
            </a:pPr>
            <a:r>
              <a:rPr lang="en-US" dirty="0"/>
              <a:t>t</a:t>
            </a:r>
            <a:r>
              <a:rPr lang="en-US" dirty="0" smtClean="0"/>
              <a:t>he center has not yet been discovered</a:t>
            </a:r>
          </a:p>
          <a:p>
            <a:pPr marL="457200" indent="-457200">
              <a:buAutoNum type="alphaLcParenR"/>
            </a:pPr>
            <a:r>
              <a:rPr lang="en-US" dirty="0"/>
              <a:t>t</a:t>
            </a:r>
            <a:r>
              <a:rPr lang="en-US" dirty="0" smtClean="0"/>
              <a:t>here is no center to the expansion in our Universe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6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1001713" y="731838"/>
            <a:ext cx="80073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What does the spectrum of the Cosmic Microwave Background</a:t>
            </a:r>
          </a:p>
          <a:p>
            <a:r>
              <a:rPr lang="en-US" dirty="0"/>
              <a:t>R</a:t>
            </a:r>
            <a:r>
              <a:rPr lang="en-US" dirty="0" smtClean="0"/>
              <a:t>adiation </a:t>
            </a:r>
            <a:r>
              <a:rPr lang="en-US" dirty="0"/>
              <a:t>look like?</a:t>
            </a: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1595438" y="1763713"/>
            <a:ext cx="42592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/>
              <a:t>absorption line spectrum</a:t>
            </a:r>
          </a:p>
          <a:p>
            <a:pPr marL="457200" indent="-457200"/>
            <a:r>
              <a:rPr lang="en-US"/>
              <a:t>b)   a perfect blackbody spectrum</a:t>
            </a:r>
          </a:p>
          <a:p>
            <a:pPr marL="457200" indent="-457200"/>
            <a:r>
              <a:rPr lang="en-US"/>
              <a:t>c)   emission line spectrum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712" y="503237"/>
            <a:ext cx="84986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Hubble’s Law relating galaxy redshifts and distances, the</a:t>
            </a:r>
          </a:p>
          <a:p>
            <a:r>
              <a:rPr lang="en-US" dirty="0" smtClean="0"/>
              <a:t>redshifts are due to:</a:t>
            </a:r>
          </a:p>
          <a:p>
            <a:endParaRPr lang="en-US" dirty="0"/>
          </a:p>
          <a:p>
            <a:pPr marL="457200" indent="-457200">
              <a:buAutoNum type="alphaLcParenR"/>
            </a:pPr>
            <a:r>
              <a:rPr lang="en-US" dirty="0"/>
              <a:t>g</a:t>
            </a:r>
            <a:r>
              <a:rPr lang="en-US" dirty="0" smtClean="0"/>
              <a:t>alaxies moving away from each other through space</a:t>
            </a:r>
          </a:p>
          <a:p>
            <a:pPr marL="457200" indent="-457200">
              <a:buAutoNum type="alphaLcParenR"/>
            </a:pPr>
            <a:r>
              <a:rPr lang="en-US" dirty="0" smtClean="0"/>
              <a:t>gravity, as we saw for radiation escaping from near a black hole</a:t>
            </a:r>
          </a:p>
          <a:p>
            <a:pPr marL="457200" indent="-457200">
              <a:buAutoNum type="alphaLcParenR"/>
            </a:pPr>
            <a:r>
              <a:rPr lang="en-US" dirty="0"/>
              <a:t>s</a:t>
            </a:r>
            <a:r>
              <a:rPr lang="en-US" dirty="0" smtClean="0"/>
              <a:t>tretching of photon wavelengths as space expands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1001713" y="884238"/>
            <a:ext cx="5618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What dominates our universe, energetically?</a:t>
            </a:r>
          </a:p>
        </p:txBody>
      </p:sp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1595438" y="1763713"/>
            <a:ext cx="64087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/>
              <a:t>Dark Energy</a:t>
            </a:r>
          </a:p>
          <a:p>
            <a:pPr marL="457200" indent="-457200">
              <a:buFontTx/>
              <a:buAutoNum type="alphaLcParenR" startAt="2"/>
            </a:pPr>
            <a:r>
              <a:rPr lang="en-US"/>
              <a:t>Dark Matter </a:t>
            </a:r>
          </a:p>
          <a:p>
            <a:pPr marL="457200" indent="-457200">
              <a:buFontTx/>
              <a:buAutoNum type="alphaLcParenR" startAt="2"/>
            </a:pPr>
            <a:r>
              <a:rPr lang="en-US"/>
              <a:t>The Cosmic Microwave Background Radiation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5112" y="1417637"/>
            <a:ext cx="73356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distances to galaxies used to measure the acceleration</a:t>
            </a:r>
          </a:p>
          <a:p>
            <a:r>
              <a:rPr lang="en-US" dirty="0" smtClean="0"/>
              <a:t>of the universe are determined using</a:t>
            </a:r>
          </a:p>
          <a:p>
            <a:endParaRPr lang="en-US" dirty="0" smtClean="0"/>
          </a:p>
          <a:p>
            <a:pPr marL="457200" indent="-457200">
              <a:buAutoNum type="alphaLcParenR"/>
            </a:pPr>
            <a:r>
              <a:rPr lang="en-US" dirty="0" smtClean="0"/>
              <a:t>Cepheid variables</a:t>
            </a:r>
          </a:p>
          <a:p>
            <a:pPr marL="457200" indent="-457200">
              <a:buAutoNum type="alphaLcParenR"/>
            </a:pPr>
            <a:r>
              <a:rPr lang="en-US" dirty="0" smtClean="0"/>
              <a:t>Type </a:t>
            </a:r>
            <a:r>
              <a:rPr lang="en-US" smtClean="0"/>
              <a:t>I Supernovae</a:t>
            </a:r>
            <a:endParaRPr lang="en-US" dirty="0" smtClean="0"/>
          </a:p>
          <a:p>
            <a:pPr marL="457200" indent="-457200">
              <a:buAutoNum type="alphaLcParenR"/>
            </a:pPr>
            <a:r>
              <a:rPr lang="en-US" dirty="0" smtClean="0"/>
              <a:t>Hubble’s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985838" y="468313"/>
            <a:ext cx="78438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What do measurements of the CMBR indicate is the geometry </a:t>
            </a:r>
          </a:p>
          <a:p>
            <a:r>
              <a:rPr lang="en-US"/>
              <a:t>of our 3-d universe, expressed by analogy to a 2-d surface?</a:t>
            </a:r>
          </a:p>
        </p:txBody>
      </p:sp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1595438" y="1763713"/>
            <a:ext cx="6502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/>
              <a:t>Closed, like a spherical surface in 3-d space</a:t>
            </a:r>
          </a:p>
          <a:p>
            <a:pPr marL="457200" indent="-457200">
              <a:buFontTx/>
              <a:buAutoNum type="alphaLcParenR" startAt="2"/>
            </a:pPr>
            <a:r>
              <a:rPr lang="en-US"/>
              <a:t>Open, like a saddle-shaped surface in 3-d space </a:t>
            </a:r>
          </a:p>
          <a:p>
            <a:pPr marL="457200" indent="-457200">
              <a:buFontTx/>
              <a:buAutoNum type="alphaLcParenR" startAt="2"/>
            </a:pPr>
            <a:r>
              <a:rPr lang="en-US"/>
              <a:t>Flat, like a plane in 3-d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1138238" y="620713"/>
            <a:ext cx="870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Which of these elements was produced by Big Bang nucleosynthesis?</a:t>
            </a:r>
          </a:p>
        </p:txBody>
      </p:sp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1900238" y="1916113"/>
            <a:ext cx="14859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/>
              <a:t>carbon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iron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helium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8912" y="655637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of the following about comets is true?</a:t>
            </a:r>
          </a:p>
          <a:p>
            <a:endParaRPr lang="en-US" dirty="0"/>
          </a:p>
          <a:p>
            <a:pPr marL="457200" indent="-457200">
              <a:buAutoNum type="alphaLcParenR"/>
            </a:pPr>
            <a:r>
              <a:rPr lang="en-US" dirty="0" err="1" smtClean="0"/>
              <a:t>Cometary</a:t>
            </a:r>
            <a:r>
              <a:rPr lang="en-US" dirty="0" smtClean="0"/>
              <a:t> orbits always lie close to the ecliptic plane</a:t>
            </a:r>
          </a:p>
          <a:p>
            <a:pPr marL="457200" indent="-457200">
              <a:buAutoNum type="alphaLcParenR"/>
            </a:pPr>
            <a:r>
              <a:rPr lang="en-US" dirty="0" smtClean="0"/>
              <a:t>Long period comets must originate well beyond the </a:t>
            </a:r>
            <a:r>
              <a:rPr lang="en-US" dirty="0" err="1" smtClean="0"/>
              <a:t>Kuiper</a:t>
            </a:r>
            <a:r>
              <a:rPr lang="en-US" dirty="0" smtClean="0"/>
              <a:t> Belt</a:t>
            </a:r>
          </a:p>
          <a:p>
            <a:pPr marL="457200" indent="-457200">
              <a:buAutoNum type="alphaLcParenR"/>
            </a:pPr>
            <a:r>
              <a:rPr lang="en-US" dirty="0" smtClean="0"/>
              <a:t>The </a:t>
            </a:r>
            <a:r>
              <a:rPr lang="en-US" dirty="0" err="1" smtClean="0"/>
              <a:t>Oort</a:t>
            </a:r>
            <a:r>
              <a:rPr lang="en-US" dirty="0" smtClean="0"/>
              <a:t> cloud is the large cloud of gas surrounding a comet nucleus while it is near the Sun</a:t>
            </a:r>
          </a:p>
          <a:p>
            <a:pPr marL="457200" indent="-457200">
              <a:buAutoNum type="alphaLcParenR"/>
            </a:pPr>
            <a:r>
              <a:rPr lang="en-US" dirty="0" smtClean="0"/>
              <a:t>Tails of comets always lie along the path of the orbit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0712" y="1448177"/>
            <a:ext cx="7489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16%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47%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21%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18%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0112" y="198437"/>
            <a:ext cx="2110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2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9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8312" y="960437"/>
            <a:ext cx="9296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Fusion in the Sun is responsible for all of the following EXCEPT which?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            a. converting hydrogen nuclei to helium nuclei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            b. generating pressure to support the Sun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            c. the mix of elements in the Sun's atmosphere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            d. causing the Sun to shine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712" y="1752977"/>
            <a:ext cx="7489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6%</a:t>
            </a:r>
          </a:p>
          <a:p>
            <a:r>
              <a:rPr lang="en-US" dirty="0" smtClean="0"/>
              <a:t>11%</a:t>
            </a:r>
          </a:p>
          <a:p>
            <a:r>
              <a:rPr lang="en-US" dirty="0" smtClean="0"/>
              <a:t>49%</a:t>
            </a:r>
          </a:p>
          <a:p>
            <a:r>
              <a:rPr lang="en-US" dirty="0" smtClean="0"/>
              <a:t>35%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47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1001712" y="884237"/>
            <a:ext cx="81740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If the Moon’s orbit were twice as large, then, all else being equal,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we would have no total eclipses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we would have no annular eclipses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we would have no partial eclipses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8312" y="960437"/>
            <a:ext cx="86979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Radiation at a wavelength of 21 centimeters traces what kind of gas?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            a. molecular hydrogen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            b. atomic hydrogen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            c. ionized hydrogen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            d. none, it traces dust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712" y="1752977"/>
            <a:ext cx="7489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17%</a:t>
            </a:r>
          </a:p>
          <a:p>
            <a:r>
              <a:rPr lang="en-US" dirty="0" smtClean="0"/>
              <a:t>36%</a:t>
            </a:r>
          </a:p>
          <a:p>
            <a:r>
              <a:rPr lang="en-US" dirty="0" smtClean="0"/>
              <a:t>33%</a:t>
            </a:r>
          </a:p>
          <a:p>
            <a:r>
              <a:rPr lang="en-US" dirty="0" smtClean="0"/>
              <a:t>13%</a:t>
            </a:r>
            <a:endParaRPr lang="en-US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-65088" y="4329113"/>
            <a:ext cx="8077199" cy="3230562"/>
            <a:chOff x="391" y="2218"/>
            <a:chExt cx="5987" cy="2544"/>
          </a:xfrm>
        </p:grpSpPr>
        <p:pic>
          <p:nvPicPr>
            <p:cNvPr id="5" name="Picture 5" descr="IC34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583" y="2861"/>
              <a:ext cx="1728" cy="1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c20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5" y="2218"/>
              <a:ext cx="2544" cy="2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391" y="4205"/>
              <a:ext cx="21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Galaxy IC 342 in visible light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5325" y="2822"/>
              <a:ext cx="1053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21-cm</a:t>
              </a:r>
            </a:p>
            <a:p>
              <a:r>
                <a:rPr lang="en-US" sz="2000" dirty="0" smtClean="0"/>
                <a:t>emission</a:t>
              </a:r>
            </a:p>
            <a:p>
              <a:r>
                <a:rPr lang="en-US" sz="2000" dirty="0" smtClean="0"/>
                <a:t>map of </a:t>
              </a:r>
              <a:r>
                <a:rPr lang="en-US" sz="2000" dirty="0"/>
                <a:t>IC 342</a:t>
              </a:r>
            </a:p>
            <a:p>
              <a:r>
                <a:rPr lang="en-US" sz="2000" dirty="0"/>
                <a:t>from VLA</a:t>
              </a:r>
            </a:p>
          </p:txBody>
        </p:sp>
      </p:grpSp>
      <p:pic>
        <p:nvPicPr>
          <p:cNvPr id="53250" name="Picture 2" descr="http://www.utahskies.org/image_library/shallowsky/telescopes/VeryLargeArray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9712" y="6169153"/>
            <a:ext cx="1853195" cy="1390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70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3112" y="808037"/>
            <a:ext cx="676819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are the most common stars also among the most</a:t>
            </a:r>
          </a:p>
          <a:p>
            <a:r>
              <a:rPr lang="en-US" dirty="0" smtClean="0"/>
              <a:t>difficult to observe?</a:t>
            </a:r>
          </a:p>
          <a:p>
            <a:endParaRPr lang="en-US" dirty="0" smtClean="0"/>
          </a:p>
          <a:p>
            <a:pPr marL="457200" indent="-457200">
              <a:buAutoNum type="alphaLcParenR"/>
            </a:pPr>
            <a:r>
              <a:rPr lang="en-US" dirty="0" smtClean="0"/>
              <a:t>They are enshrouded in dust</a:t>
            </a:r>
          </a:p>
          <a:p>
            <a:pPr marL="457200" indent="-457200">
              <a:buAutoNum type="alphaLcParenR"/>
            </a:pPr>
            <a:r>
              <a:rPr lang="en-US" dirty="0" smtClean="0"/>
              <a:t>They are all very distant</a:t>
            </a:r>
          </a:p>
          <a:p>
            <a:pPr marL="457200" indent="-457200">
              <a:buAutoNum type="alphaLcParenR"/>
            </a:pPr>
            <a:r>
              <a:rPr lang="en-US" dirty="0" smtClean="0"/>
              <a:t>They are all moving rapidly away from us</a:t>
            </a:r>
          </a:p>
          <a:p>
            <a:pPr marL="457200" indent="-457200">
              <a:buAutoNum type="alphaLcParenR"/>
            </a:pPr>
            <a:r>
              <a:rPr lang="en-US" dirty="0" smtClean="0"/>
              <a:t>They have low luminosities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189" y="1951037"/>
            <a:ext cx="7489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21%</a:t>
            </a:r>
          </a:p>
          <a:p>
            <a:r>
              <a:rPr lang="en-US" dirty="0" smtClean="0"/>
              <a:t>34%</a:t>
            </a:r>
          </a:p>
          <a:p>
            <a:r>
              <a:rPr lang="en-US" dirty="0" smtClean="0"/>
              <a:t>2%</a:t>
            </a:r>
          </a:p>
          <a:p>
            <a:r>
              <a:rPr lang="en-US" dirty="0" smtClean="0"/>
              <a:t>43%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12" y="3602501"/>
            <a:ext cx="3216276" cy="391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21112" y="7148512"/>
            <a:ext cx="3890962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</a:rPr>
              <a:t>H-R Diagram of Nearby Stars</a:t>
            </a:r>
          </a:p>
        </p:txBody>
      </p:sp>
    </p:spTree>
    <p:extLst>
      <p:ext uri="{BB962C8B-B14F-4D97-AF65-F5344CB8AC3E}">
        <p14:creationId xmlns:p14="http://schemas.microsoft.com/office/powerpoint/2010/main" val="340656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731837"/>
            <a:ext cx="1008062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Which of the following is TRUE?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            a. A planetary nebula is the disk of matter around a star that will      	</a:t>
            </a:r>
            <a:r>
              <a:rPr kumimoji="0" lang="en-US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eventually form</a:t>
            </a:r>
            <a:r>
              <a:rPr kumimoji="0" lang="en-US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planetary system.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            b. As a star begins to evolve away from the main sequence, it gets 	</a:t>
            </a:r>
            <a:r>
              <a:rPr kumimoji="0" lang="en-US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fainter.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            c. As a star begins to evolve away from the main sequence, it gets 	</a:t>
            </a:r>
            <a:r>
              <a:rPr kumimoji="0" lang="en-US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larger.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            d. A low mass-star has a shorter lifetime on the main sequence than a 	</a:t>
            </a:r>
            <a:r>
              <a:rPr kumimoji="0" lang="en-US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high-mass star.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512" y="1559381"/>
            <a:ext cx="74892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18%</a:t>
            </a:r>
          </a:p>
          <a:p>
            <a:endParaRPr lang="en-US" dirty="0" smtClean="0"/>
          </a:p>
          <a:p>
            <a:r>
              <a:rPr lang="en-US" dirty="0" smtClean="0"/>
              <a:t>21%</a:t>
            </a:r>
          </a:p>
          <a:p>
            <a:endParaRPr lang="en-US" dirty="0" smtClean="0"/>
          </a:p>
          <a:p>
            <a:r>
              <a:rPr lang="en-US" dirty="0" smtClean="0"/>
              <a:t>45%</a:t>
            </a:r>
          </a:p>
          <a:p>
            <a:endParaRPr lang="en-US" dirty="0" smtClean="0"/>
          </a:p>
          <a:p>
            <a:r>
              <a:rPr lang="en-US" dirty="0" smtClean="0"/>
              <a:t>16%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5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4112" y="960437"/>
            <a:ext cx="7987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a few minutes, we’ll do the “jet-cart” experiment.  What will</a:t>
            </a:r>
          </a:p>
          <a:p>
            <a:r>
              <a:rPr lang="en-US" dirty="0" smtClean="0"/>
              <a:t>happen to the cart when the jet of CO2 is fired to the left?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92312" y="2332037"/>
            <a:ext cx="70118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LcParenR"/>
            </a:pPr>
            <a:r>
              <a:rPr lang="en-US" dirty="0" smtClean="0"/>
              <a:t>The cart will move to the left</a:t>
            </a:r>
          </a:p>
          <a:p>
            <a:pPr marL="457200" indent="-457200">
              <a:buAutoNum type="alphaLcParenR"/>
            </a:pPr>
            <a:r>
              <a:rPr lang="en-US" dirty="0" smtClean="0"/>
              <a:t>The cart will move to the right</a:t>
            </a:r>
          </a:p>
          <a:p>
            <a:pPr marL="457200" indent="-457200">
              <a:buAutoNum type="alphaLcParenR"/>
            </a:pPr>
            <a:r>
              <a:rPr lang="en-US" dirty="0" smtClean="0"/>
              <a:t>The cart will remain stationary because there are no</a:t>
            </a:r>
          </a:p>
          <a:p>
            <a:r>
              <a:rPr lang="en-US" dirty="0"/>
              <a:t> </a:t>
            </a:r>
            <a:r>
              <a:rPr lang="en-US" dirty="0" smtClean="0"/>
              <a:t>     forces acting on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26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ext Box 2"/>
          <p:cNvSpPr txBox="1">
            <a:spLocks noChangeArrowheads="1"/>
          </p:cNvSpPr>
          <p:nvPr/>
        </p:nvSpPr>
        <p:spPr bwMode="auto">
          <a:xfrm>
            <a:off x="925512" y="808037"/>
            <a:ext cx="7064375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 flaw in Copernicus’ model for the solar system was</a:t>
            </a:r>
            <a:r>
              <a:rPr lang="en-US" dirty="0">
                <a:latin typeface="ヒラギノ角ゴ Pro W3" pitchFamily="42" charset="-128"/>
              </a:rPr>
              <a:t>: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a) It didn’t </a:t>
            </a:r>
            <a:r>
              <a:rPr lang="en-US" dirty="0" smtClean="0"/>
              <a:t>help explain </a:t>
            </a:r>
            <a:r>
              <a:rPr lang="en-US" dirty="0"/>
              <a:t>retrograde motion.</a:t>
            </a:r>
          </a:p>
          <a:p>
            <a:pPr>
              <a:spcBef>
                <a:spcPct val="50000"/>
              </a:spcBef>
            </a:pPr>
            <a:r>
              <a:rPr lang="en-US" dirty="0"/>
              <a:t>b) He used circular orbits.</a:t>
            </a:r>
          </a:p>
          <a:p>
            <a:pPr>
              <a:spcBef>
                <a:spcPct val="50000"/>
              </a:spcBef>
            </a:pPr>
            <a:r>
              <a:rPr lang="en-US" dirty="0"/>
              <a:t>c) The Earth was still at the center.</a:t>
            </a:r>
          </a:p>
          <a:p>
            <a:pPr>
              <a:spcBef>
                <a:spcPct val="50000"/>
              </a:spcBef>
            </a:pPr>
            <a:r>
              <a:rPr lang="en-US" dirty="0"/>
              <a:t>d) All of the above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ext Box 2"/>
          <p:cNvSpPr txBox="1">
            <a:spLocks noChangeArrowheads="1"/>
          </p:cNvSpPr>
          <p:nvPr/>
        </p:nvSpPr>
        <p:spPr bwMode="auto">
          <a:xfrm>
            <a:off x="1001712" y="884237"/>
            <a:ext cx="66357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Who was the first to use a telescope for astronomical</a:t>
            </a:r>
          </a:p>
          <a:p>
            <a:pPr marL="457200" indent="-457200"/>
            <a:r>
              <a:rPr lang="en-US" dirty="0"/>
              <a:t>observations?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Newton</a:t>
            </a:r>
          </a:p>
          <a:p>
            <a:pPr marL="457200" indent="-457200">
              <a:buFontTx/>
              <a:buAutoNum type="alphaLcParenR"/>
            </a:pPr>
            <a:r>
              <a:rPr lang="en-US" dirty="0" err="1"/>
              <a:t>Kepler</a:t>
            </a:r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Galileo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Brahe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Text Box 2"/>
          <p:cNvSpPr txBox="1">
            <a:spLocks noChangeArrowheads="1"/>
          </p:cNvSpPr>
          <p:nvPr/>
        </p:nvSpPr>
        <p:spPr bwMode="auto">
          <a:xfrm>
            <a:off x="1077912" y="808037"/>
            <a:ext cx="618966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Which of the following is NOT a consequence of</a:t>
            </a:r>
          </a:p>
          <a:p>
            <a:pPr marL="457200" indent="-457200"/>
            <a:r>
              <a:rPr lang="en-US" dirty="0" err="1"/>
              <a:t>Kepler’s</a:t>
            </a:r>
            <a:r>
              <a:rPr lang="en-US" dirty="0"/>
              <a:t> Laws?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The Sun is accelerated by the planets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Planet orbits are elliptical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Planets orbit faster when closer to the Sun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44513" y="4256088"/>
            <a:ext cx="8991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dirty="0"/>
              <a:t>Consider Newton’s laws in the context of two galaxies colliding.</a:t>
            </a:r>
          </a:p>
          <a:p>
            <a:pPr marL="457200" indent="-457200"/>
            <a:r>
              <a:rPr lang="en-US" dirty="0"/>
              <a:t>Which of the following is true?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One galaxy can be at rest while the other one collides with it.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Both galaxies can be moving at constant speed </a:t>
            </a:r>
            <a:r>
              <a:rPr lang="en-US" dirty="0" smtClean="0"/>
              <a:t>in a straight line during </a:t>
            </a:r>
            <a:r>
              <a:rPr lang="en-US" dirty="0"/>
              <a:t>the collision.</a:t>
            </a:r>
          </a:p>
          <a:p>
            <a:pPr marL="457200" indent="-457200"/>
            <a:r>
              <a:rPr lang="en-US" dirty="0"/>
              <a:t>c)   The more massive galaxy will be accelerated less. </a:t>
            </a:r>
          </a:p>
        </p:txBody>
      </p:sp>
      <p:pic>
        <p:nvPicPr>
          <p:cNvPr id="88070" name="Picture 6" descr="BH21243"/>
          <p:cNvPicPr>
            <a:picLocks noChangeAspect="1" noChangeArrowheads="1"/>
          </p:cNvPicPr>
          <p:nvPr/>
        </p:nvPicPr>
        <p:blipFill>
          <a:blip r:embed="rId3" cstate="print">
            <a:lum bright="26000"/>
          </a:blip>
          <a:srcRect/>
          <a:stretch>
            <a:fillRect/>
          </a:stretch>
        </p:blipFill>
        <p:spPr bwMode="auto">
          <a:xfrm>
            <a:off x="2601913" y="274638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ext Box 2"/>
          <p:cNvSpPr txBox="1">
            <a:spLocks noChangeArrowheads="1"/>
          </p:cNvSpPr>
          <p:nvPr/>
        </p:nvSpPr>
        <p:spPr bwMode="auto">
          <a:xfrm>
            <a:off x="696913" y="655638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cs typeface="Times New Roman" pitchFamily="18" charset="0"/>
              </a:rPr>
              <a:t>Visible light has wavelengths in the range:</a:t>
            </a:r>
          </a:p>
        </p:txBody>
      </p:sp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1214438" y="1839913"/>
            <a:ext cx="35687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/>
              <a:t>centimeters to meters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millimeters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hundreds of nanometers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1062038" y="544513"/>
            <a:ext cx="7967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The inverse square law for light means that for two identical</a:t>
            </a:r>
          </a:p>
          <a:p>
            <a:r>
              <a:rPr lang="en-US"/>
              <a:t>galaxies, one three times more distant than the other will appear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1595438" y="1916113"/>
            <a:ext cx="25177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a)  3 times as faint</a:t>
            </a:r>
          </a:p>
          <a:p>
            <a:r>
              <a:rPr lang="en-US"/>
              <a:t>b)  3 times brighter</a:t>
            </a:r>
          </a:p>
          <a:p>
            <a:r>
              <a:rPr lang="en-US"/>
              <a:t>c)  9 times as faint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795" y="676273"/>
            <a:ext cx="820929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) The Sun will explode at the end of its lifetime</a:t>
            </a:r>
          </a:p>
          <a:p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) Comet tails always point away from their direction of motion</a:t>
            </a:r>
          </a:p>
          <a:p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) New Mexico has world class astronomical observatories</a:t>
            </a:r>
          </a:p>
          <a:p>
            <a:endParaRPr lang="en-US" dirty="0"/>
          </a:p>
          <a:p>
            <a:r>
              <a:rPr lang="en-US" dirty="0" smtClean="0"/>
              <a:t>d) The Sun is yellow</a:t>
            </a:r>
          </a:p>
          <a:p>
            <a:endParaRPr lang="en-US" dirty="0"/>
          </a:p>
          <a:p>
            <a:r>
              <a:rPr lang="en-US" dirty="0" smtClean="0"/>
              <a:t>e) The Sun is burning due to chemical reactions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17402" y="193971"/>
            <a:ext cx="3983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Which of the following is true: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622677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909638" y="544513"/>
            <a:ext cx="3997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Which of the following is true?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925513" y="1687513"/>
            <a:ext cx="79041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/>
              <a:t>Infrared radiation has shorter wavelengths than visible light</a:t>
            </a:r>
          </a:p>
          <a:p>
            <a:pPr marL="457200" indent="-457200">
              <a:buFontTx/>
              <a:buAutoNum type="alphaLcParenR"/>
            </a:pPr>
            <a:endParaRPr lang="en-US"/>
          </a:p>
          <a:p>
            <a:pPr marL="457200" indent="-457200">
              <a:buFontTx/>
              <a:buAutoNum type="alphaLcParenR"/>
            </a:pPr>
            <a:r>
              <a:rPr lang="en-US"/>
              <a:t>X-rays have shorter wavelengths than ultraviolet radiation</a:t>
            </a:r>
          </a:p>
          <a:p>
            <a:pPr marL="457200" indent="-457200">
              <a:buFontTx/>
              <a:buAutoNum type="alphaLcParenR"/>
            </a:pPr>
            <a:endParaRPr lang="en-US"/>
          </a:p>
          <a:p>
            <a:pPr marL="457200" indent="-457200">
              <a:buFontTx/>
              <a:buAutoNum type="alphaLcParenR"/>
            </a:pPr>
            <a:r>
              <a:rPr lang="en-US"/>
              <a:t>Radio waves have higher frequencies than visible light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985838" y="544513"/>
            <a:ext cx="4802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Wien’s law explains why a hot poker: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290638" y="1458913"/>
            <a:ext cx="71421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/>
              <a:t>changes color as it gets hotter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gets brighter as it gets hotter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can be hammered into a different shape if hot enough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909638" y="544513"/>
            <a:ext cx="3997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Which of the following is true?</a:t>
            </a:r>
          </a:p>
        </p:txBody>
      </p:sp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925513" y="1687513"/>
            <a:ext cx="89614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/>
              <a:t>a hot, blue star emits no infrared radiation</a:t>
            </a:r>
          </a:p>
          <a:p>
            <a:pPr marL="457200" indent="-457200">
              <a:buFontTx/>
              <a:buAutoNum type="alphaLcParenR"/>
            </a:pPr>
            <a:endParaRPr lang="en-US"/>
          </a:p>
          <a:p>
            <a:pPr marL="457200" indent="-457200">
              <a:buFontTx/>
              <a:buAutoNum type="alphaLcParenR"/>
            </a:pPr>
            <a:r>
              <a:rPr lang="en-US"/>
              <a:t>if the Sun temperature doubled, it would be 16 times more luminous</a:t>
            </a:r>
          </a:p>
          <a:p>
            <a:pPr marL="457200" indent="-457200">
              <a:buFontTx/>
              <a:buAutoNum type="alphaLcParenR"/>
            </a:pPr>
            <a:endParaRPr lang="en-US"/>
          </a:p>
          <a:p>
            <a:pPr marL="457200" indent="-457200">
              <a:buFontTx/>
              <a:buAutoNum type="alphaLcParenR"/>
            </a:pPr>
            <a:r>
              <a:rPr lang="en-US"/>
              <a:t>if the Sun’s radius were doubled, it would be twice as luminous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062038" y="620713"/>
            <a:ext cx="552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Stars typically have what kind of spectrum?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1595438" y="1535113"/>
            <a:ext cx="46085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/>
              <a:t>continuous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emission line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continuous with absorption lines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062038" y="620713"/>
            <a:ext cx="3802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Which is not part of an atom?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1595438" y="1535113"/>
            <a:ext cx="16208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/>
              <a:t>electron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photon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neutron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138238" y="544513"/>
            <a:ext cx="3997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Which of the following is true?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306513" y="1535113"/>
            <a:ext cx="87074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/>
              <a:t>an infrared photon has a higher frequency than an X-ray photon</a:t>
            </a:r>
          </a:p>
          <a:p>
            <a:pPr marL="457200" indent="-457200">
              <a:buFontTx/>
              <a:buAutoNum type="alphaLcParenR"/>
            </a:pPr>
            <a:endParaRPr lang="en-US"/>
          </a:p>
          <a:p>
            <a:pPr marL="457200" indent="-457200">
              <a:buFontTx/>
              <a:buAutoNum type="alphaLcParenR"/>
            </a:pPr>
            <a:r>
              <a:rPr lang="en-US"/>
              <a:t>a radio photon has a shorter wavelength than an ultraviolet photon</a:t>
            </a:r>
          </a:p>
          <a:p>
            <a:pPr marL="457200" indent="-457200">
              <a:buFontTx/>
              <a:buAutoNum type="alphaLcParenR"/>
            </a:pPr>
            <a:endParaRPr lang="en-US"/>
          </a:p>
          <a:p>
            <a:pPr marL="457200" indent="-457200">
              <a:buFontTx/>
              <a:buAutoNum type="alphaLcParenR"/>
            </a:pPr>
            <a:r>
              <a:rPr lang="en-US"/>
              <a:t>an optical photon has more energy than an infrared photon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544513" y="731838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An element is defined by the number of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611313" y="1722438"/>
            <a:ext cx="17399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/>
              <a:t>protons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neutrons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electrons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 descr="M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8113" y="274638"/>
            <a:ext cx="3200400" cy="3200400"/>
          </a:xfrm>
          <a:prstGeom prst="rect">
            <a:avLst/>
          </a:prstGeom>
          <a:noFill/>
        </p:spPr>
      </p:pic>
      <p:pic>
        <p:nvPicPr>
          <p:cNvPr id="110599" name="Picture 7" descr="ngc8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0913" y="3475038"/>
            <a:ext cx="2474912" cy="3352800"/>
          </a:xfrm>
          <a:prstGeom prst="rect">
            <a:avLst/>
          </a:prstGeom>
          <a:noFill/>
        </p:spPr>
      </p:pic>
      <p:pic>
        <p:nvPicPr>
          <p:cNvPr id="110601" name="Picture 9" descr="introgalax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9913" y="4084638"/>
            <a:ext cx="3211512" cy="2649537"/>
          </a:xfrm>
          <a:prstGeom prst="rect">
            <a:avLst/>
          </a:prstGeom>
          <a:noFill/>
        </p:spPr>
      </p:pic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239713" y="1036638"/>
            <a:ext cx="55086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All of these galaxies are essentially rotating</a:t>
            </a:r>
          </a:p>
          <a:p>
            <a:r>
              <a:rPr lang="en-US"/>
              <a:t>disks and they rotate with about the</a:t>
            </a:r>
          </a:p>
          <a:p>
            <a:r>
              <a:rPr lang="en-US"/>
              <a:t>same speed.  If we observe a spectral line</a:t>
            </a:r>
          </a:p>
          <a:p>
            <a:r>
              <a:rPr lang="en-US"/>
              <a:t>from them, which galaxy will show the</a:t>
            </a:r>
          </a:p>
          <a:p>
            <a:r>
              <a:rPr lang="en-US"/>
              <a:t>largest Doppler shift due to the rotation?</a:t>
            </a: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6564313" y="3398838"/>
            <a:ext cx="254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a) one seen face-on</a:t>
            </a:r>
          </a:p>
        </p:txBody>
      </p:sp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2068513" y="6904038"/>
            <a:ext cx="262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b) one seen edge-on</a:t>
            </a:r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5634038" y="6716713"/>
            <a:ext cx="3681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c) one seen at a moderate tilt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833438" y="544513"/>
            <a:ext cx="6769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Effects of atmosphere aside,</a:t>
            </a:r>
          </a:p>
          <a:p>
            <a:r>
              <a:rPr lang="en-US"/>
              <a:t>which telescope will have the best angular resolution?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1290638" y="1687513"/>
            <a:ext cx="41322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/>
              <a:t>A 1-meter optical telescope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A 1-meter infrared telescope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A 1-meter radio telescope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544513" y="3932238"/>
            <a:ext cx="89296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 this configuration the VLA dishes are separated by up to about 1 km.</a:t>
            </a:r>
          </a:p>
          <a:p>
            <a:r>
              <a:rPr lang="en-US"/>
              <a:t>This means that the radio maps will have:</a:t>
            </a: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1154113" y="4999038"/>
            <a:ext cx="6315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/>
              <a:t>The same sensitivity as a 1 km size single dish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The same resolution as a 1 km size single dish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Both a) and b)</a:t>
            </a:r>
          </a:p>
        </p:txBody>
      </p:sp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3" cstate="print">
            <a:lum contrast="14000"/>
          </a:blip>
          <a:srcRect/>
          <a:stretch>
            <a:fillRect/>
          </a:stretch>
        </p:blipFill>
        <p:spPr bwMode="auto">
          <a:xfrm>
            <a:off x="468313" y="655638"/>
            <a:ext cx="4908550" cy="3049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Text Box 2"/>
          <p:cNvSpPr txBox="1">
            <a:spLocks noChangeArrowheads="1"/>
          </p:cNvSpPr>
          <p:nvPr/>
        </p:nvSpPr>
        <p:spPr bwMode="auto">
          <a:xfrm>
            <a:off x="1001712" y="808037"/>
            <a:ext cx="8686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en-US" dirty="0" smtClean="0"/>
              <a:t>The best test of a scientific theory is</a:t>
            </a:r>
            <a:endParaRPr lang="en-US" dirty="0"/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 smtClean="0"/>
              <a:t>its success in explaining existing observations and experiments</a:t>
            </a:r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 smtClean="0"/>
              <a:t>how well it agrees with other theories</a:t>
            </a:r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 smtClean="0"/>
              <a:t>its success in predicting the results of future observations and experiments</a:t>
            </a:r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 smtClean="0"/>
              <a:t>how easily it is transcribed into mathematical notation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544513" y="544513"/>
            <a:ext cx="823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Infrared astronomy allows you to do the following, </a:t>
            </a:r>
            <a:r>
              <a:rPr lang="en-US" u="sng"/>
              <a:t>except which</a:t>
            </a:r>
            <a:r>
              <a:rPr lang="en-US"/>
              <a:t>?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1290638" y="1687513"/>
            <a:ext cx="59197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/>
              <a:t>See starlight with less absorption from dust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Observe X-rays from interstellar space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See emission from interstellar dust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544513" y="671513"/>
            <a:ext cx="7743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The James Webb Space Telescope’s diameter will be 6.5 m. </a:t>
            </a:r>
          </a:p>
          <a:p>
            <a:r>
              <a:rPr lang="en-US"/>
              <a:t>The Hubble Space Telescope’s is 2.5 m.  All else being equal,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1306513" y="2255838"/>
            <a:ext cx="70183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/>
              <a:t>JWST will have the same angular resolution as HST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JWST will be more sensitive than HST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both a) and 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4" name="Rectangle 4"/>
          <p:cNvSpPr>
            <a:spLocks noChangeArrowheads="1"/>
          </p:cNvSpPr>
          <p:nvPr/>
        </p:nvSpPr>
        <p:spPr bwMode="auto">
          <a:xfrm>
            <a:off x="1382712" y="1676777"/>
            <a:ext cx="50387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6%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54%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9</a:t>
            </a:r>
            <a:r>
              <a:rPr lang="en-US" dirty="0" smtClean="0">
                <a:solidFill>
                  <a:srgbClr val="FFFF00"/>
                </a:solidFill>
              </a:rPr>
              <a:t>%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31%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4112" y="580449"/>
            <a:ext cx="7848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a source of light, such as a star, is approaching you, you will observe that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	      a. its photons have increased in speed</a:t>
            </a:r>
          </a:p>
          <a:p>
            <a:r>
              <a:rPr lang="en-US" dirty="0"/>
              <a:t>	      b. it is much brighter</a:t>
            </a:r>
          </a:p>
          <a:p>
            <a:r>
              <a:rPr lang="en-US" dirty="0"/>
              <a:t>                  c. its spectral lines are lower in frequency</a:t>
            </a:r>
          </a:p>
          <a:p>
            <a:r>
              <a:rPr lang="en-US" dirty="0"/>
              <a:t>                  d. its spectral lines are shorter in wavelength</a:t>
            </a:r>
          </a:p>
          <a:p>
            <a:r>
              <a:rPr lang="en-US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4" name="Rectangle 4"/>
          <p:cNvSpPr>
            <a:spLocks noChangeArrowheads="1"/>
          </p:cNvSpPr>
          <p:nvPr/>
        </p:nvSpPr>
        <p:spPr bwMode="auto">
          <a:xfrm>
            <a:off x="1449387" y="1265237"/>
            <a:ext cx="50387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44%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17%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29%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10%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0312" y="503237"/>
            <a:ext cx="59483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The energy of a photon is proportional to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                   a. its frequency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                   b. its wavelength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                   c. the square of its frequency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                   d. the square of its wavelength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 </a:t>
            </a:r>
            <a:endParaRPr lang="en-US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000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773112" y="503237"/>
            <a:ext cx="75263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457200" indent="-457200"/>
            <a:r>
              <a:rPr lang="en-US" dirty="0">
                <a:cs typeface="Times New Roman" pitchFamily="18" charset="0"/>
              </a:rPr>
              <a:t>If you see the Moon rise at about sunset, what phase is it in?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>
                <a:cs typeface="Times New Roman" pitchFamily="18" charset="0"/>
              </a:rPr>
              <a:t>                   a. first quarter</a:t>
            </a:r>
            <a:endParaRPr lang="en-US" dirty="0"/>
          </a:p>
          <a:p>
            <a:pPr marL="457200" indent="-457200"/>
            <a:r>
              <a:rPr lang="en-US" dirty="0">
                <a:cs typeface="Times New Roman" pitchFamily="18" charset="0"/>
              </a:rPr>
              <a:t>                   b. third quarter</a:t>
            </a:r>
            <a:endParaRPr lang="en-US" dirty="0"/>
          </a:p>
          <a:p>
            <a:pPr marL="457200" indent="-457200"/>
            <a:r>
              <a:rPr lang="en-US" dirty="0">
                <a:cs typeface="Times New Roman" pitchFamily="18" charset="0"/>
              </a:rPr>
              <a:t>                   c. full moon</a:t>
            </a:r>
            <a:endParaRPr lang="en-US" dirty="0"/>
          </a:p>
          <a:p>
            <a:pPr marL="457200" indent="-457200"/>
            <a:r>
              <a:rPr lang="en-US" dirty="0">
                <a:cs typeface="Times New Roman" pitchFamily="18" charset="0"/>
              </a:rPr>
              <a:t>                   d. new moon</a:t>
            </a:r>
            <a:endParaRPr lang="en-US" dirty="0"/>
          </a:p>
          <a:p>
            <a:pPr marL="457200" indent="-457200"/>
            <a:endParaRPr lang="en-US" dirty="0"/>
          </a:p>
        </p:txBody>
      </p:sp>
      <p:sp>
        <p:nvSpPr>
          <p:cNvPr id="414724" name="Rectangle 4"/>
          <p:cNvSpPr>
            <a:spLocks noChangeArrowheads="1"/>
          </p:cNvSpPr>
          <p:nvPr/>
        </p:nvSpPr>
        <p:spPr bwMode="auto">
          <a:xfrm>
            <a:off x="1085396" y="1265237"/>
            <a:ext cx="50387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16%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19%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50%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15%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0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1519238" y="1306513"/>
            <a:ext cx="68564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/>
              <a:t>Which of the following are found in the Solar System?</a:t>
            </a:r>
          </a:p>
          <a:p>
            <a:pPr marL="457200" indent="-457200"/>
            <a:endParaRPr lang="en-US"/>
          </a:p>
          <a:p>
            <a:pPr marL="457200" indent="-457200">
              <a:buFontTx/>
              <a:buAutoNum type="alphaLcParenR"/>
            </a:pPr>
            <a:r>
              <a:rPr lang="en-US"/>
              <a:t>asteroids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other stars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other galaxies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Text Box 2"/>
          <p:cNvSpPr txBox="1">
            <a:spLocks noChangeArrowheads="1"/>
          </p:cNvSpPr>
          <p:nvPr/>
        </p:nvSpPr>
        <p:spPr bwMode="auto">
          <a:xfrm>
            <a:off x="315912" y="655637"/>
            <a:ext cx="6379503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Jovian </a:t>
            </a:r>
            <a:r>
              <a:rPr lang="en-US" dirty="0" smtClean="0"/>
              <a:t>planets have which features?</a:t>
            </a:r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>
              <a:spcBef>
                <a:spcPts val="1200"/>
              </a:spcBef>
              <a:buFontTx/>
              <a:buAutoNum type="alphaLcParenR"/>
            </a:pPr>
            <a:r>
              <a:rPr lang="en-US" dirty="0" smtClean="0"/>
              <a:t>rocky</a:t>
            </a:r>
            <a:r>
              <a:rPr lang="en-US" dirty="0"/>
              <a:t>, </a:t>
            </a:r>
            <a:r>
              <a:rPr lang="en-US" dirty="0" smtClean="0"/>
              <a:t>many </a:t>
            </a:r>
            <a:r>
              <a:rPr lang="en-US" dirty="0"/>
              <a:t>moons, </a:t>
            </a:r>
            <a:r>
              <a:rPr lang="en-US" dirty="0" smtClean="0"/>
              <a:t>close </a:t>
            </a:r>
            <a:r>
              <a:rPr lang="en-US" dirty="0"/>
              <a:t>to the </a:t>
            </a:r>
            <a:r>
              <a:rPr lang="en-US" dirty="0" smtClean="0"/>
              <a:t>Sun</a:t>
            </a:r>
            <a:endParaRPr lang="en-US" dirty="0"/>
          </a:p>
          <a:p>
            <a:pPr marL="457200" indent="-457200">
              <a:spcBef>
                <a:spcPts val="1200"/>
              </a:spcBef>
              <a:buFontTx/>
              <a:buAutoNum type="alphaLcParenR"/>
            </a:pPr>
            <a:r>
              <a:rPr lang="en-US" dirty="0"/>
              <a:t>g</a:t>
            </a:r>
            <a:r>
              <a:rPr lang="en-US" dirty="0" smtClean="0"/>
              <a:t>aseous/liquid, many </a:t>
            </a:r>
            <a:r>
              <a:rPr lang="en-US" dirty="0"/>
              <a:t>moons, </a:t>
            </a:r>
            <a:r>
              <a:rPr lang="en-US" dirty="0" smtClean="0"/>
              <a:t>close </a:t>
            </a:r>
            <a:r>
              <a:rPr lang="en-US" dirty="0"/>
              <a:t>to the </a:t>
            </a:r>
            <a:r>
              <a:rPr lang="en-US" dirty="0" smtClean="0"/>
              <a:t>Sun</a:t>
            </a:r>
            <a:endParaRPr lang="en-US" dirty="0"/>
          </a:p>
          <a:p>
            <a:pPr marL="457200" indent="-457200">
              <a:spcBef>
                <a:spcPts val="1200"/>
              </a:spcBef>
              <a:buFontTx/>
              <a:buAutoNum type="alphaLcParenR"/>
            </a:pPr>
            <a:r>
              <a:rPr lang="en-US" dirty="0"/>
              <a:t>g</a:t>
            </a:r>
            <a:r>
              <a:rPr lang="en-US" dirty="0" smtClean="0"/>
              <a:t>aseous/liquid, </a:t>
            </a:r>
            <a:r>
              <a:rPr lang="en-US" dirty="0"/>
              <a:t>spin rapidly, </a:t>
            </a:r>
            <a:r>
              <a:rPr lang="en-US" dirty="0" smtClean="0"/>
              <a:t>rings</a:t>
            </a:r>
            <a:endParaRPr lang="en-US" dirty="0"/>
          </a:p>
          <a:p>
            <a:pPr marL="457200" indent="-457200">
              <a:spcBef>
                <a:spcPts val="1200"/>
              </a:spcBef>
              <a:buFontTx/>
              <a:buAutoNum type="alphaLcParenR"/>
            </a:pPr>
            <a:r>
              <a:rPr lang="en-US" dirty="0" smtClean="0"/>
              <a:t>large</a:t>
            </a:r>
            <a:r>
              <a:rPr lang="en-US" dirty="0"/>
              <a:t>, </a:t>
            </a:r>
            <a:r>
              <a:rPr lang="en-US" dirty="0" smtClean="0"/>
              <a:t>no rings</a:t>
            </a:r>
            <a:r>
              <a:rPr lang="en-US" dirty="0"/>
              <a:t>, </a:t>
            </a:r>
            <a:r>
              <a:rPr lang="en-US" dirty="0" smtClean="0"/>
              <a:t>far </a:t>
            </a:r>
            <a:r>
              <a:rPr lang="en-US" dirty="0"/>
              <a:t>from the Sun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1443038" y="1230313"/>
            <a:ext cx="766908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Which planet is most representative of matter in the universe</a:t>
            </a:r>
          </a:p>
          <a:p>
            <a:pPr marL="457200" indent="-457200"/>
            <a:r>
              <a:rPr lang="en-US" dirty="0"/>
              <a:t>in terms of the elements it contains?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Venus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Earth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Mars</a:t>
            </a:r>
          </a:p>
          <a:p>
            <a:pPr marL="457200" indent="-457200">
              <a:buFontTx/>
              <a:buAutoNum type="alphaLcParenR"/>
            </a:pPr>
            <a:r>
              <a:rPr lang="en-US" dirty="0" smtClean="0"/>
              <a:t>Neptune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2"/>
          <p:cNvSpPr txBox="1">
            <a:spLocks noChangeArrowheads="1"/>
          </p:cNvSpPr>
          <p:nvPr/>
        </p:nvSpPr>
        <p:spPr bwMode="auto">
          <a:xfrm>
            <a:off x="2052638" y="1458913"/>
            <a:ext cx="43021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/>
              <a:t>At the Earth’s core, you will find:</a:t>
            </a:r>
          </a:p>
          <a:p>
            <a:pPr marL="457200" indent="-457200"/>
            <a:endParaRPr lang="en-US"/>
          </a:p>
          <a:p>
            <a:pPr marL="457200" indent="-457200">
              <a:buFontTx/>
              <a:buAutoNum type="alphaLcParenR"/>
            </a:pPr>
            <a:r>
              <a:rPr lang="en-US"/>
              <a:t>granite-like rock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mostly iron and nickel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basalt-like rock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Brendan Fraser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7" name="Text Box 3"/>
          <p:cNvSpPr txBox="1">
            <a:spLocks noChangeArrowheads="1"/>
          </p:cNvSpPr>
          <p:nvPr/>
        </p:nvSpPr>
        <p:spPr bwMode="auto">
          <a:xfrm>
            <a:off x="1747838" y="1458913"/>
            <a:ext cx="70262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/>
              <a:t>How do we find out about the Earth’s interior structure?</a:t>
            </a:r>
          </a:p>
          <a:p>
            <a:pPr marL="457200" indent="-457200"/>
            <a:endParaRPr lang="en-US"/>
          </a:p>
          <a:p>
            <a:pPr marL="457200" indent="-457200">
              <a:buFontTx/>
              <a:buAutoNum type="alphaLcParenR"/>
            </a:pPr>
            <a:r>
              <a:rPr lang="en-US"/>
              <a:t>We take X-rays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We use earthquakes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We drill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Text Box 2"/>
          <p:cNvSpPr txBox="1">
            <a:spLocks noChangeArrowheads="1"/>
          </p:cNvSpPr>
          <p:nvPr/>
        </p:nvSpPr>
        <p:spPr bwMode="auto">
          <a:xfrm>
            <a:off x="1389062" y="592817"/>
            <a:ext cx="4902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A kilometer is about how many miles?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0.6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0.1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0.3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1.7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Text Box 2"/>
          <p:cNvSpPr txBox="1">
            <a:spLocks noChangeArrowheads="1"/>
          </p:cNvSpPr>
          <p:nvPr/>
        </p:nvSpPr>
        <p:spPr bwMode="auto">
          <a:xfrm>
            <a:off x="2220913" y="1916113"/>
            <a:ext cx="61626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/>
              <a:t>Earthquakes are</a:t>
            </a:r>
          </a:p>
          <a:p>
            <a:pPr marL="457200" indent="-457200"/>
            <a:endParaRPr lang="en-US"/>
          </a:p>
          <a:p>
            <a:pPr marL="457200" indent="-457200">
              <a:buFontTx/>
              <a:buAutoNum type="alphaLcParenR"/>
            </a:pPr>
            <a:r>
              <a:rPr lang="en-US"/>
              <a:t>concentrated along coasts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randomly distributed over the Earth’s surface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concentrated along plate boundaries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concentrated in mountainous regions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Text Box 2"/>
          <p:cNvSpPr txBox="1">
            <a:spLocks noChangeArrowheads="1"/>
          </p:cNvSpPr>
          <p:nvPr/>
        </p:nvSpPr>
        <p:spPr bwMode="auto">
          <a:xfrm>
            <a:off x="1900238" y="1916113"/>
            <a:ext cx="44243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/>
              <a:t>So does the Moon spin on its axis?</a:t>
            </a:r>
          </a:p>
          <a:p>
            <a:pPr marL="457200" indent="-457200"/>
            <a:endParaRPr lang="en-US"/>
          </a:p>
          <a:p>
            <a:pPr marL="457200" indent="-457200">
              <a:buFontTx/>
              <a:buAutoNum type="alphaLcParenR"/>
            </a:pPr>
            <a:r>
              <a:rPr lang="en-US"/>
              <a:t>Yes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No</a:t>
            </a:r>
          </a:p>
        </p:txBody>
      </p:sp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1992313" y="1570038"/>
            <a:ext cx="6621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>
                <a:solidFill>
                  <a:srgbClr val="FFFFFF"/>
                </a:solidFill>
              </a:rPr>
              <a:t>We always see the same face of the Moon.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468312" y="1112837"/>
            <a:ext cx="535274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Which of these does the Moon have now?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continued </a:t>
            </a:r>
            <a:r>
              <a:rPr lang="en-US" dirty="0" err="1"/>
              <a:t>cratering</a:t>
            </a:r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volcanoes</a:t>
            </a:r>
          </a:p>
          <a:p>
            <a:pPr marL="457200" indent="-457200">
              <a:buFontTx/>
              <a:buAutoNum type="alphaLcParenR"/>
            </a:pPr>
            <a:r>
              <a:rPr lang="en-US" dirty="0" smtClean="0"/>
              <a:t>earthquakes as strong as on Earth</a:t>
            </a:r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an atmosphere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 Box 2"/>
          <p:cNvSpPr txBox="1">
            <a:spLocks noChangeArrowheads="1"/>
          </p:cNvSpPr>
          <p:nvPr/>
        </p:nvSpPr>
        <p:spPr bwMode="auto">
          <a:xfrm>
            <a:off x="544512" y="1112837"/>
            <a:ext cx="48577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Volcanic activity on the Moon created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most of the craters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the highlands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the </a:t>
            </a:r>
            <a:r>
              <a:rPr lang="en-US" dirty="0" err="1"/>
              <a:t>maria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Text Box 2"/>
          <p:cNvSpPr txBox="1">
            <a:spLocks noChangeArrowheads="1"/>
          </p:cNvSpPr>
          <p:nvPr/>
        </p:nvSpPr>
        <p:spPr bwMode="auto">
          <a:xfrm>
            <a:off x="620712" y="808037"/>
            <a:ext cx="47355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Venus’ atmosphere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is thicker than Earth’s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consists mostly of carbon dioxide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is yellow due to sulfuric acid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all of the above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544512" y="1036637"/>
            <a:ext cx="752475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Why is Venus the hottest planet in the Solar System?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a)  It is the closest planet to the Sun.</a:t>
            </a:r>
          </a:p>
          <a:p>
            <a:pPr>
              <a:spcBef>
                <a:spcPct val="50000"/>
              </a:spcBef>
            </a:pPr>
            <a:r>
              <a:rPr lang="en-US" dirty="0"/>
              <a:t>b)  There is a lot of radioactive material in the crust.</a:t>
            </a:r>
          </a:p>
          <a:p>
            <a:pPr>
              <a:spcBef>
                <a:spcPct val="50000"/>
              </a:spcBef>
            </a:pPr>
            <a:r>
              <a:rPr lang="en-US" dirty="0"/>
              <a:t>c)  There is a large concentration of carbon dioxide in the atmosphere.</a:t>
            </a:r>
          </a:p>
          <a:p>
            <a:pPr>
              <a:spcBef>
                <a:spcPct val="50000"/>
              </a:spcBef>
            </a:pPr>
            <a:r>
              <a:rPr lang="en-US" dirty="0"/>
              <a:t>d)  </a:t>
            </a:r>
            <a:r>
              <a:rPr lang="en-US" dirty="0" smtClean="0"/>
              <a:t>It’s Lady </a:t>
            </a:r>
            <a:r>
              <a:rPr lang="en-US" dirty="0" err="1" smtClean="0"/>
              <a:t>Gaga’s</a:t>
            </a:r>
            <a:r>
              <a:rPr lang="en-US" dirty="0" smtClean="0"/>
              <a:t> latest hangout.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Text Box 2"/>
          <p:cNvSpPr txBox="1">
            <a:spLocks noChangeArrowheads="1"/>
          </p:cNvSpPr>
          <p:nvPr/>
        </p:nvSpPr>
        <p:spPr bwMode="auto">
          <a:xfrm>
            <a:off x="468312" y="731837"/>
            <a:ext cx="722986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Which is true of Venus?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We can see the surface from Earth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The atmosphere is mostly </a:t>
            </a:r>
            <a:r>
              <a:rPr lang="en-US" dirty="0" smtClean="0"/>
              <a:t>nitrogen, as on Earth</a:t>
            </a:r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Like the Moon, it has had no volcanic activity for</a:t>
            </a:r>
          </a:p>
          <a:p>
            <a:pPr marL="457200" indent="-457200"/>
            <a:r>
              <a:rPr lang="en-US" dirty="0"/>
              <a:t>billions of years</a:t>
            </a:r>
          </a:p>
          <a:p>
            <a:pPr marL="457200" indent="-457200">
              <a:buAutoNum type="alphaLcParenR" startAt="4"/>
            </a:pPr>
            <a:r>
              <a:rPr lang="en-US" dirty="0" smtClean="0"/>
              <a:t>All </a:t>
            </a:r>
            <a:r>
              <a:rPr lang="en-US" dirty="0"/>
              <a:t>of the surface has about the same </a:t>
            </a:r>
            <a:r>
              <a:rPr lang="en-US" dirty="0" smtClean="0"/>
              <a:t>age – about 500</a:t>
            </a:r>
          </a:p>
          <a:p>
            <a:pPr marL="457200" indent="-457200"/>
            <a:r>
              <a:rPr lang="en-US" dirty="0" smtClean="0"/>
              <a:t>million years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Text Box 2"/>
          <p:cNvSpPr txBox="1">
            <a:spLocks noChangeArrowheads="1"/>
          </p:cNvSpPr>
          <p:nvPr/>
        </p:nvSpPr>
        <p:spPr bwMode="auto">
          <a:xfrm>
            <a:off x="522967" y="808037"/>
            <a:ext cx="77946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Which of these do Venus and Mars have in common?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a mostly carbon dioxide atmosphere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evidence for flowing water on the surface in the past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a thick atmosphere due to the Runaway Greenhouse Effect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a day about equal to Earth’s in length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Text Box 2"/>
          <p:cNvSpPr txBox="1">
            <a:spLocks noChangeArrowheads="1"/>
          </p:cNvSpPr>
          <p:nvPr/>
        </p:nvSpPr>
        <p:spPr bwMode="auto">
          <a:xfrm>
            <a:off x="468312" y="884237"/>
            <a:ext cx="64785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Which object is the most geologically active today?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Earth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Moon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Mars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Text Box 2"/>
          <p:cNvSpPr txBox="1">
            <a:spLocks noChangeArrowheads="1"/>
          </p:cNvSpPr>
          <p:nvPr/>
        </p:nvSpPr>
        <p:spPr bwMode="auto">
          <a:xfrm>
            <a:off x="620712" y="1036637"/>
            <a:ext cx="52228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/>
              <a:t>Mars shows evidence of</a:t>
            </a:r>
          </a:p>
          <a:p>
            <a:pPr marL="457200" indent="-457200"/>
            <a:endParaRPr lang="en-US"/>
          </a:p>
          <a:p>
            <a:pPr marL="457200" indent="-457200">
              <a:buFontTx/>
              <a:buAutoNum type="alphaLcParenR"/>
            </a:pPr>
            <a:r>
              <a:rPr lang="en-US"/>
              <a:t>ongoing volcanic activity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ongoing seismic activity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an icy layer beneath its surface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Stronger differentiation than on Earth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Text Box 2"/>
          <p:cNvSpPr txBox="1">
            <a:spLocks noChangeArrowheads="1"/>
          </p:cNvSpPr>
          <p:nvPr/>
        </p:nvSpPr>
        <p:spPr bwMode="auto">
          <a:xfrm>
            <a:off x="1389062" y="592817"/>
            <a:ext cx="613821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 smtClean="0"/>
              <a:t>Which </a:t>
            </a:r>
            <a:r>
              <a:rPr lang="en-US" dirty="0" smtClean="0"/>
              <a:t>of these changes if you go to the Moon</a:t>
            </a:r>
            <a:r>
              <a:rPr lang="en-US" dirty="0" smtClean="0"/>
              <a:t>?</a:t>
            </a:r>
            <a:endParaRPr lang="en-US" dirty="0"/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 smtClean="0"/>
              <a:t>Your mass</a:t>
            </a:r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 smtClean="0"/>
              <a:t>Your weight</a:t>
            </a:r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 smtClean="0"/>
              <a:t>Your density</a:t>
            </a:r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 smtClean="0"/>
              <a:t>None of the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765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Text Box 2"/>
          <p:cNvSpPr txBox="1">
            <a:spLocks noChangeArrowheads="1"/>
          </p:cNvSpPr>
          <p:nvPr/>
        </p:nvSpPr>
        <p:spPr bwMode="auto">
          <a:xfrm>
            <a:off x="315912" y="579437"/>
            <a:ext cx="9448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en-US" dirty="0"/>
              <a:t>Why do Jupiter’s storms last years, decades or hundreds of years?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There are no land masses to break them up</a:t>
            </a:r>
          </a:p>
          <a:p>
            <a:pPr marL="457200" indent="-457200">
              <a:buFontTx/>
              <a:buAutoNum type="alphaLcParenR"/>
            </a:pPr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The Sun’s energy disrupts storms but it is too feeble at Jupiter</a:t>
            </a:r>
          </a:p>
          <a:p>
            <a:pPr marL="457200" indent="-457200">
              <a:buFontTx/>
              <a:buAutoNum type="alphaLcParenR"/>
            </a:pPr>
            <a:endParaRPr lang="en-US" dirty="0"/>
          </a:p>
          <a:p>
            <a:pPr marL="457200" indent="-457200"/>
            <a:r>
              <a:rPr lang="en-US" dirty="0"/>
              <a:t>c)   Storms can persist for longer in an atmosphere of hydrogen/helium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Text Box 2"/>
          <p:cNvSpPr txBox="1">
            <a:spLocks noChangeArrowheads="1"/>
          </p:cNvSpPr>
          <p:nvPr/>
        </p:nvSpPr>
        <p:spPr bwMode="auto">
          <a:xfrm>
            <a:off x="239712" y="503237"/>
            <a:ext cx="937260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en-US" dirty="0"/>
              <a:t>Which is </a:t>
            </a:r>
            <a:r>
              <a:rPr lang="en-US" dirty="0" smtClean="0"/>
              <a:t>FALSE </a:t>
            </a:r>
            <a:r>
              <a:rPr lang="en-US" dirty="0"/>
              <a:t>about Jupiter’s zones and belts?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They represent a convection cycle</a:t>
            </a:r>
          </a:p>
          <a:p>
            <a:pPr marL="457200" indent="-457200">
              <a:buFontTx/>
              <a:buAutoNum type="alphaLcParenR"/>
            </a:pPr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Different colors arise from different molecules</a:t>
            </a:r>
          </a:p>
          <a:p>
            <a:pPr marL="457200" indent="-457200">
              <a:buFontTx/>
              <a:buAutoNum type="alphaLcParenR"/>
            </a:pPr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Different colors are also related to different </a:t>
            </a:r>
            <a:r>
              <a:rPr lang="en-US" dirty="0" smtClean="0"/>
              <a:t>depths in </a:t>
            </a:r>
            <a:r>
              <a:rPr lang="en-US" dirty="0"/>
              <a:t>the atmosphere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d) Wind speeds can reach a few miles per hour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Text Box 2"/>
          <p:cNvSpPr txBox="1">
            <a:spLocks noChangeArrowheads="1"/>
          </p:cNvSpPr>
          <p:nvPr/>
        </p:nvSpPr>
        <p:spPr bwMode="auto">
          <a:xfrm>
            <a:off x="468312" y="1036637"/>
            <a:ext cx="498951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Jupiter’s atmosphere consists mostly of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nitrogen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carbon dioxide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ammonia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hydrogen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methane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 Box 2"/>
          <p:cNvSpPr txBox="1">
            <a:spLocks noChangeArrowheads="1"/>
          </p:cNvSpPr>
          <p:nvPr/>
        </p:nvSpPr>
        <p:spPr bwMode="auto">
          <a:xfrm>
            <a:off x="392112" y="503237"/>
            <a:ext cx="75157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For Jupiter’s four Galilean moons, which is FALSE?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the closer to Jupiter, the lower the density of the moon</a:t>
            </a:r>
          </a:p>
          <a:p>
            <a:pPr marL="457200" indent="-457200">
              <a:buFontTx/>
              <a:buAutoNum type="alphaLcParenR"/>
            </a:pPr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the closer to Jupiter, the higher the rock-to-ice fraction</a:t>
            </a:r>
          </a:p>
          <a:p>
            <a:pPr marL="457200" indent="-457200">
              <a:buFontTx/>
              <a:buAutoNum type="alphaLcParenR"/>
            </a:pPr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the closer to Jupiter, the </a:t>
            </a:r>
            <a:r>
              <a:rPr lang="en-US" dirty="0" smtClean="0"/>
              <a:t>younger the </a:t>
            </a:r>
            <a:r>
              <a:rPr lang="en-US" smtClean="0"/>
              <a:t>surface is</a:t>
            </a:r>
            <a:endParaRPr lang="en-US" dirty="0"/>
          </a:p>
        </p:txBody>
      </p:sp>
      <p:pic>
        <p:nvPicPr>
          <p:cNvPr id="3" name="Picture 13" descr="800px-Galilean_satellit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8912" y="4084637"/>
            <a:ext cx="85344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079" y="5151437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Jupiter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rot="10800000">
            <a:off x="315912" y="5684837"/>
            <a:ext cx="1066800" cy="158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4" name="Text Box 4"/>
          <p:cNvSpPr txBox="1">
            <a:spLocks noChangeArrowheads="1"/>
          </p:cNvSpPr>
          <p:nvPr/>
        </p:nvSpPr>
        <p:spPr bwMode="auto">
          <a:xfrm>
            <a:off x="696912" y="1036637"/>
            <a:ext cx="45148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Should Pluto still be a planet?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Yes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No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When’s lunch? (i.e. no opinion)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Text Box 2"/>
          <p:cNvSpPr txBox="1">
            <a:spLocks noChangeArrowheads="1"/>
          </p:cNvSpPr>
          <p:nvPr/>
        </p:nvSpPr>
        <p:spPr bwMode="auto">
          <a:xfrm>
            <a:off x="315912" y="731837"/>
            <a:ext cx="75628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Why does Io have volcanoes?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It has an unusual amount of radioactive elements that act</a:t>
            </a:r>
          </a:p>
          <a:p>
            <a:pPr marL="457200" indent="-457200"/>
            <a:r>
              <a:rPr lang="en-US" dirty="0"/>
              <a:t>as a heat source in its interior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 startAt="2"/>
            </a:pPr>
            <a:r>
              <a:rPr lang="en-US" dirty="0"/>
              <a:t>Tidal stresses due to its elliptical orbit around Jupiter</a:t>
            </a:r>
          </a:p>
          <a:p>
            <a:pPr marL="457200" indent="-457200"/>
            <a:r>
              <a:rPr lang="en-US" dirty="0"/>
              <a:t>cause heating by friction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 startAt="3"/>
            </a:pPr>
            <a:r>
              <a:rPr lang="en-US" dirty="0"/>
              <a:t>It is a large enough moon that it hasn’t yet lost all the</a:t>
            </a:r>
          </a:p>
          <a:p>
            <a:pPr marL="457200" indent="-457200"/>
            <a:r>
              <a:rPr lang="en-US" dirty="0"/>
              <a:t>heat it formed with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2" name="Text Box 4"/>
          <p:cNvSpPr txBox="1">
            <a:spLocks noChangeArrowheads="1"/>
          </p:cNvSpPr>
          <p:nvPr/>
        </p:nvSpPr>
        <p:spPr bwMode="auto">
          <a:xfrm>
            <a:off x="2128838" y="1535113"/>
            <a:ext cx="50053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/>
              <a:t>What are Saturn’s rings?</a:t>
            </a:r>
          </a:p>
          <a:p>
            <a:pPr marL="457200" indent="-457200"/>
            <a:endParaRPr lang="en-US"/>
          </a:p>
          <a:p>
            <a:pPr marL="457200" indent="-457200">
              <a:buFontTx/>
              <a:buAutoNum type="alphaLcParenR"/>
            </a:pPr>
            <a:r>
              <a:rPr lang="en-US"/>
              <a:t>A large number of small icy chunks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Solid sheets of ice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dusty material ejected off its moons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Text Box 2"/>
          <p:cNvSpPr txBox="1">
            <a:spLocks noChangeArrowheads="1"/>
          </p:cNvSpPr>
          <p:nvPr/>
        </p:nvSpPr>
        <p:spPr bwMode="auto">
          <a:xfrm>
            <a:off x="2205038" y="1916113"/>
            <a:ext cx="616426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/>
              <a:t>Which is FALSE about the Kuiper Belt Objects?</a:t>
            </a:r>
          </a:p>
          <a:p>
            <a:pPr marL="457200" indent="-457200"/>
            <a:endParaRPr lang="en-US"/>
          </a:p>
          <a:p>
            <a:pPr marL="457200" indent="-457200">
              <a:buFontTx/>
              <a:buAutoNum type="alphaLcParenR"/>
            </a:pPr>
            <a:r>
              <a:rPr lang="en-US"/>
              <a:t>There are probably tens of thousands of them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They are mostly bigger than Pluto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They have an icy/rocky composition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They generally have tilted orbits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Text Box 2"/>
          <p:cNvSpPr txBox="1">
            <a:spLocks noChangeArrowheads="1"/>
          </p:cNvSpPr>
          <p:nvPr/>
        </p:nvSpPr>
        <p:spPr bwMode="auto">
          <a:xfrm>
            <a:off x="2128838" y="2297113"/>
            <a:ext cx="43021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/>
              <a:t>Long-period comets</a:t>
            </a:r>
          </a:p>
          <a:p>
            <a:pPr marL="457200" indent="-457200"/>
            <a:endParaRPr lang="en-US"/>
          </a:p>
          <a:p>
            <a:pPr marL="457200" indent="-457200">
              <a:buFontTx/>
              <a:buAutoNum type="alphaLcParenR"/>
            </a:pPr>
            <a:r>
              <a:rPr lang="en-US"/>
              <a:t>have periods of 50-200 years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have randomly oriented orbits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originate in the Kuiper Belt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8912" y="655637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greenhouse gases cause warming of Earth’s surface by trapping what kind of radiation?</a:t>
            </a:r>
          </a:p>
          <a:p>
            <a:endParaRPr lang="en-US" dirty="0"/>
          </a:p>
          <a:p>
            <a:pPr marL="457200" indent="-457200">
              <a:buAutoNum type="alphaLcParenR"/>
            </a:pPr>
            <a:r>
              <a:rPr lang="en-US" dirty="0" smtClean="0"/>
              <a:t>Visible</a:t>
            </a:r>
          </a:p>
          <a:p>
            <a:pPr marL="457200" indent="-457200">
              <a:buAutoNum type="alphaLcParenR"/>
            </a:pPr>
            <a:r>
              <a:rPr lang="en-US" dirty="0" smtClean="0"/>
              <a:t>Radio</a:t>
            </a:r>
          </a:p>
          <a:p>
            <a:pPr marL="457200" indent="-457200">
              <a:buAutoNum type="alphaLcParenR"/>
            </a:pPr>
            <a:r>
              <a:rPr lang="en-US" dirty="0" smtClean="0"/>
              <a:t>Infrared</a:t>
            </a:r>
          </a:p>
          <a:p>
            <a:pPr marL="457200" indent="-457200">
              <a:buAutoNum type="alphaLcParenR"/>
            </a:pPr>
            <a:r>
              <a:rPr lang="en-US" dirty="0" smtClean="0"/>
              <a:t>Ultraviolet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0712" y="1752977"/>
            <a:ext cx="7489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1%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1%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53%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45%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0112" y="198437"/>
            <a:ext cx="2110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2 Question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Text Box 2"/>
          <p:cNvSpPr txBox="1">
            <a:spLocks noChangeArrowheads="1"/>
          </p:cNvSpPr>
          <p:nvPr/>
        </p:nvSpPr>
        <p:spPr bwMode="auto">
          <a:xfrm>
            <a:off x="1154112" y="842963"/>
            <a:ext cx="73104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/>
              <a:t>What are the numbers one hundred million and one billion</a:t>
            </a:r>
          </a:p>
          <a:p>
            <a:pPr marL="457200" indent="-457200"/>
            <a:r>
              <a:rPr lang="en-US"/>
              <a:t>in scientific notation?</a:t>
            </a:r>
          </a:p>
          <a:p>
            <a:pPr marL="457200" indent="-457200"/>
            <a:endParaRPr lang="en-US"/>
          </a:p>
          <a:p>
            <a:pPr marL="457200" indent="-457200">
              <a:buFontTx/>
              <a:buAutoNum type="alphaLcParenR"/>
            </a:pPr>
            <a:r>
              <a:rPr lang="en-US"/>
              <a:t>10</a:t>
            </a:r>
            <a:r>
              <a:rPr lang="en-US" baseline="30000"/>
              <a:t>5</a:t>
            </a:r>
            <a:r>
              <a:rPr lang="en-US"/>
              <a:t> and 10</a:t>
            </a:r>
            <a:r>
              <a:rPr lang="en-US" baseline="30000"/>
              <a:t>6</a:t>
            </a:r>
            <a:endParaRPr lang="en-US"/>
          </a:p>
          <a:p>
            <a:pPr marL="457200" indent="-457200">
              <a:buFontTx/>
              <a:buAutoNum type="alphaLcParenR"/>
            </a:pPr>
            <a:r>
              <a:rPr lang="en-US"/>
              <a:t>10</a:t>
            </a:r>
            <a:r>
              <a:rPr lang="en-US" baseline="30000"/>
              <a:t>5</a:t>
            </a:r>
            <a:r>
              <a:rPr lang="en-US"/>
              <a:t> and 10</a:t>
            </a:r>
            <a:r>
              <a:rPr lang="en-US" baseline="30000"/>
              <a:t>8</a:t>
            </a:r>
            <a:endParaRPr lang="en-US"/>
          </a:p>
          <a:p>
            <a:pPr marL="457200" indent="-457200">
              <a:buFontTx/>
              <a:buAutoNum type="alphaLcParenR"/>
            </a:pPr>
            <a:r>
              <a:rPr lang="en-US"/>
              <a:t>10</a:t>
            </a:r>
            <a:r>
              <a:rPr lang="en-US" baseline="30000"/>
              <a:t>8</a:t>
            </a:r>
            <a:r>
              <a:rPr lang="en-US"/>
              <a:t> and 10</a:t>
            </a:r>
            <a:r>
              <a:rPr lang="en-US" baseline="30000"/>
              <a:t>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8912" y="655637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of the following is NOT a feature of Jupiter?</a:t>
            </a:r>
          </a:p>
          <a:p>
            <a:endParaRPr lang="en-US" dirty="0"/>
          </a:p>
          <a:p>
            <a:pPr marL="457200" indent="-457200">
              <a:buAutoNum type="alphaLcParenR"/>
            </a:pPr>
            <a:r>
              <a:rPr lang="en-US" dirty="0" smtClean="0"/>
              <a:t>Strong winds in the atmosphere</a:t>
            </a:r>
          </a:p>
          <a:p>
            <a:pPr marL="457200" indent="-457200">
              <a:buAutoNum type="alphaLcParenR"/>
            </a:pPr>
            <a:r>
              <a:rPr lang="en-US" dirty="0" smtClean="0"/>
              <a:t>It has a moon with volcanic activity</a:t>
            </a:r>
          </a:p>
          <a:p>
            <a:pPr marL="457200" indent="-457200">
              <a:buAutoNum type="alphaLcParenR"/>
            </a:pPr>
            <a:r>
              <a:rPr lang="en-US" dirty="0" smtClean="0"/>
              <a:t>An atmosphere composed largely of ammonia</a:t>
            </a:r>
          </a:p>
          <a:p>
            <a:pPr marL="457200" indent="-457200">
              <a:buAutoNum type="alphaLcParenR"/>
            </a:pPr>
            <a:r>
              <a:rPr lang="en-US" dirty="0" smtClean="0"/>
              <a:t>A ring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0712" y="1417637"/>
            <a:ext cx="7489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16%</a:t>
            </a:r>
          </a:p>
          <a:p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52%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27%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0112" y="198437"/>
            <a:ext cx="2110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2 Question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Text Box 2"/>
          <p:cNvSpPr txBox="1">
            <a:spLocks noChangeArrowheads="1"/>
          </p:cNvSpPr>
          <p:nvPr/>
        </p:nvSpPr>
        <p:spPr bwMode="auto">
          <a:xfrm>
            <a:off x="925512" y="655637"/>
            <a:ext cx="7594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How much larger is the Sun’s radius than the Earth’s radius?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ten times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a hundred times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a thousand times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ten thousand times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Text Box 2"/>
          <p:cNvSpPr txBox="1">
            <a:spLocks noChangeArrowheads="1"/>
          </p:cNvSpPr>
          <p:nvPr/>
        </p:nvSpPr>
        <p:spPr bwMode="auto">
          <a:xfrm>
            <a:off x="1154112" y="655637"/>
            <a:ext cx="72199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How many times more massive is the Sun than the Earth?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about ten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hundreds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hundreds of thousands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billions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1230312" y="884237"/>
            <a:ext cx="48125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Fusion </a:t>
            </a:r>
            <a:r>
              <a:rPr lang="en-US" dirty="0" smtClean="0"/>
              <a:t>reactions involve</a:t>
            </a:r>
            <a:endParaRPr lang="en-US" dirty="0"/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nuclei of atoms being split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atoms joining to form molecules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mass being converted to energy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Text Box 2"/>
          <p:cNvSpPr txBox="1">
            <a:spLocks noChangeArrowheads="1"/>
          </p:cNvSpPr>
          <p:nvPr/>
        </p:nvSpPr>
        <p:spPr bwMode="auto">
          <a:xfrm>
            <a:off x="1091292" y="491217"/>
            <a:ext cx="761458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The absorption lines </a:t>
            </a:r>
            <a:r>
              <a:rPr lang="en-US" dirty="0" smtClean="0"/>
              <a:t>we observe in the solar spectrum</a:t>
            </a:r>
          </a:p>
          <a:p>
            <a:pPr marL="457200" indent="-457200"/>
            <a:r>
              <a:rPr lang="en-US" dirty="0" smtClean="0"/>
              <a:t> </a:t>
            </a:r>
            <a:r>
              <a:rPr lang="en-US" dirty="0"/>
              <a:t>tell us about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the elements in the nebula from which the Sun </a:t>
            </a:r>
            <a:r>
              <a:rPr lang="en-US" dirty="0" smtClean="0"/>
              <a:t>formed</a:t>
            </a:r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the elements being made by fusion in the </a:t>
            </a:r>
            <a:r>
              <a:rPr lang="en-US" dirty="0" smtClean="0"/>
              <a:t>Sun</a:t>
            </a:r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both a) and b</a:t>
            </a:r>
            <a:r>
              <a:rPr lang="en-US" dirty="0" smtClean="0"/>
              <a:t>)</a:t>
            </a:r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the elements that make up the Earth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Text Box 2"/>
          <p:cNvSpPr txBox="1">
            <a:spLocks noChangeArrowheads="1"/>
          </p:cNvSpPr>
          <p:nvPr/>
        </p:nvSpPr>
        <p:spPr bwMode="auto">
          <a:xfrm>
            <a:off x="849312" y="731837"/>
            <a:ext cx="550503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Which is </a:t>
            </a:r>
            <a:r>
              <a:rPr lang="en-US" u="sng" dirty="0"/>
              <a:t>FALSE</a:t>
            </a:r>
            <a:r>
              <a:rPr lang="en-US" dirty="0"/>
              <a:t> about sunspots?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They are roughly Earth-sized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They are cooler than their surroundings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They last for several years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They usually occur in pairs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They follow the rotation of the Sun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Text Box 2"/>
          <p:cNvSpPr txBox="1">
            <a:spLocks noChangeArrowheads="1"/>
          </p:cNvSpPr>
          <p:nvPr/>
        </p:nvSpPr>
        <p:spPr bwMode="auto">
          <a:xfrm>
            <a:off x="1230312" y="808037"/>
            <a:ext cx="61801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A parsec is about the same order of magnitude as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a kilometer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a light year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an Astronomical Unit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not a real unit.  Made up by Star Trek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Text Box 2"/>
          <p:cNvSpPr txBox="1">
            <a:spLocks noChangeArrowheads="1"/>
          </p:cNvSpPr>
          <p:nvPr/>
        </p:nvSpPr>
        <p:spPr bwMode="auto">
          <a:xfrm>
            <a:off x="1077912" y="731837"/>
            <a:ext cx="40338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The closest stars are about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1 parsec away from the Sun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1 AU away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thousands of parsecs away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millions of parsecs away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Text Box 2"/>
          <p:cNvSpPr txBox="1">
            <a:spLocks noChangeArrowheads="1"/>
          </p:cNvSpPr>
          <p:nvPr/>
        </p:nvSpPr>
        <p:spPr bwMode="auto">
          <a:xfrm>
            <a:off x="1154112" y="1036637"/>
            <a:ext cx="641826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The </a:t>
            </a:r>
            <a:r>
              <a:rPr lang="en-US" dirty="0" err="1"/>
              <a:t>Hertzsprung</a:t>
            </a:r>
            <a:r>
              <a:rPr lang="en-US" dirty="0"/>
              <a:t>-Russell diagram is a plot of stars’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mass vs. radius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luminosity vs. mass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temperature vs. mass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luminosity vs. temperature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Text Box 2"/>
          <p:cNvSpPr txBox="1">
            <a:spLocks noChangeArrowheads="1"/>
          </p:cNvSpPr>
          <p:nvPr/>
        </p:nvSpPr>
        <p:spPr bwMode="auto">
          <a:xfrm>
            <a:off x="1306512" y="1036637"/>
            <a:ext cx="64975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/>
              <a:t>A </a:t>
            </a:r>
            <a:r>
              <a:rPr lang="en-US" smtClean="0"/>
              <a:t>star’s </a:t>
            </a:r>
            <a:r>
              <a:rPr lang="en-US" dirty="0"/>
              <a:t>position on the HR diagram depends on its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mass and evolutionary state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distance and mass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velocity and distance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mass and chemical composition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1077912" y="1036637"/>
            <a:ext cx="5334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Which of the following is the most dense?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a ton of </a:t>
            </a:r>
            <a:r>
              <a:rPr lang="en-US" dirty="0" err="1"/>
              <a:t>styrofoam</a:t>
            </a:r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your textbook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the air in this room</a:t>
            </a:r>
          </a:p>
          <a:p>
            <a:pPr marL="457200" indent="-4572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1138238" y="544513"/>
            <a:ext cx="36615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Massive </a:t>
            </a:r>
            <a:r>
              <a:rPr lang="en-US" dirty="0"/>
              <a:t>stars are also very: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1687512" y="1341437"/>
            <a:ext cx="5613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 dirty="0"/>
              <a:t>long-lived, hot, luminous, red, rare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short-lived, hot, luminous, blue, rare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long-lived, hot, luminous, blue, common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/>
          <p:cNvSpPr txBox="1">
            <a:spLocks noChangeArrowheads="1"/>
          </p:cNvSpPr>
          <p:nvPr/>
        </p:nvSpPr>
        <p:spPr bwMode="auto">
          <a:xfrm>
            <a:off x="1230312" y="960437"/>
            <a:ext cx="661431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The hottest stars are about 30,000 K at their surface.</a:t>
            </a:r>
          </a:p>
          <a:p>
            <a:pPr marL="457200" indent="-457200"/>
            <a:r>
              <a:rPr lang="en-US" dirty="0"/>
              <a:t>In Celsius, this is </a:t>
            </a:r>
            <a:r>
              <a:rPr lang="en-US" dirty="0" smtClean="0"/>
              <a:t>roughly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30,000 C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5/9 times (30,000 C – 32 C)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9/5 times (30,000 C – 32 C)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1154113" y="620713"/>
            <a:ext cx="233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Emission nebulae</a:t>
            </a: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1611312" y="1493837"/>
            <a:ext cx="71577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 dirty="0"/>
              <a:t>contain mostly atomic </a:t>
            </a:r>
            <a:r>
              <a:rPr lang="en-US" dirty="0" smtClean="0"/>
              <a:t>gas (not ionized or molecular)</a:t>
            </a:r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show a continuous spectrum with absorption lines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trace ongoing star formation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1154113" y="620713"/>
            <a:ext cx="295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Atomic gas in the ISM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1839913" y="1839913"/>
            <a:ext cx="6807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/>
              <a:t>accounts for only a small fraction of the ISM mass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is traced by the 21-cm radio spectral line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is the densest form of ISM gas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1154113" y="620713"/>
            <a:ext cx="3297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Molecular gas in the ISM</a:t>
            </a:r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1839913" y="1839913"/>
            <a:ext cx="695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/>
              <a:t>is associated with regions of ongoing star formation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is the hottest ISM component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accounts for only a small fraction of the ISM mass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6" name="Text Box 4"/>
          <p:cNvSpPr txBox="1">
            <a:spLocks noChangeArrowheads="1"/>
          </p:cNvSpPr>
          <p:nvPr/>
        </p:nvSpPr>
        <p:spPr bwMode="auto">
          <a:xfrm>
            <a:off x="468312" y="960437"/>
            <a:ext cx="74494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Why do stars typically form in </a:t>
            </a:r>
            <a:r>
              <a:rPr lang="en-US"/>
              <a:t>clusters</a:t>
            </a:r>
            <a:r>
              <a:rPr lang="en-US" smtClean="0"/>
              <a:t>?</a:t>
            </a:r>
            <a:endParaRPr lang="en-US" dirty="0"/>
          </a:p>
          <a:p>
            <a:endParaRPr lang="en-US" dirty="0"/>
          </a:p>
          <a:p>
            <a:r>
              <a:rPr lang="en-US" dirty="0"/>
              <a:t>a) Because the molecular clouds they form out of like to</a:t>
            </a:r>
          </a:p>
          <a:p>
            <a:r>
              <a:rPr lang="en-US" dirty="0"/>
              <a:t>cluster together</a:t>
            </a:r>
          </a:p>
          <a:p>
            <a:endParaRPr lang="en-US" dirty="0"/>
          </a:p>
          <a:p>
            <a:r>
              <a:rPr lang="en-US" dirty="0"/>
              <a:t>b) Because the molecular clouds they form out of fragment</a:t>
            </a:r>
          </a:p>
          <a:p>
            <a:r>
              <a:rPr lang="en-US" dirty="0"/>
              <a:t>as they collapse</a:t>
            </a:r>
          </a:p>
          <a:p>
            <a:endParaRPr lang="en-US" dirty="0"/>
          </a:p>
          <a:p>
            <a:r>
              <a:rPr lang="en-US" dirty="0"/>
              <a:t>c) As stars form they quickly gravitate towards each</a:t>
            </a:r>
          </a:p>
          <a:p>
            <a:r>
              <a:rPr lang="en-US" dirty="0"/>
              <a:t>other to make a cluster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Text Box 2"/>
          <p:cNvSpPr txBox="1">
            <a:spLocks noChangeArrowheads="1"/>
          </p:cNvSpPr>
          <p:nvPr/>
        </p:nvSpPr>
        <p:spPr bwMode="auto">
          <a:xfrm>
            <a:off x="544512" y="731837"/>
            <a:ext cx="730360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How many times denser is a star than a typical interstellar</a:t>
            </a:r>
          </a:p>
          <a:p>
            <a:pPr marL="457200" indent="-457200"/>
            <a:r>
              <a:rPr lang="en-US" dirty="0" smtClean="0"/>
              <a:t>molecular gas </a:t>
            </a:r>
            <a:r>
              <a:rPr lang="en-US" dirty="0"/>
              <a:t>cloud?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hundreds of times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billions of times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trillions of times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about 10</a:t>
            </a:r>
            <a:r>
              <a:rPr lang="en-US" baseline="30000" dirty="0"/>
              <a:t>20</a:t>
            </a:r>
            <a:r>
              <a:rPr lang="en-US" dirty="0"/>
              <a:t> times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Text Box 2"/>
          <p:cNvSpPr txBox="1">
            <a:spLocks noChangeArrowheads="1"/>
          </p:cNvSpPr>
          <p:nvPr/>
        </p:nvSpPr>
        <p:spPr bwMode="auto">
          <a:xfrm>
            <a:off x="315912" y="808037"/>
            <a:ext cx="74628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Why does the stellar core contract after it has completed</a:t>
            </a:r>
          </a:p>
          <a:p>
            <a:pPr marL="457200" indent="-457200"/>
            <a:r>
              <a:rPr lang="en-US" dirty="0"/>
              <a:t>fusion of an element?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As the star evolves, the envelope gains mass and</a:t>
            </a:r>
          </a:p>
          <a:p>
            <a:pPr marL="457200" indent="-457200"/>
            <a:r>
              <a:rPr lang="en-US" dirty="0" smtClean="0"/>
              <a:t>weighs down more on the core</a:t>
            </a:r>
          </a:p>
          <a:p>
            <a:pPr marL="457200" indent="-457200"/>
            <a:endParaRPr lang="en-US" dirty="0" smtClean="0"/>
          </a:p>
          <a:p>
            <a:pPr marL="457200" indent="-457200">
              <a:buFontTx/>
              <a:buAutoNum type="alphaLcParenR" startAt="2"/>
            </a:pPr>
            <a:r>
              <a:rPr lang="en-US" dirty="0" smtClean="0"/>
              <a:t>The </a:t>
            </a:r>
            <a:r>
              <a:rPr lang="en-US" dirty="0"/>
              <a:t>new element is heavier, so the core contracts</a:t>
            </a:r>
          </a:p>
          <a:p>
            <a:pPr marL="457200" indent="-457200"/>
            <a:r>
              <a:rPr lang="en-US" dirty="0"/>
              <a:t>under the increased gravity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 startAt="3"/>
            </a:pPr>
            <a:r>
              <a:rPr lang="en-US" dirty="0"/>
              <a:t>If no fusion is occurring, no energy is made, so the</a:t>
            </a:r>
          </a:p>
          <a:p>
            <a:pPr marL="457200" indent="-457200"/>
            <a:r>
              <a:rPr lang="en-US" dirty="0"/>
              <a:t>core collapses until it is hot enough to fuse the new element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5" name="Text Box 3"/>
          <p:cNvSpPr txBox="1">
            <a:spLocks noChangeArrowheads="1"/>
          </p:cNvSpPr>
          <p:nvPr/>
        </p:nvSpPr>
        <p:spPr bwMode="auto">
          <a:xfrm>
            <a:off x="239712" y="655637"/>
            <a:ext cx="710803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Why do red giants and </a:t>
            </a:r>
            <a:r>
              <a:rPr lang="en-US" dirty="0" err="1"/>
              <a:t>supergiants</a:t>
            </a:r>
            <a:r>
              <a:rPr lang="en-US" dirty="0"/>
              <a:t> expand, even as the</a:t>
            </a:r>
          </a:p>
          <a:p>
            <a:pPr marL="457200" indent="-457200"/>
            <a:r>
              <a:rPr lang="en-US" dirty="0"/>
              <a:t>core is not producing energy and is contracting</a:t>
            </a:r>
            <a:r>
              <a:rPr lang="en-US" dirty="0" smtClean="0"/>
              <a:t>?</a:t>
            </a:r>
            <a:endParaRPr lang="en-US" dirty="0"/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contraction and expansion must balance each other</a:t>
            </a:r>
          </a:p>
          <a:p>
            <a:pPr marL="457200" indent="-457200">
              <a:buFontTx/>
              <a:buAutoNum type="alphaLcParenR"/>
            </a:pPr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fusion in shells around the core is very energetic</a:t>
            </a:r>
          </a:p>
          <a:p>
            <a:pPr marL="457200" indent="-457200">
              <a:buFontTx/>
              <a:buAutoNum type="alphaLcParenR"/>
            </a:pPr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the core is heating up as it contracts, so the envelope</a:t>
            </a:r>
          </a:p>
          <a:p>
            <a:pPr marL="457200" indent="-457200"/>
            <a:r>
              <a:rPr lang="en-US" dirty="0"/>
              <a:t>must expand and cool to conserve energy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392112" y="655637"/>
            <a:ext cx="389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As a star cluster ages, its color</a:t>
            </a:r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315912" y="1493837"/>
            <a:ext cx="501932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 dirty="0"/>
              <a:t>will go from redder to bluer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will go from bluer to redder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won’t </a:t>
            </a:r>
            <a:r>
              <a:rPr lang="en-US" dirty="0" smtClean="0"/>
              <a:t>change</a:t>
            </a:r>
          </a:p>
          <a:p>
            <a:pPr marL="457200" indent="-457200">
              <a:buFontTx/>
              <a:buAutoNum type="alphaLcParenR"/>
            </a:pPr>
            <a:endParaRPr lang="en-US" dirty="0" smtClean="0"/>
          </a:p>
          <a:p>
            <a:pPr marL="457200" indent="-457200"/>
            <a:r>
              <a:rPr lang="en-US" dirty="0" smtClean="0"/>
              <a:t>Hint: think about what you know about</a:t>
            </a:r>
          </a:p>
          <a:p>
            <a:pPr marL="457200" indent="-457200"/>
            <a:r>
              <a:rPr lang="en-US" dirty="0" smtClean="0"/>
              <a:t>properties of Main Sequence stars.</a:t>
            </a:r>
          </a:p>
          <a:p>
            <a:pPr marL="457200" indent="-457200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468312" y="1112837"/>
            <a:ext cx="8534400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If Earth spun on its axis twice as fast as it currently does, but its motion around the sun stayed the same, then which of the following is true: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a) the day would be twice as long</a:t>
            </a:r>
          </a:p>
          <a:p>
            <a:pPr>
              <a:spcBef>
                <a:spcPct val="50000"/>
              </a:spcBef>
            </a:pPr>
            <a:r>
              <a:rPr lang="en-US" dirty="0"/>
              <a:t>b) the day would be half as long</a:t>
            </a:r>
          </a:p>
          <a:p>
            <a:pPr>
              <a:spcBef>
                <a:spcPct val="50000"/>
              </a:spcBef>
            </a:pPr>
            <a:r>
              <a:rPr lang="en-US" dirty="0"/>
              <a:t>c) the year would be half as long</a:t>
            </a:r>
          </a:p>
          <a:p>
            <a:pPr>
              <a:spcBef>
                <a:spcPct val="50000"/>
              </a:spcBef>
            </a:pPr>
            <a:r>
              <a:rPr lang="en-US" dirty="0"/>
              <a:t>d) the year would be twice as long</a:t>
            </a:r>
          </a:p>
          <a:p>
            <a:pPr>
              <a:spcBef>
                <a:spcPct val="50000"/>
              </a:spcBef>
            </a:pPr>
            <a:r>
              <a:rPr lang="en-US" dirty="0"/>
              <a:t>e) the length of a day would be unchanged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Text Box 2"/>
          <p:cNvSpPr txBox="1">
            <a:spLocks noChangeArrowheads="1"/>
          </p:cNvSpPr>
          <p:nvPr/>
        </p:nvSpPr>
        <p:spPr bwMode="auto">
          <a:xfrm>
            <a:off x="315912" y="884237"/>
            <a:ext cx="41100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The Sun will end its life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as a white dwarf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as a neutron star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by exploding as a supernova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as a black hole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Text Box 2"/>
          <p:cNvSpPr txBox="1">
            <a:spLocks noChangeArrowheads="1"/>
          </p:cNvSpPr>
          <p:nvPr/>
        </p:nvSpPr>
        <p:spPr bwMode="auto">
          <a:xfrm>
            <a:off x="544512" y="884237"/>
            <a:ext cx="80772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What is the heaviest element produced by steady fusion in the core of a massive star?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a)  Hydrogen</a:t>
            </a:r>
          </a:p>
          <a:p>
            <a:pPr>
              <a:spcBef>
                <a:spcPct val="50000"/>
              </a:spcBef>
            </a:pPr>
            <a:r>
              <a:rPr lang="en-US" dirty="0"/>
              <a:t>b)  Carbon</a:t>
            </a:r>
          </a:p>
          <a:p>
            <a:pPr>
              <a:spcBef>
                <a:spcPct val="50000"/>
              </a:spcBef>
            </a:pPr>
            <a:r>
              <a:rPr lang="en-US" dirty="0"/>
              <a:t>c)  Iron</a:t>
            </a:r>
          </a:p>
          <a:p>
            <a:pPr>
              <a:spcBef>
                <a:spcPct val="50000"/>
              </a:spcBef>
            </a:pPr>
            <a:r>
              <a:rPr lang="en-US" dirty="0"/>
              <a:t>d)  </a:t>
            </a:r>
            <a:r>
              <a:rPr lang="en-US" dirty="0" smtClean="0"/>
              <a:t>Uranium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Text Box 2"/>
          <p:cNvSpPr txBox="1">
            <a:spLocks noChangeArrowheads="1"/>
          </p:cNvSpPr>
          <p:nvPr/>
        </p:nvSpPr>
        <p:spPr bwMode="auto">
          <a:xfrm>
            <a:off x="315912" y="655637"/>
            <a:ext cx="770595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Which is FALSE about </a:t>
            </a:r>
            <a:r>
              <a:rPr lang="en-US" dirty="0" smtClean="0"/>
              <a:t>core-collapse supernova </a:t>
            </a:r>
            <a:r>
              <a:rPr lang="en-US" dirty="0"/>
              <a:t>explosions?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They occur about once every 50 years in the Milky Way</a:t>
            </a:r>
          </a:p>
          <a:p>
            <a:pPr marL="457200" indent="-457200">
              <a:buFontTx/>
              <a:buAutoNum type="alphaLcParenR"/>
            </a:pPr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They </a:t>
            </a:r>
            <a:r>
              <a:rPr lang="en-US" dirty="0" smtClean="0"/>
              <a:t>are triggered by a rebound in an all-neutron core</a:t>
            </a:r>
            <a:endParaRPr lang="en-US" dirty="0"/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 startAt="3"/>
            </a:pPr>
            <a:r>
              <a:rPr lang="en-US" dirty="0"/>
              <a:t>The Crab Nebula is the remnant of </a:t>
            </a:r>
            <a:r>
              <a:rPr lang="en-US" dirty="0" smtClean="0"/>
              <a:t>such an </a:t>
            </a:r>
            <a:r>
              <a:rPr lang="en-US" dirty="0"/>
              <a:t>explosion</a:t>
            </a:r>
          </a:p>
          <a:p>
            <a:pPr marL="457200" indent="-457200"/>
            <a:r>
              <a:rPr lang="en-US" dirty="0"/>
              <a:t>observed about 1000 years ago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d)  They eject large amounts of iron into interstellar space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Text Box 2"/>
          <p:cNvSpPr txBox="1">
            <a:spLocks noChangeArrowheads="1"/>
          </p:cNvSpPr>
          <p:nvPr/>
        </p:nvSpPr>
        <p:spPr bwMode="auto">
          <a:xfrm>
            <a:off x="315912" y="655637"/>
            <a:ext cx="71786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Once iron is made in the core of a massive star, how long</a:t>
            </a:r>
          </a:p>
          <a:p>
            <a:pPr marL="457200" indent="-457200"/>
            <a:r>
              <a:rPr lang="en-US" dirty="0"/>
              <a:t>does it take for the core to collapse?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one thousand years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one year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one day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one second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Text Box 2"/>
          <p:cNvSpPr txBox="1">
            <a:spLocks noChangeArrowheads="1"/>
          </p:cNvSpPr>
          <p:nvPr/>
        </p:nvSpPr>
        <p:spPr bwMode="auto">
          <a:xfrm>
            <a:off x="925513" y="1154113"/>
            <a:ext cx="8382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/>
              <a:t>Which phenomena have been associated with pulsars?</a:t>
            </a:r>
          </a:p>
          <a:p>
            <a:pPr marL="457200" indent="-457200"/>
            <a:endParaRPr lang="en-US"/>
          </a:p>
          <a:p>
            <a:pPr marL="457200" indent="-457200">
              <a:buFontTx/>
              <a:buAutoNum type="alphaLcParenR"/>
            </a:pPr>
            <a:r>
              <a:rPr lang="en-US"/>
              <a:t>Planets around pulsars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Confirmation of Einstein’s prediction of gravitational radiation</a:t>
            </a:r>
          </a:p>
          <a:p>
            <a:pPr marL="457200" indent="-457200">
              <a:buFontTx/>
              <a:buAutoNum type="alphaLcParenR" startAt="3"/>
            </a:pPr>
            <a:r>
              <a:rPr lang="en-US"/>
              <a:t>Pulsars spinning with periods as fast as 1 millisecond</a:t>
            </a:r>
          </a:p>
          <a:p>
            <a:pPr marL="457200" indent="-457200">
              <a:buFontTx/>
              <a:buAutoNum type="alphaLcParenR" startAt="3"/>
            </a:pPr>
            <a:r>
              <a:rPr lang="en-US"/>
              <a:t>All of the above</a:t>
            </a:r>
          </a:p>
          <a:p>
            <a:pPr marL="457200" indent="-457200">
              <a:buFontTx/>
              <a:buAutoNum type="alphaLcParenR" startAt="3"/>
            </a:pPr>
            <a:r>
              <a:rPr lang="en-US"/>
              <a:t>None of the above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8" name="Text Box 4"/>
          <p:cNvSpPr txBox="1">
            <a:spLocks noChangeArrowheads="1"/>
          </p:cNvSpPr>
          <p:nvPr/>
        </p:nvSpPr>
        <p:spPr bwMode="auto">
          <a:xfrm>
            <a:off x="1671638" y="1001713"/>
            <a:ext cx="34734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/>
              <a:t>Pulsars are rapidly rotating</a:t>
            </a:r>
          </a:p>
          <a:p>
            <a:pPr marL="457200" indent="-457200"/>
            <a:endParaRPr lang="en-US"/>
          </a:p>
          <a:p>
            <a:pPr marL="457200" indent="-457200">
              <a:buFontTx/>
              <a:buAutoNum type="alphaLcParenR"/>
            </a:pPr>
            <a:r>
              <a:rPr lang="en-US"/>
              <a:t>black holes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neutron stars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white dwarfs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985838" y="468313"/>
            <a:ext cx="709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Why is light not affected by gravity in Newton’s theory?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1595438" y="1611313"/>
            <a:ext cx="73196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 dirty="0"/>
              <a:t>Because the speed of light is too large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Because gravity is balanced by electromagnetic forces</a:t>
            </a:r>
          </a:p>
          <a:p>
            <a:pPr marL="457200" indent="-457200"/>
            <a:r>
              <a:rPr lang="en-US" dirty="0"/>
              <a:t>associated with photons.</a:t>
            </a:r>
          </a:p>
          <a:p>
            <a:pPr marL="457200" indent="-457200"/>
            <a:r>
              <a:rPr lang="en-US" dirty="0" smtClean="0"/>
              <a:t>c</a:t>
            </a:r>
            <a:r>
              <a:rPr lang="en-US" smtClean="0"/>
              <a:t>)   Because </a:t>
            </a:r>
            <a:r>
              <a:rPr lang="en-US" dirty="0"/>
              <a:t>light is </a:t>
            </a:r>
            <a:r>
              <a:rPr lang="en-US" dirty="0" err="1"/>
              <a:t>massless</a:t>
            </a:r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6" name="Text Box 4"/>
          <p:cNvSpPr txBox="1">
            <a:spLocks noChangeArrowheads="1"/>
          </p:cNvSpPr>
          <p:nvPr/>
        </p:nvSpPr>
        <p:spPr bwMode="auto">
          <a:xfrm>
            <a:off x="696912" y="884237"/>
            <a:ext cx="80772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X-rays coming from gas just outside a black hole are observed at Earth to be shifted to: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a)  lower energies</a:t>
            </a:r>
          </a:p>
          <a:p>
            <a:pPr>
              <a:spcBef>
                <a:spcPct val="50000"/>
              </a:spcBef>
            </a:pPr>
            <a:r>
              <a:rPr lang="en-US" dirty="0"/>
              <a:t>b)  higher energies</a:t>
            </a:r>
          </a:p>
          <a:p>
            <a:pPr>
              <a:spcBef>
                <a:spcPct val="50000"/>
              </a:spcBef>
            </a:pPr>
            <a:r>
              <a:rPr lang="en-US" dirty="0"/>
              <a:t>c)  the energy doesn’t change</a:t>
            </a:r>
          </a:p>
          <a:p>
            <a:pPr>
              <a:spcBef>
                <a:spcPct val="50000"/>
              </a:spcBef>
            </a:pPr>
            <a:r>
              <a:rPr lang="en-US" dirty="0"/>
              <a:t>d)  lower speeds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Text Box 4"/>
          <p:cNvSpPr txBox="1">
            <a:spLocks noChangeArrowheads="1"/>
          </p:cNvSpPr>
          <p:nvPr/>
        </p:nvSpPr>
        <p:spPr bwMode="auto">
          <a:xfrm>
            <a:off x="1747838" y="1230313"/>
            <a:ext cx="635635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/>
              <a:t>Which of the following is true?</a:t>
            </a:r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>
              <a:buFontTx/>
              <a:buAutoNum type="alphaLcParenR"/>
            </a:pPr>
            <a:r>
              <a:rPr lang="en-US"/>
              <a:t>Only black holes can cause space curvature</a:t>
            </a:r>
          </a:p>
          <a:p>
            <a:pPr marL="457200" indent="-457200">
              <a:buFontTx/>
              <a:buAutoNum type="alphaLcParenR"/>
            </a:pPr>
            <a:endParaRPr lang="en-US"/>
          </a:p>
          <a:p>
            <a:pPr marL="457200" indent="-457200">
              <a:buFontTx/>
              <a:buAutoNum type="alphaLcParenR"/>
            </a:pPr>
            <a:r>
              <a:rPr lang="en-US"/>
              <a:t>A black hole is an object with an escape speed</a:t>
            </a:r>
          </a:p>
          <a:p>
            <a:pPr marL="457200" indent="-457200"/>
            <a:r>
              <a:rPr lang="en-US"/>
              <a:t>less than the speed of light</a:t>
            </a:r>
          </a:p>
          <a:p>
            <a:pPr marL="457200" indent="-457200"/>
            <a:endParaRPr lang="en-US"/>
          </a:p>
          <a:p>
            <a:pPr marL="457200" indent="-457200">
              <a:buFontTx/>
              <a:buAutoNum type="alphaLcParenR" startAt="3"/>
            </a:pPr>
            <a:r>
              <a:rPr lang="en-US"/>
              <a:t>Any object with mass can become a black hole</a:t>
            </a:r>
          </a:p>
          <a:p>
            <a:pPr marL="457200" indent="-457200"/>
            <a:r>
              <a:rPr lang="en-US"/>
              <a:t>if it can be shrunk small enough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d)  We have no good candidates for black holes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8312" y="960437"/>
            <a:ext cx="9296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Fusion in the Sun is responsible for all of the following EXCEPT which?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            a. converting hydrogen nuclei to helium nuclei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            b. generating pressure to support the Sun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            c. the mix of elements in the Sun's atmosphere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            d. causing the Sun to shine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712" y="1752977"/>
            <a:ext cx="7489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%</a:t>
            </a:r>
          </a:p>
          <a:p>
            <a:r>
              <a:rPr lang="en-US" dirty="0" smtClean="0"/>
              <a:t>16%</a:t>
            </a:r>
          </a:p>
          <a:p>
            <a:r>
              <a:rPr lang="en-US" dirty="0" smtClean="0"/>
              <a:t>54%</a:t>
            </a:r>
          </a:p>
          <a:p>
            <a:r>
              <a:rPr lang="en-US" dirty="0" smtClean="0"/>
              <a:t>27%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089" name="Group 9"/>
          <p:cNvGrpSpPr>
            <a:grpSpLocks/>
          </p:cNvGrpSpPr>
          <p:nvPr/>
        </p:nvGrpSpPr>
        <p:grpSpPr bwMode="auto">
          <a:xfrm>
            <a:off x="1577975" y="2560638"/>
            <a:ext cx="7272338" cy="5029200"/>
            <a:chOff x="439" y="989"/>
            <a:chExt cx="4629" cy="3204"/>
          </a:xfrm>
        </p:grpSpPr>
        <p:grpSp>
          <p:nvGrpSpPr>
            <p:cNvPr id="302088" name="Group 8"/>
            <p:cNvGrpSpPr>
              <a:grpSpLocks/>
            </p:cNvGrpSpPr>
            <p:nvPr/>
          </p:nvGrpSpPr>
          <p:grpSpPr bwMode="auto">
            <a:xfrm>
              <a:off x="439" y="989"/>
              <a:ext cx="4629" cy="3204"/>
              <a:chOff x="840" y="1152"/>
              <a:chExt cx="4629" cy="3204"/>
            </a:xfrm>
          </p:grpSpPr>
          <p:pic>
            <p:nvPicPr>
              <p:cNvPr id="30208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40" y="1152"/>
                <a:ext cx="4629" cy="3204"/>
              </a:xfrm>
              <a:prstGeom prst="rect">
                <a:avLst/>
              </a:prstGeom>
              <a:noFill/>
            </p:spPr>
          </p:pic>
          <p:grpSp>
            <p:nvGrpSpPr>
              <p:cNvPr id="302087" name="Group 7"/>
              <p:cNvGrpSpPr>
                <a:grpSpLocks/>
              </p:cNvGrpSpPr>
              <p:nvPr/>
            </p:nvGrpSpPr>
            <p:grpSpPr bwMode="auto">
              <a:xfrm rot="772996" flipH="1">
                <a:off x="4519" y="1805"/>
                <a:ext cx="432" cy="384"/>
                <a:chOff x="4567" y="653"/>
                <a:chExt cx="528" cy="288"/>
              </a:xfrm>
            </p:grpSpPr>
            <p:sp>
              <p:nvSpPr>
                <p:cNvPr id="302084" name="Line 4"/>
                <p:cNvSpPr>
                  <a:spLocks noChangeShapeType="1"/>
                </p:cNvSpPr>
                <p:nvPr/>
              </p:nvSpPr>
              <p:spPr bwMode="auto">
                <a:xfrm flipH="1">
                  <a:off x="4567" y="653"/>
                  <a:ext cx="144" cy="0"/>
                </a:xfrm>
                <a:prstGeom prst="line">
                  <a:avLst/>
                </a:prstGeom>
                <a:noFill/>
                <a:ln w="31750">
                  <a:solidFill>
                    <a:schemeClr val="bg1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86" name="Arc 6"/>
                <p:cNvSpPr>
                  <a:spLocks/>
                </p:cNvSpPr>
                <p:nvPr/>
              </p:nvSpPr>
              <p:spPr bwMode="auto">
                <a:xfrm>
                  <a:off x="4663" y="653"/>
                  <a:ext cx="432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02085" name="Freeform 5"/>
            <p:cNvSpPr>
              <a:spLocks/>
            </p:cNvSpPr>
            <p:nvPr/>
          </p:nvSpPr>
          <p:spPr bwMode="auto">
            <a:xfrm>
              <a:off x="4471" y="2573"/>
              <a:ext cx="384" cy="432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144" y="240"/>
                </a:cxn>
                <a:cxn ang="0">
                  <a:pos x="0" y="240"/>
                </a:cxn>
                <a:cxn ang="0">
                  <a:pos x="0" y="336"/>
                </a:cxn>
                <a:cxn ang="0">
                  <a:pos x="240" y="288"/>
                </a:cxn>
                <a:cxn ang="0">
                  <a:pos x="384" y="144"/>
                </a:cxn>
                <a:cxn ang="0">
                  <a:pos x="480" y="48"/>
                </a:cxn>
                <a:cxn ang="0">
                  <a:pos x="432" y="0"/>
                </a:cxn>
              </a:cxnLst>
              <a:rect l="0" t="0" r="r" b="b"/>
              <a:pathLst>
                <a:path w="480" h="336">
                  <a:moveTo>
                    <a:pt x="432" y="0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0" y="336"/>
                  </a:lnTo>
                  <a:lnTo>
                    <a:pt x="240" y="288"/>
                  </a:lnTo>
                  <a:lnTo>
                    <a:pt x="384" y="144"/>
                  </a:lnTo>
                  <a:lnTo>
                    <a:pt x="480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2090" name="Text Box 10"/>
          <p:cNvSpPr txBox="1">
            <a:spLocks noChangeArrowheads="1"/>
          </p:cNvSpPr>
          <p:nvPr/>
        </p:nvSpPr>
        <p:spPr bwMode="auto">
          <a:xfrm>
            <a:off x="1708150" y="315913"/>
            <a:ext cx="73707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If the Earth spun on its axis in the opposite</a:t>
            </a:r>
          </a:p>
          <a:p>
            <a:pPr marL="457200" indent="-457200"/>
            <a:r>
              <a:rPr lang="en-US" dirty="0"/>
              <a:t>sense of its rotation around the Sun,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the solar day would still be longer than the sidereal day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the solar day would be shorter than the sidereal day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the solar and sidereal days would be of equal 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8312" y="960437"/>
            <a:ext cx="86979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Radiation at a wavelength of 21 centimeters traces what kind of gas?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            a. molecular hydrogen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            b. atomic hydrogen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            c. ionized hydrogen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            d. none, it traces dust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712" y="1752977"/>
            <a:ext cx="7489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18%</a:t>
            </a:r>
          </a:p>
          <a:p>
            <a:r>
              <a:rPr lang="en-US" dirty="0" smtClean="0"/>
              <a:t>34%</a:t>
            </a:r>
          </a:p>
          <a:p>
            <a:r>
              <a:rPr lang="en-US" dirty="0" smtClean="0"/>
              <a:t>34%</a:t>
            </a:r>
          </a:p>
          <a:p>
            <a:r>
              <a:rPr lang="en-US" dirty="0" smtClean="0"/>
              <a:t>14%</a:t>
            </a:r>
            <a:endParaRPr lang="en-US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-65088" y="4329113"/>
            <a:ext cx="8077199" cy="3230562"/>
            <a:chOff x="391" y="2218"/>
            <a:chExt cx="5987" cy="2544"/>
          </a:xfrm>
        </p:grpSpPr>
        <p:pic>
          <p:nvPicPr>
            <p:cNvPr id="5" name="Picture 5" descr="IC34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583" y="2861"/>
              <a:ext cx="1728" cy="1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c20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5" y="2218"/>
              <a:ext cx="2544" cy="2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391" y="4205"/>
              <a:ext cx="21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Galaxy IC 342 in visible light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5325" y="2822"/>
              <a:ext cx="1053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21-cm</a:t>
              </a:r>
            </a:p>
            <a:p>
              <a:r>
                <a:rPr lang="en-US" sz="2000" dirty="0" smtClean="0"/>
                <a:t>emission</a:t>
              </a:r>
            </a:p>
            <a:p>
              <a:r>
                <a:rPr lang="en-US" sz="2000" dirty="0" smtClean="0"/>
                <a:t>map of </a:t>
              </a:r>
              <a:r>
                <a:rPr lang="en-US" sz="2000" dirty="0"/>
                <a:t>IC 342</a:t>
              </a:r>
            </a:p>
            <a:p>
              <a:r>
                <a:rPr lang="en-US" sz="2000" dirty="0"/>
                <a:t>from VLA</a:t>
              </a:r>
            </a:p>
          </p:txBody>
        </p:sp>
      </p:grpSp>
      <p:pic>
        <p:nvPicPr>
          <p:cNvPr id="53250" name="Picture 2" descr="http://www.utahskies.org/image_library/shallowsky/telescopes/VeryLargeArray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9712" y="6169153"/>
            <a:ext cx="1853195" cy="1390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3112" y="533062"/>
            <a:ext cx="922688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22.  Which of the following is TRUE?</a:t>
            </a:r>
          </a:p>
          <a:p>
            <a:r>
              <a:rPr lang="en-US" dirty="0"/>
              <a:t> 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/>
              <a:t>A </a:t>
            </a:r>
            <a:r>
              <a:rPr lang="en-US" dirty="0"/>
              <a:t>planetary nebula is the disk of matter around a star that will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eventually </a:t>
            </a:r>
            <a:r>
              <a:rPr lang="en-US" dirty="0"/>
              <a:t>form </a:t>
            </a:r>
            <a:r>
              <a:rPr lang="en-US" dirty="0" smtClean="0"/>
              <a:t>a </a:t>
            </a:r>
            <a:r>
              <a:rPr lang="en-US" dirty="0"/>
              <a:t>planetary system.</a:t>
            </a:r>
          </a:p>
          <a:p>
            <a:r>
              <a:rPr lang="en-US" dirty="0" smtClean="0"/>
              <a:t>b.  </a:t>
            </a:r>
            <a:r>
              <a:rPr lang="en-US" dirty="0"/>
              <a:t>As a star begins to evolve away from the main sequence, it gets fainter.</a:t>
            </a:r>
          </a:p>
          <a:p>
            <a:r>
              <a:rPr lang="en-US" dirty="0" smtClean="0"/>
              <a:t>c</a:t>
            </a:r>
            <a:r>
              <a:rPr lang="en-US" dirty="0"/>
              <a:t>. </a:t>
            </a:r>
            <a:r>
              <a:rPr lang="en-US" dirty="0" smtClean="0"/>
              <a:t> As </a:t>
            </a:r>
            <a:r>
              <a:rPr lang="en-US" dirty="0"/>
              <a:t>a star begins to evolve away from the main sequence, it gets larger.</a:t>
            </a:r>
          </a:p>
          <a:p>
            <a:r>
              <a:rPr lang="en-US" dirty="0" smtClean="0"/>
              <a:t>d.  A </a:t>
            </a:r>
            <a:r>
              <a:rPr lang="en-US" dirty="0"/>
              <a:t>low mass-star has a shorter lifetime on the main sequence </a:t>
            </a:r>
            <a:r>
              <a:rPr lang="en-US" dirty="0" smtClean="0"/>
              <a:t>than</a:t>
            </a:r>
          </a:p>
          <a:p>
            <a:r>
              <a:rPr lang="en-US" dirty="0" smtClean="0"/>
              <a:t>     </a:t>
            </a:r>
            <a:r>
              <a:rPr lang="en-US" dirty="0"/>
              <a:t>a high-mass star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189" y="1265237"/>
            <a:ext cx="7489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23%</a:t>
            </a:r>
          </a:p>
          <a:p>
            <a:endParaRPr lang="en-US" dirty="0" smtClean="0"/>
          </a:p>
          <a:p>
            <a:r>
              <a:rPr lang="en-US" dirty="0" smtClean="0"/>
              <a:t>23%</a:t>
            </a:r>
          </a:p>
          <a:p>
            <a:r>
              <a:rPr lang="en-US" dirty="0" smtClean="0"/>
              <a:t>40%</a:t>
            </a:r>
          </a:p>
          <a:p>
            <a:r>
              <a:rPr lang="en-US" dirty="0" smtClean="0"/>
              <a:t>13%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398650" y="3580050"/>
            <a:ext cx="4125440" cy="393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Text Box 2"/>
          <p:cNvSpPr txBox="1">
            <a:spLocks noChangeArrowheads="1"/>
          </p:cNvSpPr>
          <p:nvPr/>
        </p:nvSpPr>
        <p:spPr bwMode="auto">
          <a:xfrm>
            <a:off x="620712" y="655637"/>
            <a:ext cx="69977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We may not have covered this explicitly, but how many</a:t>
            </a:r>
          </a:p>
          <a:p>
            <a:pPr marL="457200" indent="-457200"/>
            <a:r>
              <a:rPr lang="en-US" dirty="0"/>
              <a:t>times bigger do you think the Milky Way is relative</a:t>
            </a:r>
          </a:p>
          <a:p>
            <a:pPr marL="457200" indent="-457200"/>
            <a:r>
              <a:rPr lang="en-US" dirty="0"/>
              <a:t>to the Solar System (which is about 100 AU across)?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about ten thousand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about one million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about one hundred million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849312" y="1112837"/>
            <a:ext cx="7675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Which of the following are not in the disk of the Milky Way?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1001712" y="1874837"/>
            <a:ext cx="3524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 dirty="0"/>
              <a:t>globular clusters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interstellar gas and dust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the Sun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773112" y="731837"/>
            <a:ext cx="5357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Which describes the rotation of the disk?</a:t>
            </a:r>
            <a:endParaRPr lang="en-US" dirty="0"/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1001712" y="1493837"/>
            <a:ext cx="8610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 dirty="0" smtClean="0"/>
              <a:t>Stars closer to the center take longer to complete an orbit</a:t>
            </a:r>
            <a:endParaRPr lang="en-US" dirty="0"/>
          </a:p>
          <a:p>
            <a:pPr marL="457200" indent="-457200">
              <a:buFontTx/>
              <a:buAutoNum type="alphaLcParenR"/>
            </a:pPr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 smtClean="0"/>
              <a:t>Stars further from the center take longer to complete an orbit</a:t>
            </a:r>
          </a:p>
          <a:p>
            <a:pPr marL="457200" indent="-457200"/>
            <a:endParaRPr lang="en-US" dirty="0" smtClean="0"/>
          </a:p>
          <a:p>
            <a:pPr marL="457200" indent="-457200"/>
            <a:r>
              <a:rPr lang="en-US" dirty="0" smtClean="0"/>
              <a:t>c)   All stars take the same amount of time to complete an orbit </a:t>
            </a:r>
          </a:p>
          <a:p>
            <a:pPr marL="457200" indent="-4572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1001712" y="884237"/>
            <a:ext cx="6771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Where are new stars being formed in </a:t>
            </a:r>
            <a:r>
              <a:rPr lang="en-US" dirty="0"/>
              <a:t>the Milky Way?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1077912" y="1722437"/>
            <a:ext cx="13292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 dirty="0" smtClean="0"/>
              <a:t>bulge</a:t>
            </a:r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 smtClean="0"/>
              <a:t>disk</a:t>
            </a:r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 smtClean="0"/>
              <a:t>halo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Text Box 2"/>
          <p:cNvSpPr txBox="1">
            <a:spLocks noChangeArrowheads="1"/>
          </p:cNvSpPr>
          <p:nvPr/>
        </p:nvSpPr>
        <p:spPr bwMode="auto">
          <a:xfrm>
            <a:off x="696912" y="731837"/>
            <a:ext cx="4470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What kind of galaxy do we live in?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AutoNum type="alphaLcParenR"/>
            </a:pPr>
            <a:r>
              <a:rPr lang="en-US" dirty="0"/>
              <a:t>Elliptical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Irregular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Spiral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696913" y="620713"/>
            <a:ext cx="432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The spiral arms of the Milky Way</a:t>
            </a: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1458913" y="1839913"/>
            <a:ext cx="56530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/>
              <a:t>are due to a wave</a:t>
            </a:r>
          </a:p>
          <a:p>
            <a:pPr marL="457200" indent="-457200">
              <a:buFontTx/>
              <a:buAutoNum type="alphaLcParenR"/>
            </a:pPr>
            <a:r>
              <a:rPr lang="en-US"/>
              <a:t>always contain the same stars and gas</a:t>
            </a:r>
          </a:p>
          <a:p>
            <a:pPr marL="457200" indent="-457200"/>
            <a:r>
              <a:rPr lang="en-US"/>
              <a:t>c)   are getting more tightly wound with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696913" y="620713"/>
            <a:ext cx="8666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Why do astronomers think that Dark Matter exists in the Milky Way?</a:t>
            </a: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315912" y="1493837"/>
            <a:ext cx="85280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 dirty="0"/>
              <a:t>we have detected Dark Matter particles on Earth</a:t>
            </a:r>
          </a:p>
          <a:p>
            <a:pPr marL="457200" indent="-457200">
              <a:buFontTx/>
              <a:buAutoNum type="alphaLcParenR"/>
            </a:pPr>
            <a:r>
              <a:rPr lang="en-US" dirty="0"/>
              <a:t>we see large dark lanes and patches in optical images of galaxies</a:t>
            </a:r>
          </a:p>
          <a:p>
            <a:pPr marL="457200" indent="-457200"/>
            <a:r>
              <a:rPr lang="en-US" dirty="0"/>
              <a:t>c)   the rotation curve implies large amounts of unseen 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239713" y="884238"/>
            <a:ext cx="363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Galaxy Classification Time!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1839913" y="2027238"/>
            <a:ext cx="1527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NGC </a:t>
            </a:r>
            <a:r>
              <a:rPr lang="en-US" dirty="0" smtClean="0"/>
              <a:t>1073</a:t>
            </a:r>
            <a:endParaRPr lang="en-US" dirty="0"/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5634038" y="2830513"/>
            <a:ext cx="12442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/>
              <a:t>a)  </a:t>
            </a:r>
            <a:r>
              <a:rPr lang="en-US" dirty="0" smtClean="0"/>
              <a:t>Sa</a:t>
            </a:r>
            <a:endParaRPr lang="en-US" dirty="0"/>
          </a:p>
          <a:p>
            <a:pPr marL="457200" indent="-457200"/>
            <a:r>
              <a:rPr lang="en-US" dirty="0"/>
              <a:t>b)  </a:t>
            </a:r>
            <a:r>
              <a:rPr lang="en-US" dirty="0" err="1"/>
              <a:t>Irr</a:t>
            </a:r>
            <a:r>
              <a:rPr lang="en-US" dirty="0"/>
              <a:t> I</a:t>
            </a:r>
          </a:p>
          <a:p>
            <a:pPr marL="457200" indent="-457200"/>
            <a:r>
              <a:rPr lang="en-US" dirty="0"/>
              <a:t>c)  </a:t>
            </a:r>
            <a:r>
              <a:rPr lang="en-US" dirty="0" err="1"/>
              <a:t>SBbc</a:t>
            </a:r>
            <a:endParaRPr lang="en-US" dirty="0"/>
          </a:p>
        </p:txBody>
      </p:sp>
      <p:pic>
        <p:nvPicPr>
          <p:cNvPr id="30722" name="Picture 2" descr="http://www.astronomy.com/asy/image.ashx?img=ngc_1073.jpg&amp;w=250"/>
          <p:cNvPicPr>
            <a:picLocks noChangeAspect="1" noChangeArrowheads="1"/>
          </p:cNvPicPr>
          <p:nvPr/>
        </p:nvPicPr>
        <p:blipFill>
          <a:blip r:embed="rId3" cstate="print"/>
          <a:srcRect l="12000" t="12195" r="12000" b="12195"/>
          <a:stretch>
            <a:fillRect/>
          </a:stretch>
        </p:blipFill>
        <p:spPr bwMode="auto">
          <a:xfrm>
            <a:off x="0" y="2560637"/>
            <a:ext cx="5040312" cy="4934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354827</TotalTime>
  <Words>4019</Words>
  <Application>Microsoft Office PowerPoint</Application>
  <PresentationFormat>Custom</PresentationFormat>
  <Paragraphs>814</Paragraphs>
  <Slides>122</Slides>
  <Notes>117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122</vt:i4>
      </vt:variant>
    </vt:vector>
  </HeadingPairs>
  <TitlesOfParts>
    <vt:vector size="12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Rich</cp:lastModifiedBy>
  <cp:revision>361</cp:revision>
  <cp:lastPrinted>2011-11-22T22:25:17Z</cp:lastPrinted>
  <dcterms:modified xsi:type="dcterms:W3CDTF">2014-08-20T17:31:56Z</dcterms:modified>
</cp:coreProperties>
</file>