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1"/>
  </p:notesMasterIdLst>
  <p:sldIdLst>
    <p:sldId id="273" r:id="rId2"/>
    <p:sldId id="274" r:id="rId3"/>
    <p:sldId id="257" r:id="rId4"/>
    <p:sldId id="288" r:id="rId5"/>
    <p:sldId id="289" r:id="rId6"/>
    <p:sldId id="290" r:id="rId7"/>
    <p:sldId id="291" r:id="rId8"/>
    <p:sldId id="292" r:id="rId9"/>
    <p:sldId id="275" r:id="rId10"/>
    <p:sldId id="258" r:id="rId11"/>
    <p:sldId id="259" r:id="rId12"/>
    <p:sldId id="296" r:id="rId13"/>
    <p:sldId id="260" r:id="rId14"/>
    <p:sldId id="261" r:id="rId15"/>
    <p:sldId id="272" r:id="rId16"/>
    <p:sldId id="293" r:id="rId17"/>
    <p:sldId id="262" r:id="rId18"/>
    <p:sldId id="276" r:id="rId19"/>
    <p:sldId id="263" r:id="rId20"/>
    <p:sldId id="264" r:id="rId21"/>
    <p:sldId id="277" r:id="rId22"/>
    <p:sldId id="265" r:id="rId23"/>
    <p:sldId id="268" r:id="rId24"/>
    <p:sldId id="269" r:id="rId25"/>
    <p:sldId id="270" r:id="rId26"/>
    <p:sldId id="287" r:id="rId27"/>
    <p:sldId id="295" r:id="rId28"/>
    <p:sldId id="286" r:id="rId29"/>
    <p:sldId id="294" r:id="rId30"/>
  </p:sldIdLst>
  <p:sldSz cx="10080625" cy="7559675"/>
  <p:notesSz cx="7315200" cy="9601200"/>
  <p:defaultTextStyle>
    <a:defPPr>
      <a:defRPr lang="en-GB"/>
    </a:defPPr>
    <a:lvl1pPr algn="l"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58">
          <p15:clr>
            <a:srgbClr val="A4A3A4"/>
          </p15:clr>
        </p15:guide>
        <p15:guide id="2" pos="20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4660"/>
  </p:normalViewPr>
  <p:slideViewPr>
    <p:cSldViewPr>
      <p:cViewPr varScale="1">
        <p:scale>
          <a:sx n="61" d="100"/>
          <a:sy n="61" d="100"/>
        </p:scale>
        <p:origin x="966"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758"/>
        <p:guide pos="20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noTextEdit="1"/>
          </p:cNvSpPr>
          <p:nvPr>
            <p:ph type="sldImg"/>
          </p:nvPr>
        </p:nvSpPr>
        <p:spPr bwMode="auto">
          <a:xfrm>
            <a:off x="1463675" y="962025"/>
            <a:ext cx="4386263" cy="3289300"/>
          </a:xfrm>
          <a:prstGeom prst="rect">
            <a:avLst/>
          </a:prstGeom>
          <a:solidFill>
            <a:srgbClr val="FFFFFF"/>
          </a:solidFill>
          <a:ln w="9525">
            <a:solidFill>
              <a:srgbClr val="000000"/>
            </a:solidFill>
            <a:miter lim="800000"/>
            <a:headEnd/>
            <a:tailEnd/>
          </a:ln>
        </p:spPr>
      </p:sp>
      <p:sp>
        <p:nvSpPr>
          <p:cNvPr id="2050" name="Rectangle 2"/>
          <p:cNvSpPr txBox="1">
            <a:spLocks noGrp="1" noChangeArrowheads="1"/>
          </p:cNvSpPr>
          <p:nvPr>
            <p:ph type="body" idx="1"/>
          </p:nvPr>
        </p:nvSpPr>
        <p:spPr bwMode="auto">
          <a:xfrm>
            <a:off x="1117600" y="4570413"/>
            <a:ext cx="5084763" cy="3649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41625382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4010" y="9118918"/>
            <a:ext cx="3169920" cy="480060"/>
          </a:xfrm>
          <a:prstGeom prst="rect">
            <a:avLst/>
          </a:prstGeom>
          <a:ln/>
        </p:spPr>
        <p:txBody>
          <a:bodyPr lIns="91414" tIns="45707" rIns="91414" bIns="45707"/>
          <a:lstStyle/>
          <a:p>
            <a:fld id="{3B6D6345-DA0D-4E5E-913C-C26D18B58621}" type="slidenum">
              <a:rPr lang="en-US"/>
              <a:pPr/>
              <a:t>1</a:t>
            </a:fld>
            <a:endParaRPr lang="en-US"/>
          </a:p>
        </p:txBody>
      </p:sp>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7089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a:spLocks noGrp="1" noRot="1" noChangeAspect="1" noChangeArrowheads="1" noTextEdit="1"/>
          </p:cNvSpPr>
          <p:nvPr>
            <p:ph type="sldImg"/>
          </p:nvPr>
        </p:nvSpPr>
        <p:spPr>
          <a:ln/>
        </p:spPr>
      </p:sp>
      <p:sp>
        <p:nvSpPr>
          <p:cNvPr id="21507" name="Rectangle 2"/>
          <p:cNvSpPr txBox="1">
            <a:spLocks noGrp="1" noChangeArrowheads="1"/>
          </p:cNvSpPr>
          <p:nvPr>
            <p:ph type="body" idx="1"/>
          </p:nvPr>
        </p:nvSpPr>
        <p:spPr>
          <a:noFill/>
          <a:ln/>
        </p:spPr>
        <p:txBody>
          <a:bodyPr wrap="none" lIns="87027" tIns="43513" rIns="87027" bIns="43513" anchor="ctr"/>
          <a:lstStyle/>
          <a:p>
            <a:endParaRPr lang="en-US" smtClean="0"/>
          </a:p>
        </p:txBody>
      </p:sp>
    </p:spTree>
    <p:extLst>
      <p:ext uri="{BB962C8B-B14F-4D97-AF65-F5344CB8AC3E}">
        <p14:creationId xmlns:p14="http://schemas.microsoft.com/office/powerpoint/2010/main" val="525106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a:ln/>
        </p:spPr>
      </p:sp>
      <p:sp>
        <p:nvSpPr>
          <p:cNvPr id="22531" name="Rectangle 2"/>
          <p:cNvSpPr txBox="1">
            <a:spLocks noGrp="1" noChangeArrowheads="1"/>
          </p:cNvSpPr>
          <p:nvPr>
            <p:ph type="body" idx="1"/>
          </p:nvPr>
        </p:nvSpPr>
        <p:spPr>
          <a:noFill/>
          <a:ln/>
        </p:spPr>
        <p:txBody>
          <a:bodyPr wrap="none" lIns="87027" tIns="43513" rIns="87027" bIns="43513" anchor="ctr"/>
          <a:lstStyle/>
          <a:p>
            <a:endParaRPr lang="en-US" smtClean="0"/>
          </a:p>
        </p:txBody>
      </p:sp>
    </p:spTree>
    <p:extLst>
      <p:ext uri="{BB962C8B-B14F-4D97-AF65-F5344CB8AC3E}">
        <p14:creationId xmlns:p14="http://schemas.microsoft.com/office/powerpoint/2010/main" val="403459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a:ln/>
        </p:spPr>
      </p:sp>
      <p:sp>
        <p:nvSpPr>
          <p:cNvPr id="24579" name="Rectangle 2"/>
          <p:cNvSpPr txBox="1">
            <a:spLocks noGrp="1" noChangeArrowheads="1"/>
          </p:cNvSpPr>
          <p:nvPr>
            <p:ph type="body" idx="1"/>
          </p:nvPr>
        </p:nvSpPr>
        <p:spPr>
          <a:noFill/>
          <a:ln/>
        </p:spPr>
        <p:txBody>
          <a:bodyPr wrap="none" lIns="87027" tIns="43513" rIns="87027" bIns="43513" anchor="ctr"/>
          <a:lstStyle/>
          <a:p>
            <a:endParaRPr lang="en-US" smtClean="0"/>
          </a:p>
        </p:txBody>
      </p:sp>
    </p:spTree>
    <p:extLst>
      <p:ext uri="{BB962C8B-B14F-4D97-AF65-F5344CB8AC3E}">
        <p14:creationId xmlns:p14="http://schemas.microsoft.com/office/powerpoint/2010/main" val="47998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a:ln/>
        </p:spPr>
      </p:sp>
      <p:sp>
        <p:nvSpPr>
          <p:cNvPr id="25603" name="Rectangle 2"/>
          <p:cNvSpPr txBox="1">
            <a:spLocks noGrp="1" noChangeArrowheads="1"/>
          </p:cNvSpPr>
          <p:nvPr>
            <p:ph type="body" idx="1"/>
          </p:nvPr>
        </p:nvSpPr>
        <p:spPr>
          <a:noFill/>
          <a:ln/>
        </p:spPr>
        <p:txBody>
          <a:bodyPr wrap="none" lIns="87027" tIns="43513" rIns="87027" bIns="43513" anchor="ctr"/>
          <a:lstStyle/>
          <a:p>
            <a:endParaRPr lang="en-US" smtClean="0"/>
          </a:p>
        </p:txBody>
      </p:sp>
    </p:spTree>
    <p:extLst>
      <p:ext uri="{BB962C8B-B14F-4D97-AF65-F5344CB8AC3E}">
        <p14:creationId xmlns:p14="http://schemas.microsoft.com/office/powerpoint/2010/main" val="933731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257300" y="720725"/>
            <a:ext cx="4800600" cy="3600450"/>
          </a:xfrm>
          <a:noFill/>
          <a:ln/>
        </p:spPr>
      </p:sp>
      <p:sp>
        <p:nvSpPr>
          <p:cNvPr id="26627" name="Rectangle 3"/>
          <p:cNvSpPr txBox="1">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114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509488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ln/>
        </p:spPr>
      </p:sp>
      <p:sp>
        <p:nvSpPr>
          <p:cNvPr id="27651" name="Rectangle 2"/>
          <p:cNvSpPr txBox="1">
            <a:spLocks noGrp="1" noChangeArrowheads="1"/>
          </p:cNvSpPr>
          <p:nvPr>
            <p:ph type="body" idx="1"/>
          </p:nvPr>
        </p:nvSpPr>
        <p:spPr>
          <a:noFill/>
          <a:ln/>
        </p:spPr>
        <p:txBody>
          <a:bodyPr wrap="none" lIns="87027" tIns="43513" rIns="87027" bIns="43513" anchor="ctr"/>
          <a:lstStyle/>
          <a:p>
            <a:endParaRPr lang="en-US" smtClean="0"/>
          </a:p>
        </p:txBody>
      </p:sp>
    </p:spTree>
    <p:extLst>
      <p:ext uri="{BB962C8B-B14F-4D97-AF65-F5344CB8AC3E}">
        <p14:creationId xmlns:p14="http://schemas.microsoft.com/office/powerpoint/2010/main" val="3253982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35904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ln/>
        </p:spPr>
      </p:sp>
      <p:sp>
        <p:nvSpPr>
          <p:cNvPr id="28675" name="Rectangle 2"/>
          <p:cNvSpPr txBox="1">
            <a:spLocks noGrp="1" noChangeArrowheads="1"/>
          </p:cNvSpPr>
          <p:nvPr>
            <p:ph type="body" idx="1"/>
          </p:nvPr>
        </p:nvSpPr>
        <p:spPr>
          <a:noFill/>
          <a:ln/>
        </p:spPr>
        <p:txBody>
          <a:bodyPr wrap="none" lIns="87027" tIns="43513" rIns="87027" bIns="43513" anchor="ctr"/>
          <a:lstStyle/>
          <a:p>
            <a:endParaRPr lang="en-US" smtClean="0"/>
          </a:p>
        </p:txBody>
      </p:sp>
    </p:spTree>
    <p:extLst>
      <p:ext uri="{BB962C8B-B14F-4D97-AF65-F5344CB8AC3E}">
        <p14:creationId xmlns:p14="http://schemas.microsoft.com/office/powerpoint/2010/main" val="2451201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ln/>
        </p:spPr>
      </p:sp>
      <p:sp>
        <p:nvSpPr>
          <p:cNvPr id="29699" name="Rectangle 2"/>
          <p:cNvSpPr txBox="1">
            <a:spLocks noGrp="1" noChangeArrowheads="1"/>
          </p:cNvSpPr>
          <p:nvPr>
            <p:ph type="body" idx="1"/>
          </p:nvPr>
        </p:nvSpPr>
        <p:spPr>
          <a:noFill/>
          <a:ln/>
        </p:spPr>
        <p:txBody>
          <a:bodyPr wrap="none" lIns="87027" tIns="43513" rIns="87027" bIns="43513" anchor="ctr"/>
          <a:lstStyle/>
          <a:p>
            <a:endParaRPr lang="en-US" smtClean="0"/>
          </a:p>
        </p:txBody>
      </p:sp>
    </p:spTree>
    <p:extLst>
      <p:ext uri="{BB962C8B-B14F-4D97-AF65-F5344CB8AC3E}">
        <p14:creationId xmlns:p14="http://schemas.microsoft.com/office/powerpoint/2010/main" val="421592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4010" y="9118918"/>
            <a:ext cx="3169920" cy="480060"/>
          </a:xfrm>
          <a:prstGeom prst="rect">
            <a:avLst/>
          </a:prstGeom>
          <a:ln/>
        </p:spPr>
        <p:txBody>
          <a:bodyPr lIns="91414" tIns="45707" rIns="91414" bIns="45707"/>
          <a:lstStyle/>
          <a:p>
            <a:fld id="{F11791F7-5D2D-4CE5-9997-CA7FE6C1EC6A}" type="slidenum">
              <a:rPr lang="en-US"/>
              <a:pPr/>
              <a:t>2</a:t>
            </a:fld>
            <a:endParaRPr lang="en-US"/>
          </a:p>
        </p:txBody>
      </p:sp>
      <p:sp>
        <p:nvSpPr>
          <p:cNvPr id="870402" name="Rectangle 2"/>
          <p:cNvSpPr>
            <a:spLocks noGrp="1" noRot="1" noChangeAspect="1" noChangeArrowheads="1" noTextEdit="1"/>
          </p:cNvSpPr>
          <p:nvPr>
            <p:ph type="sldImg"/>
          </p:nvPr>
        </p:nvSpPr>
        <p:spPr>
          <a:ln/>
        </p:spPr>
      </p:sp>
      <p:sp>
        <p:nvSpPr>
          <p:cNvPr id="870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1549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534382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ln/>
        </p:spPr>
      </p:sp>
      <p:sp>
        <p:nvSpPr>
          <p:cNvPr id="30723" name="Rectangle 2"/>
          <p:cNvSpPr txBox="1">
            <a:spLocks noGrp="1" noChangeArrowheads="1"/>
          </p:cNvSpPr>
          <p:nvPr>
            <p:ph type="body" idx="1"/>
          </p:nvPr>
        </p:nvSpPr>
        <p:spPr>
          <a:noFill/>
          <a:ln/>
        </p:spPr>
        <p:txBody>
          <a:bodyPr wrap="none" lIns="87027" tIns="43513" rIns="87027" bIns="43513" anchor="ctr"/>
          <a:lstStyle/>
          <a:p>
            <a:endParaRPr lang="en-US" smtClean="0"/>
          </a:p>
        </p:txBody>
      </p:sp>
    </p:spTree>
    <p:extLst>
      <p:ext uri="{BB962C8B-B14F-4D97-AF65-F5344CB8AC3E}">
        <p14:creationId xmlns:p14="http://schemas.microsoft.com/office/powerpoint/2010/main" val="1000312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ln/>
        </p:spPr>
      </p:sp>
      <p:sp>
        <p:nvSpPr>
          <p:cNvPr id="33795" name="Rectangle 2"/>
          <p:cNvSpPr txBox="1">
            <a:spLocks noGrp="1" noChangeArrowheads="1"/>
          </p:cNvSpPr>
          <p:nvPr>
            <p:ph type="body" idx="1"/>
          </p:nvPr>
        </p:nvSpPr>
        <p:spPr>
          <a:noFill/>
          <a:ln/>
        </p:spPr>
        <p:txBody>
          <a:bodyPr wrap="none" lIns="87027" tIns="43513" rIns="87027" bIns="43513" anchor="ctr"/>
          <a:lstStyle/>
          <a:p>
            <a:endParaRPr lang="en-US" smtClean="0"/>
          </a:p>
        </p:txBody>
      </p:sp>
    </p:spTree>
    <p:extLst>
      <p:ext uri="{BB962C8B-B14F-4D97-AF65-F5344CB8AC3E}">
        <p14:creationId xmlns:p14="http://schemas.microsoft.com/office/powerpoint/2010/main" val="3621813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a:ln/>
        </p:spPr>
      </p:sp>
      <p:sp>
        <p:nvSpPr>
          <p:cNvPr id="34819" name="Rectangle 2"/>
          <p:cNvSpPr txBox="1">
            <a:spLocks noGrp="1" noChangeArrowheads="1"/>
          </p:cNvSpPr>
          <p:nvPr>
            <p:ph type="body" idx="1"/>
          </p:nvPr>
        </p:nvSpPr>
        <p:spPr>
          <a:noFill/>
          <a:ln/>
        </p:spPr>
        <p:txBody>
          <a:bodyPr wrap="none" lIns="87027" tIns="43513" rIns="87027" bIns="43513" anchor="ctr"/>
          <a:lstStyle/>
          <a:p>
            <a:endParaRPr lang="en-US" smtClean="0"/>
          </a:p>
        </p:txBody>
      </p:sp>
    </p:spTree>
    <p:extLst>
      <p:ext uri="{BB962C8B-B14F-4D97-AF65-F5344CB8AC3E}">
        <p14:creationId xmlns:p14="http://schemas.microsoft.com/office/powerpoint/2010/main" val="1841340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ln/>
        </p:spPr>
      </p:sp>
      <p:sp>
        <p:nvSpPr>
          <p:cNvPr id="35843" name="Rectangle 2"/>
          <p:cNvSpPr txBox="1">
            <a:spLocks noGrp="1" noChangeArrowheads="1"/>
          </p:cNvSpPr>
          <p:nvPr>
            <p:ph type="body" idx="1"/>
          </p:nvPr>
        </p:nvSpPr>
        <p:spPr>
          <a:noFill/>
          <a:ln/>
        </p:spPr>
        <p:txBody>
          <a:bodyPr wrap="none" lIns="87027" tIns="43513" rIns="87027" bIns="43513" anchor="ctr"/>
          <a:lstStyle/>
          <a:p>
            <a:endParaRPr lang="en-US" smtClean="0"/>
          </a:p>
        </p:txBody>
      </p:sp>
    </p:spTree>
    <p:extLst>
      <p:ext uri="{BB962C8B-B14F-4D97-AF65-F5344CB8AC3E}">
        <p14:creationId xmlns:p14="http://schemas.microsoft.com/office/powerpoint/2010/main" val="1327322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4010" y="9118918"/>
            <a:ext cx="3169920" cy="480060"/>
          </a:xfrm>
          <a:prstGeom prst="rect">
            <a:avLst/>
          </a:prstGeom>
          <a:ln/>
        </p:spPr>
        <p:txBody>
          <a:bodyPr lIns="91414" tIns="45707" rIns="91414" bIns="45707"/>
          <a:lstStyle/>
          <a:p>
            <a:fld id="{D9FDD4E0-2486-403C-82CA-3440E42BC07A}" type="slidenum">
              <a:rPr lang="en-US"/>
              <a:pPr/>
              <a:t>26</a:t>
            </a:fld>
            <a:endParaRPr lang="en-US"/>
          </a:p>
        </p:txBody>
      </p:sp>
      <p:sp>
        <p:nvSpPr>
          <p:cNvPr id="902146" name="Rectangle 2"/>
          <p:cNvSpPr>
            <a:spLocks noGrp="1" noRot="1" noChangeAspect="1" noChangeArrowheads="1" noTextEdit="1"/>
          </p:cNvSpPr>
          <p:nvPr>
            <p:ph type="sldImg"/>
          </p:nvPr>
        </p:nvSpPr>
        <p:spPr>
          <a:ln/>
        </p:spPr>
      </p:sp>
      <p:sp>
        <p:nvSpPr>
          <p:cNvPr id="902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5015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69939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4010" y="9118918"/>
            <a:ext cx="3169920" cy="480060"/>
          </a:xfrm>
          <a:prstGeom prst="rect">
            <a:avLst/>
          </a:prstGeom>
          <a:ln/>
        </p:spPr>
        <p:txBody>
          <a:bodyPr lIns="91414" tIns="45707" rIns="91414" bIns="45707"/>
          <a:lstStyle/>
          <a:p>
            <a:fld id="{2992F5A3-A272-4467-872B-13AFD4918D9A}" type="slidenum">
              <a:rPr lang="en-US"/>
              <a:pPr/>
              <a:t>28</a:t>
            </a:fld>
            <a:endParaRPr lang="en-US"/>
          </a:p>
        </p:txBody>
      </p:sp>
      <p:sp>
        <p:nvSpPr>
          <p:cNvPr id="898050" name="Rectangle 2"/>
          <p:cNvSpPr>
            <a:spLocks noGrp="1" noRot="1" noChangeAspect="1" noChangeArrowheads="1" noTextEdit="1"/>
          </p:cNvSpPr>
          <p:nvPr>
            <p:ph type="sldImg"/>
          </p:nvPr>
        </p:nvSpPr>
        <p:spPr>
          <a:ln/>
        </p:spPr>
      </p:sp>
      <p:sp>
        <p:nvSpPr>
          <p:cNvPr id="898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06392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27826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ln/>
        </p:spPr>
      </p:sp>
      <p:sp>
        <p:nvSpPr>
          <p:cNvPr id="20483" name="Rectangle 2"/>
          <p:cNvSpPr txBox="1">
            <a:spLocks noGrp="1" noChangeArrowheads="1"/>
          </p:cNvSpPr>
          <p:nvPr>
            <p:ph type="body" idx="1"/>
          </p:nvPr>
        </p:nvSpPr>
        <p:spPr>
          <a:noFill/>
          <a:ln/>
        </p:spPr>
        <p:txBody>
          <a:bodyPr wrap="none" lIns="87027" tIns="43513" rIns="87027" bIns="43513" anchor="ctr"/>
          <a:lstStyle/>
          <a:p>
            <a:endParaRPr lang="en-US" smtClean="0"/>
          </a:p>
        </p:txBody>
      </p:sp>
    </p:spTree>
    <p:extLst>
      <p:ext uri="{BB962C8B-B14F-4D97-AF65-F5344CB8AC3E}">
        <p14:creationId xmlns:p14="http://schemas.microsoft.com/office/powerpoint/2010/main" val="293466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4010" y="9118918"/>
            <a:ext cx="3169920" cy="480060"/>
          </a:xfrm>
          <a:prstGeom prst="rect">
            <a:avLst/>
          </a:prstGeom>
          <a:ln/>
        </p:spPr>
        <p:txBody>
          <a:bodyPr lIns="91414" tIns="45707" rIns="91414" bIns="45707"/>
          <a:lstStyle/>
          <a:p>
            <a:fld id="{51BCDBCB-3840-4BCA-9C80-6CC54C21D163}" type="slidenum">
              <a:rPr lang="en-US"/>
              <a:pPr/>
              <a:t>4</a:t>
            </a:fld>
            <a:endParaRPr lang="en-US"/>
          </a:p>
        </p:txBody>
      </p:sp>
      <p:sp>
        <p:nvSpPr>
          <p:cNvPr id="871426" name="Rectangle 2"/>
          <p:cNvSpPr>
            <a:spLocks noGrp="1" noRot="1" noChangeAspect="1" noChangeArrowheads="1" noTextEdit="1"/>
          </p:cNvSpPr>
          <p:nvPr>
            <p:ph type="sldImg"/>
          </p:nvPr>
        </p:nvSpPr>
        <p:spPr>
          <a:ln/>
        </p:spPr>
      </p:sp>
      <p:sp>
        <p:nvSpPr>
          <p:cNvPr id="87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0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4153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69519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954095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2366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ln/>
        </p:spPr>
      </p:sp>
      <p:sp>
        <p:nvSpPr>
          <p:cNvPr id="20483" name="Rectangle 2"/>
          <p:cNvSpPr txBox="1">
            <a:spLocks noGrp="1" noChangeArrowheads="1"/>
          </p:cNvSpPr>
          <p:nvPr>
            <p:ph type="body" idx="1"/>
          </p:nvPr>
        </p:nvSpPr>
        <p:spPr>
          <a:noFill/>
          <a:ln/>
        </p:spPr>
        <p:txBody>
          <a:bodyPr wrap="none" lIns="87027" tIns="43513" rIns="87027" bIns="43513" anchor="ctr"/>
          <a:lstStyle/>
          <a:p>
            <a:endParaRPr lang="en-US" smtClean="0"/>
          </a:p>
        </p:txBody>
      </p:sp>
    </p:spTree>
    <p:extLst>
      <p:ext uri="{BB962C8B-B14F-4D97-AF65-F5344CB8AC3E}">
        <p14:creationId xmlns:p14="http://schemas.microsoft.com/office/powerpoint/2010/main" val="116541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1"/>
            <a:ext cx="8568531" cy="16204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094" y="4283817"/>
            <a:ext cx="7056438" cy="1931917"/>
          </a:xfrm>
        </p:spPr>
        <p:txBody>
          <a:bodyPr/>
          <a:lstStyle>
            <a:lvl1pPr marL="0" indent="0" algn="ctr">
              <a:buNone/>
              <a:defRPr>
                <a:solidFill>
                  <a:schemeClr val="tx1">
                    <a:tint val="75000"/>
                  </a:schemeClr>
                </a:solidFil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F82FF0-65F5-47C8-9D4A-8494DC01D9E1}" type="datetime1">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0F73F-EE47-4CD8-BDB3-C99BF6CE68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3BFA0-1DFA-4C21-9C48-C866A881AFEE}" type="datetime1">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0F73F-EE47-4CD8-BDB3-C99BF6CE68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57499" y="334236"/>
            <a:ext cx="2500906" cy="71099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4785" y="334236"/>
            <a:ext cx="7334704" cy="71099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C5D78-FEC6-4D0F-AFAA-01901EC85B60}" type="datetime1">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0F73F-EE47-4CD8-BDB3-C99BF6CE68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F3FB5-8505-4ECE-9818-9B07384F21CD}" type="datetime1">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EE00F73F-EE47-4CD8-BDB3-C99BF6CE68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3"/>
            <a:ext cx="8568531" cy="1501435"/>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300" y="3204115"/>
            <a:ext cx="8568531" cy="1653678"/>
          </a:xfrm>
        </p:spPr>
        <p:txBody>
          <a:bodyPr anchor="b"/>
          <a:lstStyle>
            <a:lvl1pPr marL="0" indent="0">
              <a:buNone/>
              <a:defRPr sz="2200">
                <a:solidFill>
                  <a:schemeClr val="tx1">
                    <a:tint val="75000"/>
                  </a:schemeClr>
                </a:solidFill>
              </a:defRPr>
            </a:lvl1pPr>
            <a:lvl2pPr marL="503920" indent="0">
              <a:buNone/>
              <a:defRPr sz="2000">
                <a:solidFill>
                  <a:schemeClr val="tx1">
                    <a:tint val="75000"/>
                  </a:schemeClr>
                </a:solidFill>
              </a:defRPr>
            </a:lvl2pPr>
            <a:lvl3pPr marL="1007838" indent="0">
              <a:buNone/>
              <a:defRPr sz="1800">
                <a:solidFill>
                  <a:schemeClr val="tx1">
                    <a:tint val="75000"/>
                  </a:schemeClr>
                </a:solidFill>
              </a:defRPr>
            </a:lvl3pPr>
            <a:lvl4pPr marL="1511758" indent="0">
              <a:buNone/>
              <a:defRPr sz="1500">
                <a:solidFill>
                  <a:schemeClr val="tx1">
                    <a:tint val="75000"/>
                  </a:schemeClr>
                </a:solidFill>
              </a:defRPr>
            </a:lvl4pPr>
            <a:lvl5pPr marL="2015677" indent="0">
              <a:buNone/>
              <a:defRPr sz="1500">
                <a:solidFill>
                  <a:schemeClr val="tx1">
                    <a:tint val="75000"/>
                  </a:schemeClr>
                </a:solidFill>
              </a:defRPr>
            </a:lvl5pPr>
            <a:lvl6pPr marL="2519597" indent="0">
              <a:buNone/>
              <a:defRPr sz="1500">
                <a:solidFill>
                  <a:schemeClr val="tx1">
                    <a:tint val="75000"/>
                  </a:schemeClr>
                </a:solidFill>
              </a:defRPr>
            </a:lvl6pPr>
            <a:lvl7pPr marL="3023515" indent="0">
              <a:buNone/>
              <a:defRPr sz="1500">
                <a:solidFill>
                  <a:schemeClr val="tx1">
                    <a:tint val="75000"/>
                  </a:schemeClr>
                </a:solidFill>
              </a:defRPr>
            </a:lvl7pPr>
            <a:lvl8pPr marL="3527435" indent="0">
              <a:buNone/>
              <a:defRPr sz="1500">
                <a:solidFill>
                  <a:schemeClr val="tx1">
                    <a:tint val="75000"/>
                  </a:schemeClr>
                </a:solidFill>
              </a:defRPr>
            </a:lvl8pPr>
            <a:lvl9pPr marL="4031354"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B1D22-C620-48BC-93B4-CB82A0646A0F}" type="datetime1">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0F73F-EE47-4CD8-BDB3-C99BF6CE68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4787" y="1944167"/>
            <a:ext cx="4917805" cy="5500013"/>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40602" y="1944167"/>
            <a:ext cx="4917805" cy="5500013"/>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026628-C766-424F-9374-A0180F27DE65}" type="datetime1">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0F73F-EE47-4CD8-BDB3-C99BF6CE68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1" y="302737"/>
            <a:ext cx="9072563" cy="12599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A6A94-D4BE-40A0-A959-B4E0C29F5BA8}" type="datetime1">
              <a:rPr lang="en-US" smtClean="0"/>
              <a:pPr/>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0F73F-EE47-4CD8-BDB3-C99BF6CE68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CD7841-81FF-4E41-B1A7-860B75A6808E}" type="datetime1">
              <a:rPr lang="en-US" smtClean="0"/>
              <a:pPr/>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0F73F-EE47-4CD8-BDB3-C99BF6CE68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38230-DEC9-410A-B252-03FC6B352348}" type="datetime1">
              <a:rPr lang="en-US" smtClean="0"/>
              <a:pPr/>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rgbClr val="000000"/>
                </a:solidFill>
              </a:defRPr>
            </a:lvl1pPr>
          </a:lstStyle>
          <a:p>
            <a:fld id="{EE00F73F-EE47-4CD8-BDB3-C99BF6CE68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3"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6" y="300989"/>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3" y="1581934"/>
            <a:ext cx="3316456" cy="5171028"/>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B6F07-9D83-4ADE-99C2-459E869D40C2}" type="datetime1">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0F73F-EE47-4CD8-BDB3-C99BF6CE68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3920" indent="0">
              <a:buNone/>
              <a:defRPr sz="3100"/>
            </a:lvl2pPr>
            <a:lvl3pPr marL="1007838" indent="0">
              <a:buNone/>
              <a:defRPr sz="2600"/>
            </a:lvl3pPr>
            <a:lvl4pPr marL="1511758" indent="0">
              <a:buNone/>
              <a:defRPr sz="2200"/>
            </a:lvl4pPr>
            <a:lvl5pPr marL="2015677" indent="0">
              <a:buNone/>
              <a:defRPr sz="2200"/>
            </a:lvl5pPr>
            <a:lvl6pPr marL="2519597" indent="0">
              <a:buNone/>
              <a:defRPr sz="2200"/>
            </a:lvl6pPr>
            <a:lvl7pPr marL="3023515" indent="0">
              <a:buNone/>
              <a:defRPr sz="2200"/>
            </a:lvl7pPr>
            <a:lvl8pPr marL="3527435" indent="0">
              <a:buNone/>
              <a:defRPr sz="2200"/>
            </a:lvl8pPr>
            <a:lvl9pPr marL="4031354" indent="0">
              <a:buNone/>
              <a:defRPr sz="2200"/>
            </a:lvl9pPr>
          </a:lstStyle>
          <a:p>
            <a:endParaRPr lang="en-US"/>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9EB75-4CC0-4592-B1FE-F03F1F3CA255}" type="datetime1">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0F73F-EE47-4CD8-BDB3-C99BF6CE68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7"/>
            <a:ext cx="9072563" cy="1259946"/>
          </a:xfrm>
          <a:prstGeom prst="rect">
            <a:avLst/>
          </a:prstGeom>
        </p:spPr>
        <p:txBody>
          <a:bodyPr vert="horz" lIns="100783" tIns="50392" rIns="100783" bIns="5039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4031" y="1763926"/>
            <a:ext cx="9072563" cy="4989036"/>
          </a:xfrm>
          <a:prstGeom prst="rect">
            <a:avLst/>
          </a:prstGeom>
        </p:spPr>
        <p:txBody>
          <a:bodyPr vert="horz" lIns="100783" tIns="50392" rIns="100783" bIns="503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4031" y="7006700"/>
            <a:ext cx="2352146" cy="402483"/>
          </a:xfrm>
          <a:prstGeom prst="rect">
            <a:avLst/>
          </a:prstGeom>
        </p:spPr>
        <p:txBody>
          <a:bodyPr vert="horz" lIns="100783" tIns="50392" rIns="100783" bIns="50392" rtlCol="0" anchor="ctr"/>
          <a:lstStyle>
            <a:lvl1pPr algn="l">
              <a:defRPr sz="1300">
                <a:solidFill>
                  <a:schemeClr val="tx1">
                    <a:tint val="75000"/>
                  </a:schemeClr>
                </a:solidFill>
              </a:defRPr>
            </a:lvl1pPr>
          </a:lstStyle>
          <a:p>
            <a:fld id="{E5A05C94-5512-485E-9967-91CA3D798A80}" type="datetime1">
              <a:rPr lang="en-US" smtClean="0"/>
              <a:pPr/>
              <a:t>3/17/2017</a:t>
            </a:fld>
            <a:endParaRPr lang="en-US"/>
          </a:p>
        </p:txBody>
      </p:sp>
      <p:sp>
        <p:nvSpPr>
          <p:cNvPr id="5" name="Footer Placeholder 4"/>
          <p:cNvSpPr>
            <a:spLocks noGrp="1"/>
          </p:cNvSpPr>
          <p:nvPr>
            <p:ph type="ftr" sz="quarter" idx="3"/>
          </p:nvPr>
        </p:nvSpPr>
        <p:spPr>
          <a:xfrm>
            <a:off x="3444214" y="7006700"/>
            <a:ext cx="3192198" cy="402483"/>
          </a:xfrm>
          <a:prstGeom prst="rect">
            <a:avLst/>
          </a:prstGeom>
        </p:spPr>
        <p:txBody>
          <a:bodyPr vert="horz" lIns="100783" tIns="50392" rIns="100783" bIns="50392"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24448" y="7006700"/>
            <a:ext cx="2352146" cy="402483"/>
          </a:xfrm>
          <a:prstGeom prst="rect">
            <a:avLst/>
          </a:prstGeom>
        </p:spPr>
        <p:txBody>
          <a:bodyPr vert="horz" lIns="100783" tIns="50392" rIns="100783" bIns="50392" rtlCol="0" anchor="ctr"/>
          <a:lstStyle>
            <a:lvl1pPr algn="r">
              <a:defRPr sz="1300">
                <a:solidFill>
                  <a:schemeClr val="tx1">
                    <a:tint val="75000"/>
                  </a:schemeClr>
                </a:solidFill>
              </a:defRPr>
            </a:lvl1pPr>
          </a:lstStyle>
          <a:p>
            <a:fld id="{EE00F73F-EE47-4CD8-BDB3-C99BF6CE68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007838" rtl="0" eaLnBrk="1" latinLnBrk="0" hangingPunct="1">
        <a:spcBef>
          <a:spcPct val="0"/>
        </a:spcBef>
        <a:buNone/>
        <a:defRPr sz="4900" kern="1200">
          <a:solidFill>
            <a:schemeClr val="tx1"/>
          </a:solidFill>
          <a:latin typeface="+mj-lt"/>
          <a:ea typeface="+mj-ea"/>
          <a:cs typeface="+mj-cs"/>
        </a:defRPr>
      </a:lvl1pPr>
    </p:titleStyle>
    <p:bodyStyle>
      <a:lvl1pPr marL="377940" indent="-377940" algn="l" defTabSz="1007838"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8869" indent="-314949" algn="l" defTabSz="1007838"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9799" indent="-251960" algn="l" defTabSz="1007838"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3717"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7637"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1557"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5476"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9395"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3314"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7838" rtl="0" eaLnBrk="1" latinLnBrk="0" hangingPunct="1">
        <a:defRPr sz="2000" kern="1200">
          <a:solidFill>
            <a:schemeClr val="tx1"/>
          </a:solidFill>
          <a:latin typeface="+mn-lt"/>
          <a:ea typeface="+mn-ea"/>
          <a:cs typeface="+mn-cs"/>
        </a:defRPr>
      </a:lvl1pPr>
      <a:lvl2pPr marL="503920" algn="l" defTabSz="1007838" rtl="0" eaLnBrk="1" latinLnBrk="0" hangingPunct="1">
        <a:defRPr sz="2000" kern="1200">
          <a:solidFill>
            <a:schemeClr val="tx1"/>
          </a:solidFill>
          <a:latin typeface="+mn-lt"/>
          <a:ea typeface="+mn-ea"/>
          <a:cs typeface="+mn-cs"/>
        </a:defRPr>
      </a:lvl2pPr>
      <a:lvl3pPr marL="1007838" algn="l" defTabSz="1007838" rtl="0" eaLnBrk="1" latinLnBrk="0" hangingPunct="1">
        <a:defRPr sz="2000" kern="1200">
          <a:solidFill>
            <a:schemeClr val="tx1"/>
          </a:solidFill>
          <a:latin typeface="+mn-lt"/>
          <a:ea typeface="+mn-ea"/>
          <a:cs typeface="+mn-cs"/>
        </a:defRPr>
      </a:lvl3pPr>
      <a:lvl4pPr marL="1511758" algn="l" defTabSz="1007838" rtl="0" eaLnBrk="1" latinLnBrk="0" hangingPunct="1">
        <a:defRPr sz="2000" kern="1200">
          <a:solidFill>
            <a:schemeClr val="tx1"/>
          </a:solidFill>
          <a:latin typeface="+mn-lt"/>
          <a:ea typeface="+mn-ea"/>
          <a:cs typeface="+mn-cs"/>
        </a:defRPr>
      </a:lvl4pPr>
      <a:lvl5pPr marL="2015677" algn="l" defTabSz="1007838" rtl="0" eaLnBrk="1" latinLnBrk="0" hangingPunct="1">
        <a:defRPr sz="2000" kern="1200">
          <a:solidFill>
            <a:schemeClr val="tx1"/>
          </a:solidFill>
          <a:latin typeface="+mn-lt"/>
          <a:ea typeface="+mn-ea"/>
          <a:cs typeface="+mn-cs"/>
        </a:defRPr>
      </a:lvl5pPr>
      <a:lvl6pPr marL="2519597" algn="l" defTabSz="1007838" rtl="0" eaLnBrk="1" latinLnBrk="0" hangingPunct="1">
        <a:defRPr sz="2000" kern="1200">
          <a:solidFill>
            <a:schemeClr val="tx1"/>
          </a:solidFill>
          <a:latin typeface="+mn-lt"/>
          <a:ea typeface="+mn-ea"/>
          <a:cs typeface="+mn-cs"/>
        </a:defRPr>
      </a:lvl6pPr>
      <a:lvl7pPr marL="3023515" algn="l" defTabSz="1007838" rtl="0" eaLnBrk="1" latinLnBrk="0" hangingPunct="1">
        <a:defRPr sz="2000" kern="1200">
          <a:solidFill>
            <a:schemeClr val="tx1"/>
          </a:solidFill>
          <a:latin typeface="+mn-lt"/>
          <a:ea typeface="+mn-ea"/>
          <a:cs typeface="+mn-cs"/>
        </a:defRPr>
      </a:lvl7pPr>
      <a:lvl8pPr marL="3527435" algn="l" defTabSz="1007838" rtl="0" eaLnBrk="1" latinLnBrk="0" hangingPunct="1">
        <a:defRPr sz="2000" kern="1200">
          <a:solidFill>
            <a:schemeClr val="tx1"/>
          </a:solidFill>
          <a:latin typeface="+mn-lt"/>
          <a:ea typeface="+mn-ea"/>
          <a:cs typeface="+mn-cs"/>
        </a:defRPr>
      </a:lvl8pPr>
      <a:lvl9pPr marL="4031354" algn="l" defTabSz="10078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orbits3d_small.gif" TargetMode="External"/><Relationship Id="rId5" Type="http://schemas.openxmlformats.org/officeDocument/2006/relationships/hyperlink" Target="http://www.galacticcenter.astro.ucla.edu/animations.html" TargetMode="External"/><Relationship Id="rId4" Type="http://schemas.openxmlformats.org/officeDocument/2006/relationships/image" Target="../media/image25.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672042" y="671971"/>
            <a:ext cx="8568531" cy="923960"/>
          </a:xfrm>
        </p:spPr>
        <p:txBody>
          <a:bodyPr>
            <a:normAutofit fontScale="90000"/>
          </a:bodyPr>
          <a:lstStyle/>
          <a:p>
            <a:r>
              <a:rPr lang="en-US" dirty="0"/>
              <a:t>Black Holes - Chapter </a:t>
            </a:r>
            <a:r>
              <a:rPr lang="en-US" dirty="0" smtClean="0"/>
              <a:t>21</a:t>
            </a:r>
            <a:br>
              <a:rPr lang="en-US" dirty="0" smtClean="0"/>
            </a:br>
            <a:endParaRPr lang="en-US" dirty="0"/>
          </a:p>
        </p:txBody>
      </p:sp>
      <p:pic>
        <p:nvPicPr>
          <p:cNvPr id="815108" name="Picture 4" descr="BlackHole"/>
          <p:cNvPicPr>
            <a:picLocks noChangeAspect="1" noChangeArrowheads="1"/>
          </p:cNvPicPr>
          <p:nvPr/>
        </p:nvPicPr>
        <p:blipFill>
          <a:blip r:embed="rId3" cstate="print"/>
          <a:srcRect/>
          <a:stretch>
            <a:fillRect/>
          </a:stretch>
        </p:blipFill>
        <p:spPr bwMode="auto">
          <a:xfrm>
            <a:off x="2831676" y="2346294"/>
            <a:ext cx="4560783" cy="3643343"/>
          </a:xfrm>
          <a:prstGeom prst="rect">
            <a:avLst/>
          </a:prstGeom>
          <a:noFill/>
        </p:spPr>
      </p:pic>
      <p:sp>
        <p:nvSpPr>
          <p:cNvPr id="4" name="Slide Number Placeholder 3"/>
          <p:cNvSpPr>
            <a:spLocks noGrp="1"/>
          </p:cNvSpPr>
          <p:nvPr>
            <p:ph type="sldNum" sz="quarter" idx="12"/>
          </p:nvPr>
        </p:nvSpPr>
        <p:spPr/>
        <p:txBody>
          <a:bodyPr/>
          <a:lstStyle/>
          <a:p>
            <a:fld id="{EE00F73F-EE47-4CD8-BDB3-C99BF6CE689B}" type="slidenum">
              <a:rPr lang="en-US" smtClean="0">
                <a:solidFill>
                  <a:srgbClr val="000000"/>
                </a:solidFill>
              </a:rPr>
              <a:pPr/>
              <a:t>1</a:t>
            </a:fld>
            <a:endParaRPr lang="en-US">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lum bright="-10000" contrast="20000"/>
          </a:blip>
          <a:srcRect/>
          <a:stretch>
            <a:fillRect/>
          </a:stretch>
        </p:blipFill>
        <p:spPr bwMode="auto">
          <a:xfrm>
            <a:off x="5802313" y="1524000"/>
            <a:ext cx="4141787" cy="5532438"/>
          </a:xfrm>
          <a:prstGeom prst="rect">
            <a:avLst/>
          </a:prstGeom>
          <a:noFill/>
          <a:ln w="9525">
            <a:noFill/>
            <a:miter lim="800000"/>
            <a:headEnd/>
            <a:tailEnd/>
          </a:ln>
        </p:spPr>
      </p:pic>
      <p:sp>
        <p:nvSpPr>
          <p:cNvPr id="3075" name="Text Box 2"/>
          <p:cNvSpPr txBox="1">
            <a:spLocks noChangeArrowheads="1"/>
          </p:cNvSpPr>
          <p:nvPr/>
        </p:nvSpPr>
        <p:spPr bwMode="auto">
          <a:xfrm>
            <a:off x="450850" y="800100"/>
            <a:ext cx="5103813" cy="1846659"/>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chemeClr val="tx1"/>
                </a:solidFill>
                <a:latin typeface="Arial" pitchFamily="34" charset="0"/>
                <a:cs typeface="Arial" pitchFamily="34" charset="0"/>
              </a:rPr>
              <a:t>b) If </a:t>
            </a:r>
            <a:r>
              <a:rPr lang="en-GB" dirty="0">
                <a:solidFill>
                  <a:schemeClr val="tx1"/>
                </a:solidFill>
                <a:latin typeface="Arial" pitchFamily="34" charset="0"/>
                <a:cs typeface="Arial" pitchFamily="34" charset="0"/>
              </a:rPr>
              <a:t>you are in </a:t>
            </a:r>
            <a:r>
              <a:rPr lang="en-GB" u="sng" dirty="0" err="1" smtClean="0">
                <a:solidFill>
                  <a:schemeClr val="tx1"/>
                </a:solidFill>
                <a:latin typeface="Arial" pitchFamily="34" charset="0"/>
                <a:cs typeface="Arial" pitchFamily="34" charset="0"/>
              </a:rPr>
              <a:t>freefall</a:t>
            </a:r>
            <a:r>
              <a:rPr lang="en-GB" dirty="0" smtClean="0">
                <a:solidFill>
                  <a:schemeClr val="tx1"/>
                </a:solidFill>
                <a:latin typeface="Arial" pitchFamily="34" charset="0"/>
                <a:cs typeface="Arial" pitchFamily="34" charset="0"/>
              </a:rPr>
              <a:t> (due to gravity), </a:t>
            </a:r>
            <a:r>
              <a:rPr lang="en-GB" dirty="0">
                <a:solidFill>
                  <a:schemeClr val="tx1"/>
                </a:solidFill>
                <a:latin typeface="Arial" pitchFamily="34" charset="0"/>
                <a:cs typeface="Arial" pitchFamily="34" charset="0"/>
              </a:rPr>
              <a:t>you are also weightless.  Einstein says these are equivalent.  So in </a:t>
            </a:r>
            <a:r>
              <a:rPr lang="en-GB" dirty="0" smtClean="0">
                <a:solidFill>
                  <a:schemeClr val="tx1"/>
                </a:solidFill>
                <a:latin typeface="Arial" pitchFamily="34" charset="0"/>
                <a:cs typeface="Arial" pitchFamily="34" charset="0"/>
              </a:rPr>
              <a:t>freefalling reference frame, light </a:t>
            </a:r>
            <a:r>
              <a:rPr lang="en-GB" dirty="0">
                <a:solidFill>
                  <a:schemeClr val="tx1"/>
                </a:solidFill>
                <a:latin typeface="Arial" pitchFamily="34" charset="0"/>
                <a:cs typeface="Arial" pitchFamily="34" charset="0"/>
              </a:rPr>
              <a:t>and </a:t>
            </a:r>
            <a:r>
              <a:rPr lang="en-GB" dirty="0" smtClean="0">
                <a:solidFill>
                  <a:schemeClr val="tx1"/>
                </a:solidFill>
                <a:latin typeface="Arial" pitchFamily="34" charset="0"/>
                <a:cs typeface="Arial" pitchFamily="34" charset="0"/>
              </a:rPr>
              <a:t>ball </a:t>
            </a:r>
            <a:r>
              <a:rPr lang="en-GB" dirty="0">
                <a:solidFill>
                  <a:schemeClr val="tx1"/>
                </a:solidFill>
                <a:latin typeface="Arial" pitchFamily="34" charset="0"/>
                <a:cs typeface="Arial" pitchFamily="34" charset="0"/>
              </a:rPr>
              <a:t>also travel in straight lines. </a:t>
            </a:r>
          </a:p>
        </p:txBody>
      </p:sp>
      <p:sp>
        <p:nvSpPr>
          <p:cNvPr id="5124" name="Text Box 4"/>
          <p:cNvSpPr txBox="1">
            <a:spLocks noChangeArrowheads="1"/>
          </p:cNvSpPr>
          <p:nvPr/>
        </p:nvSpPr>
        <p:spPr bwMode="auto">
          <a:xfrm>
            <a:off x="468313" y="2947114"/>
            <a:ext cx="5181600" cy="3323987"/>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dirty="0" smtClean="0">
                <a:solidFill>
                  <a:schemeClr val="tx1"/>
                </a:solidFill>
                <a:latin typeface="Arial" pitchFamily="34" charset="0"/>
                <a:cs typeface="Arial" pitchFamily="34" charset="0"/>
              </a:rPr>
              <a:t>c)  Now </a:t>
            </a:r>
            <a:r>
              <a:rPr lang="en-GB" dirty="0">
                <a:solidFill>
                  <a:schemeClr val="tx1"/>
                </a:solidFill>
                <a:latin typeface="Arial" pitchFamily="34" charset="0"/>
                <a:cs typeface="Arial" pitchFamily="34" charset="0"/>
              </a:rPr>
              <a:t>imagine two people in freefall on Earth, passing a </a:t>
            </a:r>
            <a:r>
              <a:rPr lang="en-GB" dirty="0" smtClean="0">
                <a:solidFill>
                  <a:schemeClr val="tx1"/>
                </a:solidFill>
                <a:latin typeface="Arial" pitchFamily="34" charset="0"/>
                <a:cs typeface="Arial" pitchFamily="34" charset="0"/>
              </a:rPr>
              <a:t>ball.  </a:t>
            </a:r>
            <a:r>
              <a:rPr lang="en-GB" dirty="0">
                <a:solidFill>
                  <a:schemeClr val="tx1"/>
                </a:solidFill>
                <a:latin typeface="Arial" pitchFamily="34" charset="0"/>
                <a:cs typeface="Arial" pitchFamily="34" charset="0"/>
              </a:rPr>
              <a:t>From their perspective, </a:t>
            </a:r>
            <a:r>
              <a:rPr lang="en-GB" dirty="0" smtClean="0">
                <a:solidFill>
                  <a:schemeClr val="tx1"/>
                </a:solidFill>
                <a:latin typeface="Arial" pitchFamily="34" charset="0"/>
                <a:cs typeface="Arial" pitchFamily="34" charset="0"/>
              </a:rPr>
              <a:t>they pass it in a </a:t>
            </a:r>
            <a:r>
              <a:rPr lang="en-GB" u="sng" dirty="0">
                <a:solidFill>
                  <a:schemeClr val="tx1"/>
                </a:solidFill>
                <a:latin typeface="Arial" pitchFamily="34" charset="0"/>
                <a:cs typeface="Arial" pitchFamily="34" charset="0"/>
              </a:rPr>
              <a:t>straight line</a:t>
            </a:r>
            <a:r>
              <a:rPr lang="en-GB" dirty="0">
                <a:solidFill>
                  <a:schemeClr val="tx1"/>
                </a:solidFill>
                <a:latin typeface="Arial" pitchFamily="34" charset="0"/>
                <a:cs typeface="Arial" pitchFamily="34" charset="0"/>
              </a:rPr>
              <a:t>.  From a stationary perspective, </a:t>
            </a:r>
            <a:r>
              <a:rPr lang="en-GB" dirty="0" smtClean="0">
                <a:solidFill>
                  <a:schemeClr val="tx1"/>
                </a:solidFill>
                <a:latin typeface="Arial" pitchFamily="34" charset="0"/>
                <a:cs typeface="Arial" pitchFamily="34" charset="0"/>
              </a:rPr>
              <a:t>it </a:t>
            </a:r>
            <a:r>
              <a:rPr lang="en-GB" dirty="0">
                <a:solidFill>
                  <a:schemeClr val="tx1"/>
                </a:solidFill>
                <a:latin typeface="Arial" pitchFamily="34" charset="0"/>
                <a:cs typeface="Arial" pitchFamily="34" charset="0"/>
              </a:rPr>
              <a:t>follows a </a:t>
            </a:r>
            <a:r>
              <a:rPr lang="en-GB" u="sng" dirty="0">
                <a:solidFill>
                  <a:schemeClr val="tx1"/>
                </a:solidFill>
                <a:latin typeface="Arial" pitchFamily="34" charset="0"/>
                <a:cs typeface="Arial" pitchFamily="34" charset="0"/>
              </a:rPr>
              <a:t>curved</a:t>
            </a:r>
            <a:r>
              <a:rPr lang="en-GB" dirty="0">
                <a:solidFill>
                  <a:schemeClr val="tx1"/>
                </a:solidFill>
                <a:latin typeface="Arial" pitchFamily="34" charset="0"/>
                <a:cs typeface="Arial" pitchFamily="34" charset="0"/>
              </a:rPr>
              <a:t> path.  </a:t>
            </a:r>
            <a:r>
              <a:rPr lang="en-GB" u="sng" dirty="0">
                <a:solidFill>
                  <a:schemeClr val="tx1"/>
                </a:solidFill>
                <a:latin typeface="Arial" pitchFamily="34" charset="0"/>
                <a:cs typeface="Arial" pitchFamily="34" charset="0"/>
              </a:rPr>
              <a:t>So will a flashlight </a:t>
            </a:r>
            <a:r>
              <a:rPr lang="en-GB" u="sng" dirty="0" smtClean="0">
                <a:solidFill>
                  <a:schemeClr val="tx1"/>
                </a:solidFill>
                <a:latin typeface="Arial" pitchFamily="34" charset="0"/>
                <a:cs typeface="Arial" pitchFamily="34" charset="0"/>
              </a:rPr>
              <a:t>beam.</a:t>
            </a:r>
            <a:r>
              <a:rPr lang="en-GB" dirty="0" smtClean="0">
                <a:solidFill>
                  <a:schemeClr val="tx1"/>
                </a:solidFill>
                <a:latin typeface="Arial" pitchFamily="34" charset="0"/>
                <a:cs typeface="Arial" pitchFamily="34" charset="0"/>
              </a:rPr>
              <a:t>  But </a:t>
            </a:r>
            <a:r>
              <a:rPr lang="en-GB" dirty="0">
                <a:solidFill>
                  <a:schemeClr val="tx1"/>
                </a:solidFill>
                <a:latin typeface="Arial" pitchFamily="34" charset="0"/>
                <a:cs typeface="Arial" pitchFamily="34" charset="0"/>
              </a:rPr>
              <a:t>curvature of light path small because light is </a:t>
            </a:r>
            <a:r>
              <a:rPr lang="en-GB" dirty="0" smtClean="0">
                <a:solidFill>
                  <a:schemeClr val="tx1"/>
                </a:solidFill>
                <a:latin typeface="Arial" pitchFamily="34" charset="0"/>
                <a:cs typeface="Arial" pitchFamily="34" charset="0"/>
              </a:rPr>
              <a:t>fast and Earth’s gravitational acceleration is small.</a:t>
            </a:r>
            <a:endParaRPr lang="en-GB"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EE00F73F-EE47-4CD8-BDB3-C99BF6CE689B}" type="slidenum">
              <a:rPr lang="en-US" smtClean="0"/>
              <a:pPr/>
              <a:t>10</a:t>
            </a:fld>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lum bright="-10000" contrast="14000"/>
          </a:blip>
          <a:srcRect/>
          <a:stretch>
            <a:fillRect/>
          </a:stretch>
        </p:blipFill>
        <p:spPr bwMode="auto">
          <a:xfrm>
            <a:off x="2159000" y="798512"/>
            <a:ext cx="5588000" cy="3286125"/>
          </a:xfrm>
          <a:prstGeom prst="rect">
            <a:avLst/>
          </a:prstGeom>
          <a:noFill/>
          <a:ln w="9525">
            <a:noFill/>
            <a:miter lim="800000"/>
            <a:headEnd/>
            <a:tailEnd/>
          </a:ln>
        </p:spPr>
      </p:pic>
      <p:sp>
        <p:nvSpPr>
          <p:cNvPr id="4099" name="Text Box 2"/>
          <p:cNvSpPr txBox="1">
            <a:spLocks noChangeArrowheads="1"/>
          </p:cNvSpPr>
          <p:nvPr/>
        </p:nvSpPr>
        <p:spPr bwMode="auto">
          <a:xfrm>
            <a:off x="785813" y="4295378"/>
            <a:ext cx="8208962" cy="738664"/>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smtClean="0">
                <a:solidFill>
                  <a:schemeClr val="tx1"/>
                </a:solidFill>
                <a:latin typeface="Arial" pitchFamily="34" charset="0"/>
                <a:cs typeface="Arial" pitchFamily="34" charset="0"/>
              </a:rPr>
              <a:t>An </a:t>
            </a:r>
            <a:r>
              <a:rPr lang="en-GB" dirty="0">
                <a:solidFill>
                  <a:schemeClr val="tx1"/>
                </a:solidFill>
                <a:latin typeface="Arial" pitchFamily="34" charset="0"/>
                <a:cs typeface="Arial" pitchFamily="34" charset="0"/>
              </a:rPr>
              <a:t>apple falling in Earth's </a:t>
            </a:r>
            <a:r>
              <a:rPr lang="en-GB" u="sng" dirty="0">
                <a:solidFill>
                  <a:schemeClr val="tx1"/>
                </a:solidFill>
                <a:latin typeface="Arial" pitchFamily="34" charset="0"/>
                <a:cs typeface="Arial" pitchFamily="34" charset="0"/>
              </a:rPr>
              <a:t>gravity</a:t>
            </a:r>
            <a:r>
              <a:rPr lang="en-GB" dirty="0">
                <a:solidFill>
                  <a:schemeClr val="tx1"/>
                </a:solidFill>
                <a:latin typeface="Arial" pitchFamily="34" charset="0"/>
                <a:cs typeface="Arial" pitchFamily="34" charset="0"/>
              </a:rPr>
              <a:t> is the same as one falling in an </a:t>
            </a:r>
            <a:r>
              <a:rPr lang="en-GB" dirty="0" smtClean="0">
                <a:solidFill>
                  <a:schemeClr val="tx1"/>
                </a:solidFill>
                <a:latin typeface="Arial" pitchFamily="34" charset="0"/>
                <a:cs typeface="Arial" pitchFamily="34" charset="0"/>
              </a:rPr>
              <a:t>elevator </a:t>
            </a:r>
            <a:r>
              <a:rPr lang="en-GB" u="sng" dirty="0">
                <a:solidFill>
                  <a:schemeClr val="tx1"/>
                </a:solidFill>
                <a:latin typeface="Arial" pitchFamily="34" charset="0"/>
                <a:cs typeface="Arial" pitchFamily="34" charset="0"/>
              </a:rPr>
              <a:t>accelerating</a:t>
            </a:r>
            <a:r>
              <a:rPr lang="en-GB" dirty="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upwards in free space.</a:t>
            </a:r>
            <a:endParaRPr lang="en-GB" dirty="0">
              <a:solidFill>
                <a:schemeClr val="tx1"/>
              </a:solidFill>
              <a:latin typeface="Arial" pitchFamily="34" charset="0"/>
              <a:cs typeface="Arial" pitchFamily="34" charset="0"/>
            </a:endParaRPr>
          </a:p>
        </p:txBody>
      </p:sp>
      <p:sp>
        <p:nvSpPr>
          <p:cNvPr id="4100" name="AutoShape 3"/>
          <p:cNvSpPr>
            <a:spLocks noChangeArrowheads="1"/>
          </p:cNvSpPr>
          <p:nvPr/>
        </p:nvSpPr>
        <p:spPr bwMode="auto">
          <a:xfrm>
            <a:off x="2159000" y="3932237"/>
            <a:ext cx="2632075" cy="152400"/>
          </a:xfrm>
          <a:prstGeom prst="roundRect">
            <a:avLst>
              <a:gd name="adj" fmla="val 1042"/>
            </a:avLst>
          </a:prstGeom>
          <a:solidFill>
            <a:srgbClr val="E6FF00"/>
          </a:solidFill>
          <a:ln w="9525">
            <a:solidFill>
              <a:srgbClr val="E6FF00"/>
            </a:solidFill>
            <a:round/>
            <a:headEnd/>
            <a:tailEnd/>
          </a:ln>
        </p:spPr>
        <p:txBody>
          <a:bodyPr wrap="none" anchor="ctr"/>
          <a:lstStyle/>
          <a:p>
            <a:endParaRPr lang="en-US"/>
          </a:p>
        </p:txBody>
      </p:sp>
      <p:sp>
        <p:nvSpPr>
          <p:cNvPr id="6149" name="Text Box 5"/>
          <p:cNvSpPr txBox="1">
            <a:spLocks noChangeArrowheads="1"/>
          </p:cNvSpPr>
          <p:nvPr/>
        </p:nvSpPr>
        <p:spPr bwMode="auto">
          <a:xfrm>
            <a:off x="773112" y="5532437"/>
            <a:ext cx="8208963" cy="1107996"/>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smtClean="0">
                <a:solidFill>
                  <a:schemeClr val="tx1"/>
                </a:solidFill>
                <a:latin typeface="Arial" pitchFamily="34" charset="0"/>
                <a:cs typeface="Arial" pitchFamily="34" charset="0"/>
              </a:rPr>
              <a:t>All </a:t>
            </a:r>
            <a:r>
              <a:rPr lang="en-GB" dirty="0">
                <a:solidFill>
                  <a:schemeClr val="tx1"/>
                </a:solidFill>
                <a:latin typeface="Arial" pitchFamily="34" charset="0"/>
                <a:cs typeface="Arial" pitchFamily="34" charset="0"/>
              </a:rPr>
              <a:t>effects you would observe by being in an accelerated frame of reference you would also observe when under the influence of gravity.</a:t>
            </a:r>
          </a:p>
        </p:txBody>
      </p:sp>
      <p:sp>
        <p:nvSpPr>
          <p:cNvPr id="6" name="TextBox 5"/>
          <p:cNvSpPr txBox="1"/>
          <p:nvPr/>
        </p:nvSpPr>
        <p:spPr>
          <a:xfrm>
            <a:off x="696912" y="274637"/>
            <a:ext cx="7391400" cy="461665"/>
          </a:xfrm>
          <a:prstGeom prst="rect">
            <a:avLst/>
          </a:prstGeom>
          <a:noFill/>
        </p:spPr>
        <p:txBody>
          <a:bodyPr wrap="square" rtlCol="0">
            <a:spAutoFit/>
          </a:bodyPr>
          <a:lstStyle/>
          <a:p>
            <a:r>
              <a:rPr lang="en-US" dirty="0" smtClean="0">
                <a:solidFill>
                  <a:schemeClr val="tx1"/>
                </a:solidFill>
                <a:latin typeface="Arial" pitchFamily="34" charset="0"/>
                <a:cs typeface="Arial" pitchFamily="34" charset="0"/>
              </a:rPr>
              <a:t>2)  </a:t>
            </a:r>
            <a:r>
              <a:rPr lang="en-US" u="sng" dirty="0" smtClean="0">
                <a:solidFill>
                  <a:schemeClr val="tx1"/>
                </a:solidFill>
                <a:latin typeface="Arial" pitchFamily="34" charset="0"/>
                <a:cs typeface="Arial" pitchFamily="34" charset="0"/>
              </a:rPr>
              <a:t>Gravity and acceleration are equivalent</a:t>
            </a:r>
            <a:endParaRPr lang="en-US" u="sng" dirty="0">
              <a:solidFill>
                <a:schemeClr val="tx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EE00F73F-EE47-4CD8-BDB3-C99BF6CE689B}" type="slidenum">
              <a:rPr lang="en-US" smtClean="0"/>
              <a:pPr/>
              <a:t>11</a:t>
            </a:fld>
            <a:endParaRPr lang="en-US"/>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00F73F-EE47-4CD8-BDB3-C99BF6CE689B}" type="slidenum">
              <a:rPr lang="en-US" smtClean="0"/>
              <a:pPr/>
              <a:t>12</a:t>
            </a:fld>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11" b="-811"/>
          <a:stretch/>
        </p:blipFill>
        <p:spPr bwMode="auto">
          <a:xfrm>
            <a:off x="696912" y="2048256"/>
            <a:ext cx="5486400" cy="2593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912" y="2075245"/>
            <a:ext cx="1657350" cy="225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902" y="5827760"/>
            <a:ext cx="2105025" cy="933450"/>
          </a:xfrm>
          <a:prstGeom prst="rect">
            <a:avLst/>
          </a:prstGeom>
          <a:noFill/>
          <a:ln w="34925">
            <a:noFill/>
            <a:miter lim="800000"/>
            <a:headEnd/>
            <a:tailEnd/>
          </a:ln>
          <a:extLst>
            <a:ext uri="{909E8E84-426E-40DD-AFC4-6F175D3DCCD1}">
              <a14:hiddenFill xmlns:a14="http://schemas.microsoft.com/office/drawing/2010/main">
                <a:solidFill>
                  <a:schemeClr val="accent1"/>
                </a:solidFill>
              </a14:hiddenFill>
            </a:ext>
          </a:extLst>
        </p:spPr>
      </p:pic>
      <p:sp>
        <p:nvSpPr>
          <p:cNvPr id="6" name="Text Box 2"/>
          <p:cNvSpPr txBox="1">
            <a:spLocks noChangeArrowheads="1"/>
          </p:cNvSpPr>
          <p:nvPr/>
        </p:nvSpPr>
        <p:spPr bwMode="auto">
          <a:xfrm>
            <a:off x="315913" y="427038"/>
            <a:ext cx="9525000" cy="369332"/>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u="sng" dirty="0" smtClean="0">
                <a:solidFill>
                  <a:schemeClr val="tx1"/>
                </a:solidFill>
                <a:latin typeface="Arial" pitchFamily="34" charset="0"/>
                <a:cs typeface="Arial" pitchFamily="34" charset="0"/>
              </a:rPr>
              <a:t>Bending of light in this case</a:t>
            </a:r>
            <a:r>
              <a:rPr lang="en-GB" dirty="0" smtClean="0">
                <a:solidFill>
                  <a:schemeClr val="tx1"/>
                </a:solidFill>
                <a:latin typeface="Arial" pitchFamily="34" charset="0"/>
                <a:cs typeface="Arial" pitchFamily="34" charset="0"/>
              </a:rPr>
              <a:t>:</a:t>
            </a:r>
            <a:endParaRPr lang="en-GB" dirty="0">
              <a:solidFill>
                <a:schemeClr val="tx1"/>
              </a:solidFill>
              <a:latin typeface="Arial" pitchFamily="34" charset="0"/>
              <a:cs typeface="Arial" pitchFamily="34" charset="0"/>
            </a:endParaRPr>
          </a:p>
        </p:txBody>
      </p:sp>
      <p:sp>
        <p:nvSpPr>
          <p:cNvPr id="7" name="TextBox 6"/>
          <p:cNvSpPr txBox="1"/>
          <p:nvPr/>
        </p:nvSpPr>
        <p:spPr>
          <a:xfrm>
            <a:off x="239712" y="1341437"/>
            <a:ext cx="7459093" cy="830997"/>
          </a:xfrm>
          <a:prstGeom prst="rect">
            <a:avLst/>
          </a:prstGeom>
          <a:noFill/>
        </p:spPr>
        <p:txBody>
          <a:bodyPr wrap="none" rtlCol="0">
            <a:spAutoFit/>
          </a:bodyPr>
          <a:lstStyle/>
          <a:p>
            <a:r>
              <a:rPr lang="en-US" dirty="0" smtClean="0">
                <a:solidFill>
                  <a:schemeClr val="tx1"/>
                </a:solidFill>
                <a:latin typeface="Arial" pitchFamily="34" charset="0"/>
                <a:cs typeface="Arial" pitchFamily="34" charset="0"/>
              </a:rPr>
              <a:t>In an accelerating </a:t>
            </a:r>
            <a:r>
              <a:rPr lang="en-US" dirty="0" smtClean="0">
                <a:solidFill>
                  <a:schemeClr val="tx1"/>
                </a:solidFill>
                <a:latin typeface="Arial" pitchFamily="34" charset="0"/>
                <a:cs typeface="Arial" pitchFamily="34" charset="0"/>
              </a:rPr>
              <a:t>elevator in free </a:t>
            </a:r>
            <a:r>
              <a:rPr lang="en-US" dirty="0" smtClean="0">
                <a:solidFill>
                  <a:schemeClr val="tx1"/>
                </a:solidFill>
                <a:latin typeface="Arial" pitchFamily="34" charset="0"/>
                <a:cs typeface="Arial" pitchFamily="34" charset="0"/>
              </a:rPr>
              <a:t>space, </a:t>
            </a:r>
            <a:r>
              <a:rPr lang="en-US" dirty="0" smtClean="0">
                <a:solidFill>
                  <a:schemeClr val="tx1"/>
                </a:solidFill>
                <a:latin typeface="Arial" pitchFamily="34" charset="0"/>
                <a:cs typeface="Arial" pitchFamily="34" charset="0"/>
              </a:rPr>
              <a:t>straight path</a:t>
            </a:r>
          </a:p>
          <a:p>
            <a:r>
              <a:rPr lang="en-US" dirty="0" smtClean="0">
                <a:solidFill>
                  <a:schemeClr val="tx1"/>
                </a:solidFill>
                <a:latin typeface="Arial" pitchFamily="34" charset="0"/>
                <a:cs typeface="Arial" pitchFamily="34" charset="0"/>
              </a:rPr>
              <a:t>of light appears curved</a:t>
            </a:r>
          </a:p>
        </p:txBody>
      </p:sp>
      <p:sp>
        <p:nvSpPr>
          <p:cNvPr id="9" name="Text Box 54"/>
          <p:cNvSpPr txBox="1">
            <a:spLocks noChangeArrowheads="1"/>
          </p:cNvSpPr>
          <p:nvPr/>
        </p:nvSpPr>
        <p:spPr bwMode="auto">
          <a:xfrm>
            <a:off x="4202112" y="5920640"/>
            <a:ext cx="464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US" dirty="0">
                <a:solidFill>
                  <a:srgbClr val="000000"/>
                </a:solidFill>
                <a:latin typeface="Arial" pitchFamily="34" charset="0"/>
                <a:ea typeface="ＭＳ Ｐゴシック" charset="0"/>
                <a:cs typeface="Arial" pitchFamily="34" charset="0"/>
              </a:rPr>
              <a:t>Same thing must happen in a gravitational field.</a:t>
            </a:r>
          </a:p>
        </p:txBody>
      </p:sp>
      <p:sp>
        <p:nvSpPr>
          <p:cNvPr id="3" name="TextBox 2"/>
          <p:cNvSpPr txBox="1"/>
          <p:nvPr/>
        </p:nvSpPr>
        <p:spPr>
          <a:xfrm>
            <a:off x="2008867" y="6523037"/>
            <a:ext cx="736099" cy="369332"/>
          </a:xfrm>
          <a:prstGeom prst="rect">
            <a:avLst/>
          </a:prstGeom>
          <a:noFill/>
        </p:spPr>
        <p:txBody>
          <a:bodyPr wrap="none" rtlCol="0">
            <a:spAutoFit/>
          </a:bodyPr>
          <a:lstStyle/>
          <a:p>
            <a:r>
              <a:rPr lang="en-US" sz="1800" dirty="0" smtClean="0">
                <a:solidFill>
                  <a:schemeClr val="tx1"/>
                </a:solidFill>
                <a:latin typeface="Arial" pitchFamily="34" charset="0"/>
                <a:cs typeface="Arial" pitchFamily="34" charset="0"/>
              </a:rPr>
              <a:t>Earth</a:t>
            </a:r>
            <a:endParaRPr lang="en-US" sz="1800" dirty="0">
              <a:solidFill>
                <a:schemeClr val="tx1"/>
              </a:solidFill>
              <a:latin typeface="Arial" pitchFamily="34" charset="0"/>
              <a:cs typeface="Arial" pitchFamily="34" charset="0"/>
            </a:endParaRPr>
          </a:p>
        </p:txBody>
      </p:sp>
      <p:sp>
        <p:nvSpPr>
          <p:cNvPr id="4" name="Rectangle 3"/>
          <p:cNvSpPr/>
          <p:nvPr/>
        </p:nvSpPr>
        <p:spPr>
          <a:xfrm>
            <a:off x="1458912" y="2896702"/>
            <a:ext cx="292068" cy="461665"/>
          </a:xfrm>
          <a:prstGeom prst="rect">
            <a:avLst/>
          </a:prstGeom>
        </p:spPr>
        <p:txBody>
          <a:bodyPr wrap="none">
            <a:spAutoFit/>
          </a:bodyPr>
          <a:lstStyle/>
          <a:p>
            <a:r>
              <a:rPr lang="en-US" dirty="0">
                <a:solidFill>
                  <a:schemeClr val="tx1"/>
                </a:solidFill>
                <a:latin typeface="Times New Roman"/>
                <a:cs typeface="Times New Roman"/>
              </a:rPr>
              <a:t>•</a:t>
            </a:r>
            <a:endParaRPr lang="en-US" dirty="0"/>
          </a:p>
        </p:txBody>
      </p:sp>
      <p:sp>
        <p:nvSpPr>
          <p:cNvPr id="11" name="Rectangle 10"/>
          <p:cNvSpPr/>
          <p:nvPr/>
        </p:nvSpPr>
        <p:spPr>
          <a:xfrm>
            <a:off x="2906712" y="2914958"/>
            <a:ext cx="292068" cy="461665"/>
          </a:xfrm>
          <a:prstGeom prst="rect">
            <a:avLst/>
          </a:prstGeom>
        </p:spPr>
        <p:txBody>
          <a:bodyPr wrap="none">
            <a:spAutoFit/>
          </a:bodyPr>
          <a:lstStyle/>
          <a:p>
            <a:r>
              <a:rPr lang="en-US" dirty="0">
                <a:solidFill>
                  <a:schemeClr val="tx1"/>
                </a:solidFill>
                <a:latin typeface="Times New Roman"/>
                <a:cs typeface="Times New Roman"/>
              </a:rPr>
              <a:t>•</a:t>
            </a:r>
            <a:endParaRPr lang="en-US" dirty="0"/>
          </a:p>
        </p:txBody>
      </p:sp>
      <p:sp>
        <p:nvSpPr>
          <p:cNvPr id="12" name="Rectangle 11"/>
          <p:cNvSpPr/>
          <p:nvPr/>
        </p:nvSpPr>
        <p:spPr>
          <a:xfrm>
            <a:off x="4430712" y="2914958"/>
            <a:ext cx="292068" cy="461665"/>
          </a:xfrm>
          <a:prstGeom prst="rect">
            <a:avLst/>
          </a:prstGeom>
        </p:spPr>
        <p:txBody>
          <a:bodyPr wrap="none">
            <a:spAutoFit/>
          </a:bodyPr>
          <a:lstStyle/>
          <a:p>
            <a:r>
              <a:rPr lang="en-US" dirty="0">
                <a:solidFill>
                  <a:schemeClr val="tx1"/>
                </a:solidFill>
                <a:latin typeface="Times New Roman"/>
                <a:cs typeface="Times New Roman"/>
              </a:rPr>
              <a:t>•</a:t>
            </a:r>
            <a:endParaRPr lang="en-US" dirty="0"/>
          </a:p>
        </p:txBody>
      </p:sp>
      <p:sp>
        <p:nvSpPr>
          <p:cNvPr id="13" name="Rectangle 12"/>
          <p:cNvSpPr/>
          <p:nvPr/>
        </p:nvSpPr>
        <p:spPr>
          <a:xfrm>
            <a:off x="5802312" y="2865437"/>
            <a:ext cx="292068" cy="461665"/>
          </a:xfrm>
          <a:prstGeom prst="rect">
            <a:avLst/>
          </a:prstGeom>
        </p:spPr>
        <p:txBody>
          <a:bodyPr wrap="none">
            <a:spAutoFit/>
          </a:bodyPr>
          <a:lstStyle/>
          <a:p>
            <a:r>
              <a:rPr lang="en-US" dirty="0">
                <a:solidFill>
                  <a:schemeClr val="tx1"/>
                </a:solidFill>
                <a:latin typeface="Times New Roman"/>
                <a:cs typeface="Times New Roman"/>
              </a:rPr>
              <a:t>•</a:t>
            </a:r>
            <a:endParaRPr lang="en-US" dirty="0"/>
          </a:p>
        </p:txBody>
      </p:sp>
      <p:sp>
        <p:nvSpPr>
          <p:cNvPr id="5" name="TextBox 4"/>
          <p:cNvSpPr txBox="1"/>
          <p:nvPr/>
        </p:nvSpPr>
        <p:spPr>
          <a:xfrm>
            <a:off x="2034118" y="4641827"/>
            <a:ext cx="2811988" cy="461665"/>
          </a:xfrm>
          <a:prstGeom prst="rect">
            <a:avLst/>
          </a:prstGeom>
          <a:noFill/>
        </p:spPr>
        <p:txBody>
          <a:bodyPr wrap="none" rtlCol="0">
            <a:spAutoFit/>
          </a:bodyPr>
          <a:lstStyle/>
          <a:p>
            <a:r>
              <a:rPr lang="en-US" dirty="0" smtClean="0">
                <a:solidFill>
                  <a:schemeClr val="tx1"/>
                </a:solidFill>
              </a:rPr>
              <a:t>(equal time intervals)</a:t>
            </a:r>
            <a:endParaRPr lang="en-US" dirty="0">
              <a:solidFill>
                <a:schemeClr val="tx1"/>
              </a:solidFill>
            </a:endParaRPr>
          </a:p>
        </p:txBody>
      </p:sp>
    </p:spTree>
    <p:extLst>
      <p:ext uri="{BB962C8B-B14F-4D97-AF65-F5344CB8AC3E}">
        <p14:creationId xmlns:p14="http://schemas.microsoft.com/office/powerpoint/2010/main" val="3922552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982912" y="2484437"/>
            <a:ext cx="4832350" cy="369332"/>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dirty="0">
                <a:solidFill>
                  <a:schemeClr val="tx1"/>
                </a:solidFill>
                <a:latin typeface="Arial" pitchFamily="34" charset="0"/>
                <a:cs typeface="Arial" pitchFamily="34" charset="0"/>
              </a:rPr>
              <a:t>Observed!  In 1919 eclipse.</a:t>
            </a:r>
          </a:p>
        </p:txBody>
      </p:sp>
      <p:pic>
        <p:nvPicPr>
          <p:cNvPr id="6147" name="Picture 2"/>
          <p:cNvPicPr>
            <a:picLocks noChangeAspect="1" noChangeArrowheads="1"/>
          </p:cNvPicPr>
          <p:nvPr/>
        </p:nvPicPr>
        <p:blipFill>
          <a:blip r:embed="rId3" cstate="print">
            <a:lum contrast="10000"/>
          </a:blip>
          <a:srcRect/>
          <a:stretch>
            <a:fillRect/>
          </a:stretch>
        </p:blipFill>
        <p:spPr bwMode="auto">
          <a:xfrm>
            <a:off x="152400" y="3017837"/>
            <a:ext cx="9764712" cy="4316412"/>
          </a:xfrm>
          <a:prstGeom prst="rect">
            <a:avLst/>
          </a:prstGeom>
          <a:noFill/>
          <a:ln w="9525">
            <a:noFill/>
            <a:miter lim="800000"/>
            <a:headEnd/>
            <a:tailEnd/>
          </a:ln>
        </p:spPr>
      </p:pic>
      <p:sp>
        <p:nvSpPr>
          <p:cNvPr id="4" name="TextBox 3"/>
          <p:cNvSpPr txBox="1"/>
          <p:nvPr/>
        </p:nvSpPr>
        <p:spPr>
          <a:xfrm>
            <a:off x="620712" y="655637"/>
            <a:ext cx="6416693" cy="1200329"/>
          </a:xfrm>
          <a:prstGeom prst="rect">
            <a:avLst/>
          </a:prstGeom>
          <a:noFill/>
        </p:spPr>
        <p:txBody>
          <a:bodyPr wrap="none" rtlCol="0">
            <a:spAutoFit/>
          </a:bodyPr>
          <a:lstStyle/>
          <a:p>
            <a:r>
              <a:rPr lang="en-US" dirty="0" smtClean="0">
                <a:solidFill>
                  <a:schemeClr val="tx1"/>
                </a:solidFill>
                <a:latin typeface="Arial" pitchFamily="34" charset="0"/>
                <a:cs typeface="Arial" pitchFamily="34" charset="0"/>
              </a:rPr>
              <a:t>Testable Consequences of General Relativity:</a:t>
            </a:r>
          </a:p>
          <a:p>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1. Bending of light (just discussed)</a:t>
            </a:r>
            <a:endParaRPr lang="en-US"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7707312" y="7263554"/>
            <a:ext cx="2352146" cy="402483"/>
          </a:xfrm>
        </p:spPr>
        <p:txBody>
          <a:bodyPr/>
          <a:lstStyle/>
          <a:p>
            <a:fld id="{EE00F73F-EE47-4CD8-BDB3-C99BF6CE689B}" type="slidenum">
              <a:rPr lang="en-US" smtClean="0"/>
              <a:pPr/>
              <a:t>13</a:t>
            </a:fld>
            <a:endParaRPr lang="en-US"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544512" y="374173"/>
            <a:ext cx="9383713" cy="738664"/>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u="sng" dirty="0">
                <a:solidFill>
                  <a:schemeClr val="tx1"/>
                </a:solidFill>
                <a:latin typeface="Arial" pitchFamily="34" charset="0"/>
                <a:cs typeface="Arial" pitchFamily="34" charset="0"/>
              </a:rPr>
              <a:t>Gravitational </a:t>
            </a:r>
            <a:r>
              <a:rPr lang="en-GB" u="sng" dirty="0" err="1">
                <a:solidFill>
                  <a:schemeClr val="tx1"/>
                </a:solidFill>
                <a:latin typeface="Arial" pitchFamily="34" charset="0"/>
                <a:cs typeface="Arial" pitchFamily="34" charset="0"/>
              </a:rPr>
              <a:t>lensing</a:t>
            </a:r>
            <a:r>
              <a:rPr lang="en-GB" dirty="0">
                <a:solidFill>
                  <a:schemeClr val="tx1"/>
                </a:solidFill>
                <a:latin typeface="Arial" pitchFamily="34" charset="0"/>
                <a:cs typeface="Arial" pitchFamily="34" charset="0"/>
              </a:rPr>
              <a:t>.  The gravity of a foreground cluster of galaxies distorts the images of background galaxies into arc shapes.</a:t>
            </a:r>
          </a:p>
        </p:txBody>
      </p:sp>
      <p:pic>
        <p:nvPicPr>
          <p:cNvPr id="7171" name="Picture 4" descr="gravitationallensing"/>
          <p:cNvPicPr>
            <a:picLocks noChangeAspect="1" noChangeArrowheads="1"/>
          </p:cNvPicPr>
          <p:nvPr/>
        </p:nvPicPr>
        <p:blipFill>
          <a:blip r:embed="rId3" cstate="print"/>
          <a:srcRect/>
          <a:stretch>
            <a:fillRect/>
          </a:stretch>
        </p:blipFill>
        <p:spPr bwMode="auto">
          <a:xfrm>
            <a:off x="620712" y="1341437"/>
            <a:ext cx="8915400" cy="5962650"/>
          </a:xfrm>
          <a:prstGeom prst="rect">
            <a:avLst/>
          </a:prstGeom>
          <a:noFill/>
          <a:ln w="9525">
            <a:noFill/>
            <a:miter lim="800000"/>
            <a:headEnd/>
            <a:tailEnd/>
          </a:ln>
        </p:spPr>
      </p:pic>
      <p:sp>
        <p:nvSpPr>
          <p:cNvPr id="4" name="Slide Number Placeholder 3"/>
          <p:cNvSpPr>
            <a:spLocks noGrp="1"/>
          </p:cNvSpPr>
          <p:nvPr>
            <p:ph type="sldNum" sz="quarter" idx="12"/>
          </p:nvPr>
        </p:nvSpPr>
        <p:spPr>
          <a:xfrm>
            <a:off x="7631112" y="7157192"/>
            <a:ext cx="2352146" cy="402483"/>
          </a:xfrm>
        </p:spPr>
        <p:txBody>
          <a:bodyPr/>
          <a:lstStyle/>
          <a:p>
            <a:fld id="{EE00F73F-EE47-4CD8-BDB3-C99BF6CE689B}" type="slidenum">
              <a:rPr lang="en-US" smtClean="0"/>
              <a:pPr/>
              <a:t>14</a:t>
            </a:fld>
            <a:endParaRPr lang="en-US"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smithsoniancastle"/>
          <p:cNvPicPr>
            <a:picLocks noChangeAspect="1" noChangeArrowheads="1"/>
          </p:cNvPicPr>
          <p:nvPr/>
        </p:nvPicPr>
        <p:blipFill>
          <a:blip r:embed="rId3" cstate="print"/>
          <a:srcRect/>
          <a:stretch>
            <a:fillRect/>
          </a:stretch>
        </p:blipFill>
        <p:spPr bwMode="auto">
          <a:xfrm>
            <a:off x="2754313" y="3856038"/>
            <a:ext cx="4495800" cy="3600450"/>
          </a:xfrm>
          <a:prstGeom prst="rect">
            <a:avLst/>
          </a:prstGeom>
          <a:noFill/>
          <a:ln w="9525">
            <a:noFill/>
            <a:miter lim="800000"/>
            <a:headEnd/>
            <a:tailEnd/>
          </a:ln>
        </p:spPr>
      </p:pic>
      <p:pic>
        <p:nvPicPr>
          <p:cNvPr id="8195" name="Picture 6" descr="smithsoniancastle"/>
          <p:cNvPicPr>
            <a:picLocks noChangeAspect="1" noChangeArrowheads="1"/>
          </p:cNvPicPr>
          <p:nvPr/>
        </p:nvPicPr>
        <p:blipFill>
          <a:blip r:embed="rId4" cstate="print"/>
          <a:srcRect/>
          <a:stretch>
            <a:fillRect/>
          </a:stretch>
        </p:blipFill>
        <p:spPr bwMode="auto">
          <a:xfrm>
            <a:off x="2754313" y="114300"/>
            <a:ext cx="4495800" cy="3598863"/>
          </a:xfrm>
          <a:prstGeom prst="rect">
            <a:avLst/>
          </a:prstGeom>
          <a:noFill/>
          <a:ln w="9525">
            <a:noFill/>
            <a:miter lim="800000"/>
            <a:headEnd/>
            <a:tailEnd/>
          </a:ln>
        </p:spPr>
      </p:pic>
      <p:sp>
        <p:nvSpPr>
          <p:cNvPr id="36871" name="Text Box 7"/>
          <p:cNvSpPr txBox="1">
            <a:spLocks noChangeArrowheads="1"/>
          </p:cNvSpPr>
          <p:nvPr/>
        </p:nvSpPr>
        <p:spPr bwMode="auto">
          <a:xfrm>
            <a:off x="7386638" y="4659313"/>
            <a:ext cx="1930337" cy="830997"/>
          </a:xfrm>
          <a:prstGeom prst="rect">
            <a:avLst/>
          </a:prstGeom>
          <a:noFill/>
          <a:ln w="9525">
            <a:noFill/>
            <a:miter lim="800000"/>
            <a:headEnd/>
            <a:tailEnd/>
          </a:ln>
        </p:spPr>
        <p:txBody>
          <a:bodyPr wrap="none">
            <a:spAutoFit/>
          </a:bodyPr>
          <a:lstStyle/>
          <a:p>
            <a:r>
              <a:rPr lang="en-US">
                <a:solidFill>
                  <a:schemeClr val="tx1"/>
                </a:solidFill>
                <a:latin typeface="Arial" pitchFamily="34" charset="0"/>
                <a:cs typeface="Arial" pitchFamily="34" charset="0"/>
              </a:rPr>
              <a:t>Saturn-mass</a:t>
            </a:r>
          </a:p>
          <a:p>
            <a:r>
              <a:rPr lang="en-US">
                <a:solidFill>
                  <a:schemeClr val="tx1"/>
                </a:solidFill>
                <a:latin typeface="Arial" pitchFamily="34" charset="0"/>
                <a:cs typeface="Arial" pitchFamily="34" charset="0"/>
              </a:rPr>
              <a:t>black hole</a:t>
            </a:r>
          </a:p>
        </p:txBody>
      </p:sp>
      <p:sp>
        <p:nvSpPr>
          <p:cNvPr id="5" name="Slide Number Placeholder 4"/>
          <p:cNvSpPr>
            <a:spLocks noGrp="1"/>
          </p:cNvSpPr>
          <p:nvPr>
            <p:ph type="sldNum" sz="quarter" idx="12"/>
          </p:nvPr>
        </p:nvSpPr>
        <p:spPr/>
        <p:txBody>
          <a:bodyPr/>
          <a:lstStyle/>
          <a:p>
            <a:fld id="{EE00F73F-EE47-4CD8-BDB3-C99BF6CE689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l="2700" t="1200" r="1800" b="1200"/>
          <a:stretch>
            <a:fillRect/>
          </a:stretch>
        </p:blipFill>
        <p:spPr bwMode="auto">
          <a:xfrm>
            <a:off x="4430712" y="3731089"/>
            <a:ext cx="5667045" cy="3782085"/>
          </a:xfrm>
          <a:prstGeom prst="rect">
            <a:avLst/>
          </a:prstGeom>
          <a:noFill/>
          <a:ln w="9525">
            <a:noFill/>
            <a:miter lim="800000"/>
            <a:headEnd/>
            <a:tailEnd/>
          </a:ln>
        </p:spPr>
      </p:pic>
      <p:pic>
        <p:nvPicPr>
          <p:cNvPr id="43010" name="Picture 2" descr="http://library.thinkquest.org/C0126626/fate/gravity.jpg"/>
          <p:cNvPicPr>
            <a:picLocks noChangeAspect="1" noChangeArrowheads="1"/>
          </p:cNvPicPr>
          <p:nvPr/>
        </p:nvPicPr>
        <p:blipFill>
          <a:blip r:embed="rId4" cstate="print"/>
          <a:srcRect/>
          <a:stretch>
            <a:fillRect/>
          </a:stretch>
        </p:blipFill>
        <p:spPr bwMode="auto">
          <a:xfrm>
            <a:off x="11112" y="2217737"/>
            <a:ext cx="4724400" cy="3543300"/>
          </a:xfrm>
          <a:prstGeom prst="rect">
            <a:avLst/>
          </a:prstGeom>
          <a:noFill/>
        </p:spPr>
      </p:pic>
      <p:sp>
        <p:nvSpPr>
          <p:cNvPr id="5" name="Slide Number Placeholder 4"/>
          <p:cNvSpPr>
            <a:spLocks noGrp="1"/>
          </p:cNvSpPr>
          <p:nvPr>
            <p:ph type="sldNum" sz="quarter" idx="12"/>
          </p:nvPr>
        </p:nvSpPr>
        <p:spPr>
          <a:xfrm>
            <a:off x="-1741488" y="7157192"/>
            <a:ext cx="2352146" cy="402483"/>
          </a:xfrm>
        </p:spPr>
        <p:txBody>
          <a:bodyPr/>
          <a:lstStyle/>
          <a:p>
            <a:fld id="{EE00F73F-EE47-4CD8-BDB3-C99BF6CE689B}" type="slidenum">
              <a:rPr lang="en-US" smtClean="0"/>
              <a:pPr/>
              <a:t>16</a:t>
            </a:fld>
            <a:endParaRPr lang="en-US" dirty="0"/>
          </a:p>
        </p:txBody>
      </p:sp>
      <p:sp>
        <p:nvSpPr>
          <p:cNvPr id="2" name="TextBox 1"/>
          <p:cNvSpPr txBox="1"/>
          <p:nvPr/>
        </p:nvSpPr>
        <p:spPr>
          <a:xfrm>
            <a:off x="544512" y="274637"/>
            <a:ext cx="9067800" cy="1938992"/>
          </a:xfrm>
          <a:prstGeom prst="rect">
            <a:avLst/>
          </a:prstGeom>
          <a:noFill/>
        </p:spPr>
        <p:txBody>
          <a:bodyPr wrap="square" rtlCol="0">
            <a:spAutoFit/>
          </a:bodyPr>
          <a:lstStyle/>
          <a:p>
            <a:r>
              <a:rPr lang="en-US" dirty="0" smtClean="0">
                <a:solidFill>
                  <a:srgbClr val="000000"/>
                </a:solidFill>
                <a:latin typeface="Arial" pitchFamily="34" charset="0"/>
                <a:cs typeface="Arial" pitchFamily="34" charset="0"/>
              </a:rPr>
              <a:t>Einstein showed how the gravity of an object distorts, or curves, space around it, analogous to a rubber sheet in 2D.  Freely falling objects passing through this curved space are forced to follow curved paths – they can’t go in straight lines.  True even for massless particles. </a:t>
            </a:r>
            <a:endParaRPr lang="en-US"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81000" y="433388"/>
            <a:ext cx="3406775" cy="369332"/>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Lst>
            </a:pPr>
            <a:r>
              <a:rPr lang="en-GB" dirty="0">
                <a:solidFill>
                  <a:schemeClr val="tx1"/>
                </a:solidFill>
                <a:latin typeface="Arial" pitchFamily="34" charset="0"/>
                <a:cs typeface="Arial" pitchFamily="34" charset="0"/>
              </a:rPr>
              <a:t>2.  </a:t>
            </a:r>
            <a:r>
              <a:rPr lang="en-GB" u="sng" dirty="0">
                <a:solidFill>
                  <a:schemeClr val="tx1"/>
                </a:solidFill>
                <a:latin typeface="Arial" pitchFamily="34" charset="0"/>
                <a:cs typeface="Arial" pitchFamily="34" charset="0"/>
              </a:rPr>
              <a:t>Gravitational </a:t>
            </a:r>
            <a:r>
              <a:rPr lang="en-GB" u="sng" dirty="0" err="1">
                <a:solidFill>
                  <a:schemeClr val="tx1"/>
                </a:solidFill>
                <a:latin typeface="Arial" pitchFamily="34" charset="0"/>
                <a:cs typeface="Arial" pitchFamily="34" charset="0"/>
              </a:rPr>
              <a:t>Redshift</a:t>
            </a:r>
            <a:endParaRPr lang="en-GB" u="sng" dirty="0">
              <a:solidFill>
                <a:schemeClr val="tx1"/>
              </a:solidFill>
              <a:latin typeface="Arial" pitchFamily="34" charset="0"/>
              <a:cs typeface="Arial" pitchFamily="34" charset="0"/>
            </a:endParaRPr>
          </a:p>
        </p:txBody>
      </p:sp>
      <p:sp>
        <p:nvSpPr>
          <p:cNvPr id="9219" name="AutoShape 2"/>
          <p:cNvSpPr>
            <a:spLocks noChangeArrowheads="1"/>
          </p:cNvSpPr>
          <p:nvPr/>
        </p:nvSpPr>
        <p:spPr bwMode="auto">
          <a:xfrm>
            <a:off x="6142038" y="757238"/>
            <a:ext cx="1212850" cy="1547812"/>
          </a:xfrm>
          <a:prstGeom prst="roundRect">
            <a:avLst>
              <a:gd name="adj" fmla="val 130"/>
            </a:avLst>
          </a:prstGeom>
          <a:noFill/>
          <a:ln w="18360">
            <a:solidFill>
              <a:srgbClr val="0070C0"/>
            </a:solidFill>
            <a:round/>
            <a:headEnd/>
            <a:tailEnd/>
          </a:ln>
        </p:spPr>
        <p:txBody>
          <a:bodyPr wrap="none" anchor="ctr"/>
          <a:lstStyle/>
          <a:p>
            <a:endParaRPr lang="en-US"/>
          </a:p>
        </p:txBody>
      </p:sp>
      <p:sp>
        <p:nvSpPr>
          <p:cNvPr id="9220" name="AutoShape 3"/>
          <p:cNvSpPr>
            <a:spLocks noChangeArrowheads="1"/>
          </p:cNvSpPr>
          <p:nvPr/>
        </p:nvSpPr>
        <p:spPr bwMode="auto">
          <a:xfrm>
            <a:off x="6175375" y="4046538"/>
            <a:ext cx="1212850" cy="1547812"/>
          </a:xfrm>
          <a:prstGeom prst="roundRect">
            <a:avLst>
              <a:gd name="adj" fmla="val 130"/>
            </a:avLst>
          </a:prstGeom>
          <a:noFill/>
          <a:ln w="18360">
            <a:solidFill>
              <a:srgbClr val="002060"/>
            </a:solidFill>
            <a:round/>
            <a:headEnd/>
            <a:tailEnd/>
          </a:ln>
        </p:spPr>
        <p:txBody>
          <a:bodyPr wrap="none" anchor="ctr"/>
          <a:lstStyle/>
          <a:p>
            <a:endParaRPr lang="en-US"/>
          </a:p>
        </p:txBody>
      </p:sp>
      <p:sp>
        <p:nvSpPr>
          <p:cNvPr id="9221" name="AutoShape 4"/>
          <p:cNvSpPr>
            <a:spLocks noChangeArrowheads="1"/>
          </p:cNvSpPr>
          <p:nvPr/>
        </p:nvSpPr>
        <p:spPr bwMode="auto">
          <a:xfrm>
            <a:off x="6627813" y="2165350"/>
            <a:ext cx="219075" cy="107950"/>
          </a:xfrm>
          <a:prstGeom prst="roundRect">
            <a:avLst>
              <a:gd name="adj" fmla="val 1468"/>
            </a:avLst>
          </a:prstGeom>
          <a:noFill/>
          <a:ln w="18360">
            <a:solidFill>
              <a:srgbClr val="FF0000"/>
            </a:solidFill>
            <a:round/>
            <a:headEnd/>
            <a:tailEnd/>
          </a:ln>
        </p:spPr>
        <p:txBody>
          <a:bodyPr wrap="none" anchor="ctr"/>
          <a:lstStyle/>
          <a:p>
            <a:endParaRPr lang="en-US"/>
          </a:p>
        </p:txBody>
      </p:sp>
      <p:sp>
        <p:nvSpPr>
          <p:cNvPr id="9222" name="AutoShape 5"/>
          <p:cNvSpPr>
            <a:spLocks noChangeArrowheads="1"/>
          </p:cNvSpPr>
          <p:nvPr/>
        </p:nvSpPr>
        <p:spPr bwMode="auto">
          <a:xfrm>
            <a:off x="6626225" y="788988"/>
            <a:ext cx="219075" cy="107950"/>
          </a:xfrm>
          <a:prstGeom prst="roundRect">
            <a:avLst>
              <a:gd name="adj" fmla="val 1468"/>
            </a:avLst>
          </a:prstGeom>
          <a:noFill/>
          <a:ln w="18360">
            <a:solidFill>
              <a:srgbClr val="FF0000"/>
            </a:solidFill>
            <a:round/>
            <a:headEnd/>
            <a:tailEnd/>
          </a:ln>
        </p:spPr>
        <p:txBody>
          <a:bodyPr wrap="none" anchor="ctr"/>
          <a:lstStyle/>
          <a:p>
            <a:endParaRPr lang="en-US"/>
          </a:p>
        </p:txBody>
      </p:sp>
      <p:sp>
        <p:nvSpPr>
          <p:cNvPr id="9223" name="AutoShape 6"/>
          <p:cNvSpPr>
            <a:spLocks noChangeArrowheads="1"/>
          </p:cNvSpPr>
          <p:nvPr/>
        </p:nvSpPr>
        <p:spPr bwMode="auto">
          <a:xfrm>
            <a:off x="6669088" y="4067175"/>
            <a:ext cx="219075" cy="107950"/>
          </a:xfrm>
          <a:prstGeom prst="roundRect">
            <a:avLst>
              <a:gd name="adj" fmla="val 1468"/>
            </a:avLst>
          </a:prstGeom>
          <a:noFill/>
          <a:ln w="18360">
            <a:solidFill>
              <a:srgbClr val="FF0000"/>
            </a:solidFill>
            <a:round/>
            <a:headEnd/>
            <a:tailEnd/>
          </a:ln>
        </p:spPr>
        <p:txBody>
          <a:bodyPr wrap="none" anchor="ctr"/>
          <a:lstStyle/>
          <a:p>
            <a:endParaRPr lang="en-US"/>
          </a:p>
        </p:txBody>
      </p:sp>
      <p:sp>
        <p:nvSpPr>
          <p:cNvPr id="9224" name="AutoShape 7"/>
          <p:cNvSpPr>
            <a:spLocks noChangeArrowheads="1"/>
          </p:cNvSpPr>
          <p:nvPr/>
        </p:nvSpPr>
        <p:spPr bwMode="auto">
          <a:xfrm>
            <a:off x="6656388" y="5461000"/>
            <a:ext cx="219075" cy="107950"/>
          </a:xfrm>
          <a:prstGeom prst="roundRect">
            <a:avLst>
              <a:gd name="adj" fmla="val 1468"/>
            </a:avLst>
          </a:prstGeom>
          <a:noFill/>
          <a:ln w="18360">
            <a:solidFill>
              <a:srgbClr val="FF0000"/>
            </a:solidFill>
            <a:round/>
            <a:headEnd/>
            <a:tailEnd/>
          </a:ln>
        </p:spPr>
        <p:txBody>
          <a:bodyPr wrap="none" anchor="ctr"/>
          <a:lstStyle/>
          <a:p>
            <a:endParaRPr lang="en-US"/>
          </a:p>
        </p:txBody>
      </p:sp>
      <p:sp>
        <p:nvSpPr>
          <p:cNvPr id="9225" name="Line 8"/>
          <p:cNvSpPr>
            <a:spLocks noChangeShapeType="1"/>
          </p:cNvSpPr>
          <p:nvPr/>
        </p:nvSpPr>
        <p:spPr bwMode="auto">
          <a:xfrm flipV="1">
            <a:off x="5645150" y="1600200"/>
            <a:ext cx="1588" cy="2882900"/>
          </a:xfrm>
          <a:prstGeom prst="line">
            <a:avLst/>
          </a:prstGeom>
          <a:noFill/>
          <a:ln w="25400">
            <a:solidFill>
              <a:srgbClr val="FF0000"/>
            </a:solidFill>
            <a:round/>
            <a:headEnd/>
            <a:tailEnd type="triangle" w="lg" len="lg"/>
          </a:ln>
        </p:spPr>
        <p:txBody>
          <a:bodyPr/>
          <a:lstStyle/>
          <a:p>
            <a:endParaRPr lang="en-US"/>
          </a:p>
        </p:txBody>
      </p:sp>
      <p:sp>
        <p:nvSpPr>
          <p:cNvPr id="9226" name="Freeform 9"/>
          <p:cNvSpPr>
            <a:spLocks noChangeArrowheads="1"/>
          </p:cNvSpPr>
          <p:nvPr/>
        </p:nvSpPr>
        <p:spPr bwMode="auto">
          <a:xfrm>
            <a:off x="6657975" y="968375"/>
            <a:ext cx="163513" cy="352425"/>
          </a:xfrm>
          <a:custGeom>
            <a:avLst/>
            <a:gdLst>
              <a:gd name="T0" fmla="*/ 191 w 454"/>
              <a:gd name="T1" fmla="*/ 976 h 977"/>
              <a:gd name="T2" fmla="*/ 13 w 454"/>
              <a:gd name="T3" fmla="*/ 835 h 977"/>
              <a:gd name="T4" fmla="*/ 158 w 454"/>
              <a:gd name="T5" fmla="*/ 703 h 977"/>
              <a:gd name="T6" fmla="*/ 410 w 454"/>
              <a:gd name="T7" fmla="*/ 579 h 977"/>
              <a:gd name="T8" fmla="*/ 370 w 454"/>
              <a:gd name="T9" fmla="*/ 443 h 977"/>
              <a:gd name="T10" fmla="*/ 113 w 454"/>
              <a:gd name="T11" fmla="*/ 334 h 977"/>
              <a:gd name="T12" fmla="*/ 39 w 454"/>
              <a:gd name="T13" fmla="*/ 198 h 977"/>
              <a:gd name="T14" fmla="*/ 184 w 454"/>
              <a:gd name="T15" fmla="*/ 66 h 977"/>
              <a:gd name="T16" fmla="*/ 267 w 454"/>
              <a:gd name="T17" fmla="*/ 27 h 977"/>
              <a:gd name="T18" fmla="*/ 362 w 454"/>
              <a:gd name="T19" fmla="*/ 0 h 977"/>
              <a:gd name="T20" fmla="*/ 362 w 454"/>
              <a:gd name="T21" fmla="*/ 0 h 9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4"/>
              <a:gd name="T34" fmla="*/ 0 h 977"/>
              <a:gd name="T35" fmla="*/ 454 w 454"/>
              <a:gd name="T36" fmla="*/ 977 h 9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4" h="977">
                <a:moveTo>
                  <a:pt x="191" y="976"/>
                </a:moveTo>
                <a:cubicBezTo>
                  <a:pt x="139" y="928"/>
                  <a:pt x="0" y="900"/>
                  <a:pt x="13" y="835"/>
                </a:cubicBezTo>
                <a:cubicBezTo>
                  <a:pt x="26" y="785"/>
                  <a:pt x="65" y="734"/>
                  <a:pt x="158" y="703"/>
                </a:cubicBezTo>
                <a:cubicBezTo>
                  <a:pt x="256" y="668"/>
                  <a:pt x="360" y="629"/>
                  <a:pt x="410" y="579"/>
                </a:cubicBezTo>
                <a:cubicBezTo>
                  <a:pt x="453" y="535"/>
                  <a:pt x="408" y="484"/>
                  <a:pt x="370" y="443"/>
                </a:cubicBezTo>
                <a:cubicBezTo>
                  <a:pt x="317" y="391"/>
                  <a:pt x="191" y="371"/>
                  <a:pt x="113" y="334"/>
                </a:cubicBezTo>
                <a:cubicBezTo>
                  <a:pt x="39" y="301"/>
                  <a:pt x="39" y="247"/>
                  <a:pt x="39" y="198"/>
                </a:cubicBezTo>
                <a:cubicBezTo>
                  <a:pt x="44" y="142"/>
                  <a:pt x="143" y="116"/>
                  <a:pt x="184" y="66"/>
                </a:cubicBezTo>
                <a:lnTo>
                  <a:pt x="267" y="27"/>
                </a:lnTo>
                <a:lnTo>
                  <a:pt x="362" y="0"/>
                </a:lnTo>
              </a:path>
            </a:pathLst>
          </a:custGeom>
          <a:noFill/>
          <a:ln w="18360">
            <a:solidFill>
              <a:srgbClr val="002060"/>
            </a:solidFill>
            <a:round/>
            <a:headEnd/>
            <a:tailEnd/>
          </a:ln>
        </p:spPr>
        <p:txBody>
          <a:bodyPr/>
          <a:lstStyle/>
          <a:p>
            <a:endParaRPr lang="en-US"/>
          </a:p>
        </p:txBody>
      </p:sp>
      <p:sp>
        <p:nvSpPr>
          <p:cNvPr id="9227" name="Freeform 10"/>
          <p:cNvSpPr>
            <a:spLocks noChangeArrowheads="1"/>
          </p:cNvSpPr>
          <p:nvPr/>
        </p:nvSpPr>
        <p:spPr bwMode="auto">
          <a:xfrm>
            <a:off x="6711950" y="5078413"/>
            <a:ext cx="163513" cy="352425"/>
          </a:xfrm>
          <a:custGeom>
            <a:avLst/>
            <a:gdLst>
              <a:gd name="T0" fmla="*/ 191 w 454"/>
              <a:gd name="T1" fmla="*/ 976 h 977"/>
              <a:gd name="T2" fmla="*/ 13 w 454"/>
              <a:gd name="T3" fmla="*/ 835 h 977"/>
              <a:gd name="T4" fmla="*/ 158 w 454"/>
              <a:gd name="T5" fmla="*/ 703 h 977"/>
              <a:gd name="T6" fmla="*/ 410 w 454"/>
              <a:gd name="T7" fmla="*/ 579 h 977"/>
              <a:gd name="T8" fmla="*/ 371 w 454"/>
              <a:gd name="T9" fmla="*/ 443 h 977"/>
              <a:gd name="T10" fmla="*/ 113 w 454"/>
              <a:gd name="T11" fmla="*/ 334 h 977"/>
              <a:gd name="T12" fmla="*/ 39 w 454"/>
              <a:gd name="T13" fmla="*/ 198 h 977"/>
              <a:gd name="T14" fmla="*/ 184 w 454"/>
              <a:gd name="T15" fmla="*/ 66 h 977"/>
              <a:gd name="T16" fmla="*/ 267 w 454"/>
              <a:gd name="T17" fmla="*/ 27 h 977"/>
              <a:gd name="T18" fmla="*/ 362 w 454"/>
              <a:gd name="T19" fmla="*/ 0 h 977"/>
              <a:gd name="T20" fmla="*/ 362 w 454"/>
              <a:gd name="T21" fmla="*/ 0 h 9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4"/>
              <a:gd name="T34" fmla="*/ 0 h 977"/>
              <a:gd name="T35" fmla="*/ 454 w 454"/>
              <a:gd name="T36" fmla="*/ 977 h 9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4" h="977">
                <a:moveTo>
                  <a:pt x="191" y="976"/>
                </a:moveTo>
                <a:cubicBezTo>
                  <a:pt x="139" y="928"/>
                  <a:pt x="0" y="902"/>
                  <a:pt x="13" y="835"/>
                </a:cubicBezTo>
                <a:cubicBezTo>
                  <a:pt x="28" y="785"/>
                  <a:pt x="65" y="734"/>
                  <a:pt x="158" y="703"/>
                </a:cubicBezTo>
                <a:cubicBezTo>
                  <a:pt x="256" y="668"/>
                  <a:pt x="360" y="629"/>
                  <a:pt x="410" y="579"/>
                </a:cubicBezTo>
                <a:cubicBezTo>
                  <a:pt x="453" y="535"/>
                  <a:pt x="408" y="484"/>
                  <a:pt x="371" y="443"/>
                </a:cubicBezTo>
                <a:cubicBezTo>
                  <a:pt x="317" y="391"/>
                  <a:pt x="191" y="371"/>
                  <a:pt x="113" y="334"/>
                </a:cubicBezTo>
                <a:cubicBezTo>
                  <a:pt x="39" y="301"/>
                  <a:pt x="39" y="247"/>
                  <a:pt x="39" y="198"/>
                </a:cubicBezTo>
                <a:cubicBezTo>
                  <a:pt x="44" y="142"/>
                  <a:pt x="143" y="116"/>
                  <a:pt x="184" y="66"/>
                </a:cubicBezTo>
                <a:lnTo>
                  <a:pt x="267" y="27"/>
                </a:lnTo>
                <a:lnTo>
                  <a:pt x="362" y="0"/>
                </a:lnTo>
              </a:path>
            </a:pathLst>
          </a:custGeom>
          <a:noFill/>
          <a:ln w="18360">
            <a:solidFill>
              <a:srgbClr val="002060"/>
            </a:solidFill>
            <a:round/>
            <a:headEnd/>
            <a:tailEnd/>
          </a:ln>
        </p:spPr>
        <p:txBody>
          <a:bodyPr/>
          <a:lstStyle/>
          <a:p>
            <a:endParaRPr lang="en-US"/>
          </a:p>
        </p:txBody>
      </p:sp>
      <p:sp>
        <p:nvSpPr>
          <p:cNvPr id="9228" name="Line 11"/>
          <p:cNvSpPr>
            <a:spLocks noChangeShapeType="1"/>
          </p:cNvSpPr>
          <p:nvPr/>
        </p:nvSpPr>
        <p:spPr bwMode="auto">
          <a:xfrm flipV="1">
            <a:off x="6557963" y="5073650"/>
            <a:ext cx="1587" cy="317500"/>
          </a:xfrm>
          <a:prstGeom prst="line">
            <a:avLst/>
          </a:prstGeom>
          <a:noFill/>
          <a:ln w="9525">
            <a:solidFill>
              <a:srgbClr val="002060"/>
            </a:solidFill>
            <a:round/>
            <a:headEnd/>
            <a:tailEnd type="triangle" w="med" len="med"/>
          </a:ln>
        </p:spPr>
        <p:txBody>
          <a:bodyPr/>
          <a:lstStyle/>
          <a:p>
            <a:endParaRPr lang="en-US"/>
          </a:p>
        </p:txBody>
      </p:sp>
      <p:sp>
        <p:nvSpPr>
          <p:cNvPr id="9229" name="Line 12"/>
          <p:cNvSpPr>
            <a:spLocks noChangeShapeType="1"/>
          </p:cNvSpPr>
          <p:nvPr/>
        </p:nvSpPr>
        <p:spPr bwMode="auto">
          <a:xfrm flipV="1">
            <a:off x="6570663" y="989013"/>
            <a:ext cx="1587" cy="317500"/>
          </a:xfrm>
          <a:prstGeom prst="line">
            <a:avLst/>
          </a:prstGeom>
          <a:noFill/>
          <a:ln w="9525">
            <a:solidFill>
              <a:srgbClr val="002060"/>
            </a:solidFill>
            <a:round/>
            <a:headEnd/>
            <a:tailEnd type="triangle" w="med" len="med"/>
          </a:ln>
        </p:spPr>
        <p:txBody>
          <a:bodyPr/>
          <a:lstStyle/>
          <a:p>
            <a:endParaRPr lang="en-US"/>
          </a:p>
        </p:txBody>
      </p:sp>
      <p:sp>
        <p:nvSpPr>
          <p:cNvPr id="9230" name="Text Box 13"/>
          <p:cNvSpPr txBox="1">
            <a:spLocks noChangeArrowheads="1"/>
          </p:cNvSpPr>
          <p:nvPr/>
        </p:nvSpPr>
        <p:spPr bwMode="auto">
          <a:xfrm>
            <a:off x="334963" y="1189037"/>
            <a:ext cx="4076700" cy="1107996"/>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Lst>
            </a:pPr>
            <a:r>
              <a:rPr lang="en-GB" dirty="0">
                <a:solidFill>
                  <a:schemeClr val="tx1"/>
                </a:solidFill>
                <a:latin typeface="Arial" pitchFamily="34" charset="0"/>
                <a:cs typeface="Arial" pitchFamily="34" charset="0"/>
              </a:rPr>
              <a:t>Consider accelerating elevator in free space (no gravity).</a:t>
            </a:r>
          </a:p>
        </p:txBody>
      </p:sp>
      <p:sp>
        <p:nvSpPr>
          <p:cNvPr id="9231" name="Text Box 14"/>
          <p:cNvSpPr txBox="1">
            <a:spLocks noChangeArrowheads="1"/>
          </p:cNvSpPr>
          <p:nvPr/>
        </p:nvSpPr>
        <p:spPr bwMode="auto">
          <a:xfrm>
            <a:off x="3763963" y="4924425"/>
            <a:ext cx="2320925" cy="307777"/>
          </a:xfrm>
          <a:prstGeom prst="rect">
            <a:avLst/>
          </a:prstGeom>
          <a:noFill/>
          <a:ln w="9525">
            <a:noFill/>
            <a:miter lim="800000"/>
            <a:headEnd/>
            <a:tailEnd/>
          </a:ln>
        </p:spPr>
        <p:txBody>
          <a:bodyPr lIns="0" tIns="0" rIns="0" bIns="0">
            <a:spAutoFit/>
          </a:bodyPr>
          <a:lstStyle/>
          <a:p>
            <a:pPr algn="r" eaLnBrk="1">
              <a:buClr>
                <a:srgbClr val="000000"/>
              </a:buClr>
              <a:buSzPct val="45000"/>
              <a:buFont typeface="StarSymbol" charset="0"/>
              <a:buNone/>
              <a:tabLst>
                <a:tab pos="723900" algn="l"/>
                <a:tab pos="1447800" algn="l"/>
                <a:tab pos="2171700" algn="l"/>
              </a:tabLst>
            </a:pPr>
            <a:r>
              <a:rPr lang="en-GB" sz="2000">
                <a:solidFill>
                  <a:srgbClr val="0070C0"/>
                </a:solidFill>
              </a:rPr>
              <a:t>time zero, speed=0</a:t>
            </a:r>
          </a:p>
        </p:txBody>
      </p:sp>
      <p:sp>
        <p:nvSpPr>
          <p:cNvPr id="9232" name="Text Box 15"/>
          <p:cNvSpPr txBox="1">
            <a:spLocks noChangeArrowheads="1"/>
          </p:cNvSpPr>
          <p:nvPr/>
        </p:nvSpPr>
        <p:spPr bwMode="auto">
          <a:xfrm>
            <a:off x="3775075" y="1082675"/>
            <a:ext cx="2320925" cy="307777"/>
          </a:xfrm>
          <a:prstGeom prst="rect">
            <a:avLst/>
          </a:prstGeom>
          <a:noFill/>
          <a:ln w="9525">
            <a:noFill/>
            <a:miter lim="800000"/>
            <a:headEnd/>
            <a:tailEnd/>
          </a:ln>
        </p:spPr>
        <p:txBody>
          <a:bodyPr lIns="0" tIns="0" rIns="0" bIns="0">
            <a:spAutoFit/>
          </a:bodyPr>
          <a:lstStyle/>
          <a:p>
            <a:pPr algn="r" eaLnBrk="1">
              <a:buClr>
                <a:srgbClr val="000000"/>
              </a:buClr>
              <a:buSzPct val="45000"/>
              <a:buFont typeface="StarSymbol" charset="0"/>
              <a:buNone/>
              <a:tabLst>
                <a:tab pos="723900" algn="l"/>
                <a:tab pos="1447800" algn="l"/>
                <a:tab pos="2171700" algn="l"/>
              </a:tabLst>
            </a:pPr>
            <a:r>
              <a:rPr lang="en-GB" sz="2000">
                <a:solidFill>
                  <a:srgbClr val="0070C0"/>
                </a:solidFill>
              </a:rPr>
              <a:t>later, speed &gt; 0</a:t>
            </a:r>
          </a:p>
        </p:txBody>
      </p:sp>
      <p:sp>
        <p:nvSpPr>
          <p:cNvPr id="9233" name="Text Box 16"/>
          <p:cNvSpPr txBox="1">
            <a:spLocks noChangeArrowheads="1"/>
          </p:cNvSpPr>
          <p:nvPr/>
        </p:nvSpPr>
        <p:spPr bwMode="auto">
          <a:xfrm>
            <a:off x="7539038" y="757238"/>
            <a:ext cx="2170112" cy="1231106"/>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Lst>
            </a:pPr>
            <a:r>
              <a:rPr lang="en-GB" sz="2000">
                <a:solidFill>
                  <a:schemeClr val="tx1"/>
                </a:solidFill>
                <a:latin typeface="Arial" pitchFamily="34" charset="0"/>
                <a:cs typeface="Arial" pitchFamily="34" charset="0"/>
              </a:rPr>
              <a:t>light received when elevator receding at some speed.</a:t>
            </a:r>
          </a:p>
        </p:txBody>
      </p:sp>
      <p:sp>
        <p:nvSpPr>
          <p:cNvPr id="9234" name="Text Box 17"/>
          <p:cNvSpPr txBox="1">
            <a:spLocks noChangeArrowheads="1"/>
          </p:cNvSpPr>
          <p:nvPr/>
        </p:nvSpPr>
        <p:spPr bwMode="auto">
          <a:xfrm>
            <a:off x="7586663" y="5011738"/>
            <a:ext cx="2170112" cy="615553"/>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Lst>
            </a:pPr>
            <a:r>
              <a:rPr lang="en-GB" sz="2000">
                <a:solidFill>
                  <a:schemeClr val="tx1"/>
                </a:solidFill>
                <a:latin typeface="Arial" pitchFamily="34" charset="0"/>
                <a:cs typeface="Arial" pitchFamily="34" charset="0"/>
              </a:rPr>
              <a:t>light emitted when elevator at rest.</a:t>
            </a:r>
          </a:p>
        </p:txBody>
      </p:sp>
      <p:sp>
        <p:nvSpPr>
          <p:cNvPr id="2" name="Text Box 18"/>
          <p:cNvSpPr txBox="1">
            <a:spLocks noChangeArrowheads="1"/>
          </p:cNvSpPr>
          <p:nvPr/>
        </p:nvSpPr>
        <p:spPr bwMode="auto">
          <a:xfrm>
            <a:off x="315912" y="2484437"/>
            <a:ext cx="4648200" cy="1846659"/>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a:solidFill>
                  <a:schemeClr val="tx1"/>
                </a:solidFill>
                <a:latin typeface="Arial" pitchFamily="34" charset="0"/>
                <a:cs typeface="Arial" pitchFamily="34" charset="0"/>
              </a:rPr>
              <a:t>Received light has longer </a:t>
            </a:r>
            <a:r>
              <a:rPr lang="en-GB" dirty="0" smtClean="0">
                <a:solidFill>
                  <a:schemeClr val="tx1"/>
                </a:solidFill>
                <a:latin typeface="Arial" pitchFamily="34" charset="0"/>
                <a:cs typeface="Arial" pitchFamily="34" charset="0"/>
              </a:rPr>
              <a:t>wavelength (or shorter frequency) because </a:t>
            </a:r>
            <a:r>
              <a:rPr lang="en-GB" dirty="0">
                <a:solidFill>
                  <a:schemeClr val="tx1"/>
                </a:solidFill>
                <a:latin typeface="Arial" pitchFamily="34" charset="0"/>
                <a:cs typeface="Arial" pitchFamily="34" charset="0"/>
              </a:rPr>
              <a:t>of Doppler Shift ("</a:t>
            </a:r>
            <a:r>
              <a:rPr lang="en-GB" dirty="0" err="1">
                <a:solidFill>
                  <a:schemeClr val="tx1"/>
                </a:solidFill>
                <a:latin typeface="Arial" pitchFamily="34" charset="0"/>
                <a:cs typeface="Arial" pitchFamily="34" charset="0"/>
              </a:rPr>
              <a:t>redshift</a:t>
            </a:r>
            <a:r>
              <a:rPr lang="en-GB" dirty="0">
                <a:solidFill>
                  <a:schemeClr val="tx1"/>
                </a:solidFill>
                <a:latin typeface="Arial" pitchFamily="34" charset="0"/>
                <a:cs typeface="Arial" pitchFamily="34" charset="0"/>
              </a:rPr>
              <a:t>").  Gravity must have same </a:t>
            </a:r>
            <a:r>
              <a:rPr lang="en-GB" dirty="0" smtClean="0">
                <a:solidFill>
                  <a:schemeClr val="tx1"/>
                </a:solidFill>
                <a:latin typeface="Arial" pitchFamily="34" charset="0"/>
                <a:cs typeface="Arial" pitchFamily="34" charset="0"/>
              </a:rPr>
              <a:t>effect!</a:t>
            </a:r>
            <a:endParaRPr lang="en-GB" dirty="0">
              <a:solidFill>
                <a:schemeClr val="tx1"/>
              </a:solidFill>
              <a:latin typeface="Arial" pitchFamily="34" charset="0"/>
              <a:cs typeface="Arial" pitchFamily="34" charset="0"/>
            </a:endParaRPr>
          </a:p>
        </p:txBody>
      </p:sp>
      <p:pic>
        <p:nvPicPr>
          <p:cNvPr id="20" name="Picture 3" descr="figure 24-07b"/>
          <p:cNvPicPr>
            <a:picLocks noChangeAspect="1" noChangeArrowheads="1"/>
          </p:cNvPicPr>
          <p:nvPr/>
        </p:nvPicPr>
        <p:blipFill>
          <a:blip r:embed="rId3" cstate="print"/>
          <a:srcRect/>
          <a:stretch>
            <a:fillRect/>
          </a:stretch>
        </p:blipFill>
        <p:spPr bwMode="auto">
          <a:xfrm>
            <a:off x="163512" y="4267200"/>
            <a:ext cx="2174875" cy="3292475"/>
          </a:xfrm>
          <a:prstGeom prst="rect">
            <a:avLst/>
          </a:prstGeom>
          <a:noFill/>
        </p:spPr>
      </p:pic>
      <p:sp>
        <p:nvSpPr>
          <p:cNvPr id="21" name="Text Box 18"/>
          <p:cNvSpPr txBox="1">
            <a:spLocks noChangeArrowheads="1"/>
          </p:cNvSpPr>
          <p:nvPr/>
        </p:nvSpPr>
        <p:spPr bwMode="auto">
          <a:xfrm>
            <a:off x="2297112" y="6370637"/>
            <a:ext cx="3429000" cy="738664"/>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smtClean="0">
                <a:solidFill>
                  <a:schemeClr val="tx1"/>
                </a:solidFill>
                <a:latin typeface="Arial" pitchFamily="34" charset="0"/>
                <a:cs typeface="Arial" pitchFamily="34" charset="0"/>
              </a:rPr>
              <a:t>Verified </a:t>
            </a:r>
            <a:r>
              <a:rPr lang="en-GB" dirty="0">
                <a:solidFill>
                  <a:schemeClr val="tx1"/>
                </a:solidFill>
                <a:latin typeface="Arial" pitchFamily="34" charset="0"/>
                <a:cs typeface="Arial" pitchFamily="34" charset="0"/>
              </a:rPr>
              <a:t>in Pound-</a:t>
            </a:r>
            <a:r>
              <a:rPr lang="en-GB" dirty="0" err="1">
                <a:solidFill>
                  <a:schemeClr val="tx1"/>
                </a:solidFill>
                <a:latin typeface="Arial" pitchFamily="34" charset="0"/>
                <a:cs typeface="Arial" pitchFamily="34" charset="0"/>
              </a:rPr>
              <a:t>Rebka</a:t>
            </a:r>
            <a:r>
              <a:rPr lang="en-GB" dirty="0">
                <a:solidFill>
                  <a:schemeClr val="tx1"/>
                </a:solidFill>
                <a:latin typeface="Arial" pitchFamily="34" charset="0"/>
                <a:cs typeface="Arial" pitchFamily="34" charset="0"/>
              </a:rPr>
              <a:t> experiment.</a:t>
            </a:r>
          </a:p>
        </p:txBody>
      </p:sp>
      <p:sp>
        <p:nvSpPr>
          <p:cNvPr id="22" name="Slide Number Placeholder 21"/>
          <p:cNvSpPr>
            <a:spLocks noGrp="1"/>
          </p:cNvSpPr>
          <p:nvPr>
            <p:ph type="sldNum" sz="quarter" idx="12"/>
          </p:nvPr>
        </p:nvSpPr>
        <p:spPr/>
        <p:txBody>
          <a:bodyPr/>
          <a:lstStyle/>
          <a:p>
            <a:fld id="{EE00F73F-EE47-4CD8-BDB3-C99BF6CE689B}" type="slidenum">
              <a:rPr lang="en-US" smtClean="0"/>
              <a:pPr/>
              <a:t>17</a:t>
            </a:fld>
            <a:endParaRPr lang="en-US"/>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599" y="609599"/>
            <a:ext cx="9471025" cy="4465638"/>
          </a:xfrm>
          <a:prstGeom prst="rect">
            <a:avLst/>
          </a:prstGeom>
        </p:spPr>
        <p:txBody>
          <a:bodyPr/>
          <a:lstStyle/>
          <a:p>
            <a:pPr marR="0" lvl="0" indent="-290513" algn="l" defTabSz="1007838"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If light</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emitted at radius </a:t>
            </a:r>
            <a:r>
              <a:rPr kumimoji="0" lang="en-US" b="0" i="1" u="none" strike="noStrike" kern="1200" cap="none" spc="0" normalizeH="0" noProof="0" dirty="0" smtClean="0">
                <a:ln>
                  <a:noFill/>
                </a:ln>
                <a:solidFill>
                  <a:schemeClr val="tx1"/>
                </a:solidFill>
                <a:effectLst/>
                <a:uLnTx/>
                <a:uFillTx/>
                <a:latin typeface="Arial" pitchFamily="34" charset="0"/>
                <a:ea typeface="+mn-ea"/>
                <a:cs typeface="Arial" pitchFamily="34" charset="0"/>
              </a:rPr>
              <a:t>r</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from center </a:t>
            </a:r>
            <a:r>
              <a:rPr lang="en-US" dirty="0" smtClean="0">
                <a:solidFill>
                  <a:schemeClr val="tx1"/>
                </a:solidFill>
                <a:latin typeface="Arial" pitchFamily="34" charset="0"/>
                <a:cs typeface="Arial" pitchFamily="34" charset="0"/>
              </a:rPr>
              <a:t>of</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mass </a:t>
            </a:r>
            <a:r>
              <a:rPr kumimoji="0" lang="en-US" b="0" i="1" u="none" strike="noStrike" kern="1200" cap="none" spc="0" normalizeH="0" noProof="0" dirty="0" smtClean="0">
                <a:ln>
                  <a:noFill/>
                </a:ln>
                <a:solidFill>
                  <a:schemeClr val="tx1"/>
                </a:solidFill>
                <a:effectLst/>
                <a:uLnTx/>
                <a:uFillTx/>
                <a:latin typeface="Arial" pitchFamily="34" charset="0"/>
                <a:ea typeface="+mn-ea"/>
                <a:cs typeface="Arial" pitchFamily="34" charset="0"/>
              </a:rPr>
              <a:t>M</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with wavelength </a:t>
            </a:r>
            <a:r>
              <a:rPr kumimoji="0" lang="el-GR" b="0" i="0" u="none" strike="noStrike" kern="1200" cap="none" spc="0" normalizeH="0" noProof="0" dirty="0" smtClean="0">
                <a:ln>
                  <a:noFill/>
                </a:ln>
                <a:solidFill>
                  <a:schemeClr val="tx1"/>
                </a:solidFill>
                <a:effectLst/>
                <a:uLnTx/>
                <a:uFillTx/>
                <a:latin typeface="Times New Roman"/>
                <a:cs typeface="Times New Roman"/>
              </a:rPr>
              <a:t>λ</a:t>
            </a:r>
            <a:r>
              <a:rPr kumimoji="0" lang="en-US" b="0" i="0" u="none" strike="noStrike" kern="1200" cap="none" spc="0" normalizeH="0" baseline="-25000" noProof="0" dirty="0" smtClean="0">
                <a:ln>
                  <a:noFill/>
                </a:ln>
                <a:solidFill>
                  <a:schemeClr val="tx1"/>
                </a:solidFill>
                <a:effectLst/>
                <a:uLnTx/>
                <a:uFillTx/>
                <a:latin typeface="Times New Roman"/>
                <a:cs typeface="Times New Roman"/>
              </a:rPr>
              <a:t>0</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then </a:t>
            </a:r>
            <a:r>
              <a:rPr kumimoji="0" lang="el-GR" b="0" i="0" u="none" strike="noStrike" kern="1200" cap="none" spc="0" normalizeH="0" noProof="0" dirty="0" smtClean="0">
                <a:ln>
                  <a:noFill/>
                </a:ln>
                <a:solidFill>
                  <a:schemeClr val="tx1"/>
                </a:solidFill>
                <a:effectLst/>
                <a:uLnTx/>
                <a:uFillTx/>
                <a:latin typeface="Times New Roman"/>
                <a:cs typeface="Times New Roman"/>
              </a:rPr>
              <a:t>λ</a:t>
            </a:r>
            <a:r>
              <a:rPr kumimoji="0" lang="en-US" b="0" i="0" u="none" strike="noStrike" kern="1200" cap="none" spc="0" normalizeH="0" baseline="-25000" noProof="0" dirty="0" smtClean="0">
                <a:ln>
                  <a:noFill/>
                </a:ln>
                <a:solidFill>
                  <a:schemeClr val="tx1"/>
                </a:solidFill>
                <a:effectLst/>
                <a:uLnTx/>
                <a:uFillTx/>
                <a:latin typeface="Times New Roman"/>
                <a:cs typeface="Times New Roman"/>
              </a:rPr>
              <a:t>1</a:t>
            </a:r>
            <a:r>
              <a:rPr kumimoji="0" lang="en-US" b="0" i="0" u="none" strike="noStrike" kern="1200" cap="none" spc="0" normalizeH="0" noProof="0" dirty="0" smtClean="0">
                <a:ln>
                  <a:noFill/>
                </a:ln>
                <a:solidFill>
                  <a:schemeClr val="tx1"/>
                </a:solidFill>
                <a:effectLst/>
                <a:uLnTx/>
                <a:uFillTx/>
                <a:latin typeface="Times New Roman"/>
                <a:cs typeface="Times New Roman"/>
              </a:rPr>
              <a:t> </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measured </a:t>
            </a:r>
            <a:r>
              <a:rPr lang="en-US" noProof="0" dirty="0" smtClean="0">
                <a:solidFill>
                  <a:schemeClr val="tx1"/>
                </a:solidFill>
                <a:latin typeface="Arial" pitchFamily="34" charset="0"/>
                <a:cs typeface="Arial" pitchFamily="34" charset="0"/>
              </a:rPr>
              <a:t>at another radius </a:t>
            </a:r>
            <a:r>
              <a:rPr lang="en-US" i="1" noProof="0" dirty="0" smtClean="0">
                <a:solidFill>
                  <a:schemeClr val="tx1"/>
                </a:solidFill>
                <a:latin typeface="Arial" pitchFamily="34" charset="0"/>
                <a:cs typeface="Arial" pitchFamily="34" charset="0"/>
              </a:rPr>
              <a:t>r</a:t>
            </a:r>
            <a:r>
              <a:rPr lang="en-US" baseline="-25000" noProof="0" dirty="0" smtClean="0">
                <a:solidFill>
                  <a:schemeClr val="tx1"/>
                </a:solidFill>
                <a:latin typeface="Arial" pitchFamily="34" charset="0"/>
                <a:cs typeface="Arial" pitchFamily="34" charset="0"/>
              </a:rPr>
              <a:t>1</a:t>
            </a:r>
            <a:r>
              <a:rPr lang="en-US" noProof="0" dirty="0" smtClean="0">
                <a:solidFill>
                  <a:schemeClr val="tx1"/>
                </a:solidFill>
                <a:latin typeface="Arial" pitchFamily="34" charset="0"/>
                <a:cs typeface="Arial" pitchFamily="34" charset="0"/>
              </a:rPr>
              <a:t> </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is:</a:t>
            </a: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90513" marR="0" lvl="0" indent="-290513" algn="l" defTabSz="1007838"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90513" marR="0" lvl="0" indent="-290513" algn="l" defTabSz="1007838"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90513" marR="0" lvl="0" indent="-290513" algn="l" defTabSz="1007838"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90513" marR="0" lvl="0" indent="-290513" algn="l" defTabSz="1007838"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90513" marR="0" lvl="0" indent="-290513" algn="l" defTabSz="1007838"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an infinite</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distance away:</a:t>
            </a:r>
            <a:endParaRPr lang="en-US" dirty="0">
              <a:solidFill>
                <a:schemeClr val="tx1"/>
              </a:solidFill>
              <a:latin typeface="Arial" pitchFamily="34" charset="0"/>
              <a:cs typeface="Arial" pitchFamily="34" charset="0"/>
            </a:endParaRPr>
          </a:p>
          <a:p>
            <a:pPr marL="290513" marR="0" lvl="0" indent="-290513" algn="l" defTabSz="1007838"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90513" marR="0" lvl="0" indent="-290513" algn="l" defTabSz="1007838"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Can</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also write left hand side as </a:t>
            </a:r>
            <a:r>
              <a:rPr kumimoji="0" lang="el-GR" b="0" i="0" u="none" strike="noStrike" kern="1200" cap="none" spc="0" normalizeH="0" noProof="0" dirty="0" smtClean="0">
                <a:ln>
                  <a:noFill/>
                </a:ln>
                <a:solidFill>
                  <a:schemeClr val="tx1"/>
                </a:solidFill>
                <a:effectLst/>
                <a:uLnTx/>
                <a:uFillTx/>
                <a:latin typeface="Times New Roman"/>
                <a:cs typeface="Times New Roman"/>
              </a:rPr>
              <a:t>ν</a:t>
            </a:r>
            <a:r>
              <a:rPr kumimoji="0" lang="en-US" b="0" i="0" u="none" strike="noStrike" kern="1200" cap="none" spc="0" normalizeH="0" baseline="-25000" noProof="0" dirty="0" smtClean="0">
                <a:ln>
                  <a:noFill/>
                </a:ln>
                <a:solidFill>
                  <a:schemeClr val="tx1"/>
                </a:solidFill>
                <a:effectLst/>
                <a:uLnTx/>
                <a:uFillTx/>
                <a:latin typeface="Times New Roman"/>
                <a:cs typeface="Times New Roman"/>
              </a:rPr>
              <a:t>0</a:t>
            </a:r>
            <a:r>
              <a:rPr kumimoji="0" lang="en-US" b="0" i="0" u="none" strike="noStrike" kern="1200" cap="none" spc="0" normalizeH="0" noProof="0" dirty="0" smtClean="0">
                <a:ln>
                  <a:noFill/>
                </a:ln>
                <a:solidFill>
                  <a:schemeClr val="tx1"/>
                </a:solidFill>
                <a:effectLst/>
                <a:uLnTx/>
                <a:uFillTx/>
                <a:latin typeface="Times New Roman"/>
                <a:cs typeface="Times New Roman"/>
              </a:rPr>
              <a:t>/</a:t>
            </a:r>
            <a:r>
              <a:rPr kumimoji="0" lang="el-GR" b="0" i="0" u="none" strike="noStrike" kern="1200" cap="none" spc="0" normalizeH="0" noProof="0" dirty="0" smtClean="0">
                <a:ln>
                  <a:noFill/>
                </a:ln>
                <a:solidFill>
                  <a:schemeClr val="tx1"/>
                </a:solidFill>
                <a:effectLst/>
                <a:uLnTx/>
                <a:uFillTx/>
                <a:latin typeface="Times New Roman"/>
                <a:cs typeface="Times New Roman"/>
              </a:rPr>
              <a:t>ν</a:t>
            </a:r>
            <a:r>
              <a:rPr kumimoji="0" lang="en-US" b="0" i="0" u="none" strike="noStrike" kern="1200" cap="none" spc="0" normalizeH="0" baseline="-25000" noProof="0" dirty="0" smtClean="0">
                <a:ln>
                  <a:noFill/>
                </a:ln>
                <a:solidFill>
                  <a:schemeClr val="tx1"/>
                </a:solidFill>
                <a:effectLst/>
                <a:uLnTx/>
                <a:uFillTx/>
                <a:latin typeface="Times New Roman"/>
                <a:cs typeface="Times New Roman"/>
              </a:rPr>
              <a:t>1</a:t>
            </a:r>
            <a:r>
              <a:rPr kumimoji="0" lang="en-US" b="0" i="0" u="none" strike="noStrike" kern="1200" cap="none" spc="0" normalizeH="0" noProof="0" dirty="0" smtClean="0">
                <a:ln>
                  <a:noFill/>
                </a:ln>
                <a:solidFill>
                  <a:schemeClr val="tx1"/>
                </a:solidFill>
                <a:effectLst/>
                <a:uLnTx/>
                <a:uFillTx/>
                <a:latin typeface="Times New Roman"/>
                <a:cs typeface="Times New Roman"/>
              </a:rPr>
              <a:t>.</a:t>
            </a: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90513" marR="0" lvl="0" indent="-290513" algn="l" defTabSz="1007838" rtl="0" eaLnBrk="1" fontAlgn="auto" latinLnBrk="0" hangingPunct="1">
              <a:lnSpc>
                <a:spcPct val="100000"/>
              </a:lnSpc>
              <a:spcBef>
                <a:spcPct val="20000"/>
              </a:spcBef>
              <a:spcAft>
                <a:spcPts val="0"/>
              </a:spcAft>
              <a:buClrTx/>
              <a:buSzTx/>
              <a:tabLst/>
              <a:defRPr/>
            </a:pPr>
            <a:endParaRPr lang="en-US" dirty="0" smtClean="0">
              <a:solidFill>
                <a:schemeClr val="tx1"/>
              </a:solidFill>
              <a:latin typeface="Arial" pitchFamily="34" charset="0"/>
              <a:cs typeface="Arial" pitchFamily="34" charset="0"/>
            </a:endParaRPr>
          </a:p>
          <a:p>
            <a:pPr marL="290513" marR="0" lvl="0" indent="-290513" algn="l" defTabSz="1007838"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What happens when </a:t>
            </a:r>
            <a:r>
              <a:rPr kumimoji="0" lang="en-US"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 = 2GM/c</a:t>
            </a:r>
            <a:r>
              <a:rPr kumimoji="0" lang="en-US" b="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2</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p>
        </p:txBody>
      </p:sp>
      <p:sp>
        <p:nvSpPr>
          <p:cNvPr id="4" name="Rectangle 2"/>
          <p:cNvSpPr txBox="1">
            <a:spLocks noChangeArrowheads="1"/>
          </p:cNvSpPr>
          <p:nvPr/>
        </p:nvSpPr>
        <p:spPr>
          <a:xfrm>
            <a:off x="620712" y="5638799"/>
            <a:ext cx="8458200" cy="2179638"/>
          </a:xfrm>
          <a:prstGeom prst="rect">
            <a:avLst/>
          </a:prstGeom>
        </p:spPr>
        <p:txBody>
          <a:bodyPr/>
          <a:lstStyle/>
          <a:p>
            <a:pPr lvl="0" indent="-290513" defTabSz="1007838" eaLnBrk="1" fontAlgn="auto" hangingPunct="1">
              <a:spcBef>
                <a:spcPct val="20000"/>
              </a:spcBef>
              <a:spcAft>
                <a:spcPts val="0"/>
              </a:spcAf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sym typeface="Symbol" pitchFamily="18" charset="2"/>
              </a:rPr>
              <a:t>The photon will be </a:t>
            </a:r>
            <a:r>
              <a:rPr kumimoji="0" lang="en-US"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sym typeface="Symbol" pitchFamily="18" charset="2"/>
              </a:rPr>
              <a:t>redshifted</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sym typeface="Symbol" pitchFamily="18" charset="2"/>
              </a:rPr>
              <a:t> to infinite wavelength or</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sym typeface="Symbol" pitchFamily="18" charset="2"/>
              </a:rPr>
              <a:t> </a:t>
            </a:r>
            <a:r>
              <a:rPr lang="en-US" dirty="0" smtClean="0">
                <a:solidFill>
                  <a:schemeClr val="tx1"/>
                </a:solidFill>
                <a:latin typeface="Arial" pitchFamily="34" charset="0"/>
                <a:cs typeface="Arial" pitchFamily="34" charset="0"/>
                <a:sym typeface="Symbol" pitchFamily="18" charset="2"/>
              </a:rPr>
              <a:t>zero frequency </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sym typeface="Symbol" pitchFamily="18" charset="2"/>
              </a:rPr>
              <a:t>- equivalently zero energy!  It’s </a:t>
            </a:r>
            <a:r>
              <a:rPr kumimoji="0" lang="en-US"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sym typeface="Symbol" pitchFamily="18" charset="2"/>
              </a:rPr>
              <a:t>redshifted</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sym typeface="Symbol" pitchFamily="18" charset="2"/>
              </a:rPr>
              <a:t> out of existence!  (this is true not only at </a:t>
            </a:r>
            <a:r>
              <a:rPr lang="en-US" dirty="0" smtClean="0">
                <a:solidFill>
                  <a:schemeClr val="tx1"/>
                </a:solidFill>
                <a:latin typeface="Arial" pitchFamily="34" charset="0"/>
                <a:cs typeface="Arial" pitchFamily="34" charset="0"/>
                <a:sym typeface="Symbol" pitchFamily="18" charset="2"/>
              </a:rPr>
              <a:t>an infinite distance away but at any distance </a:t>
            </a:r>
            <a:r>
              <a:rPr lang="en-US" i="1" dirty="0" smtClean="0">
                <a:solidFill>
                  <a:schemeClr val="tx1"/>
                </a:solidFill>
                <a:latin typeface="Arial" pitchFamily="34" charset="0"/>
                <a:cs typeface="Arial" pitchFamily="34" charset="0"/>
                <a:sym typeface="Symbol" pitchFamily="18" charset="2"/>
              </a:rPr>
              <a:t>r</a:t>
            </a:r>
            <a:r>
              <a:rPr lang="en-US" baseline="-25000" dirty="0">
                <a:solidFill>
                  <a:schemeClr val="tx1"/>
                </a:solidFill>
                <a:latin typeface="Arial" pitchFamily="34" charset="0"/>
                <a:cs typeface="Arial" pitchFamily="34" charset="0"/>
                <a:sym typeface="Symbol" pitchFamily="18" charset="2"/>
              </a:rPr>
              <a:t>1</a:t>
            </a:r>
            <a:r>
              <a:rPr lang="en-US" dirty="0" smtClean="0">
                <a:solidFill>
                  <a:schemeClr val="tx1"/>
                </a:solidFill>
                <a:latin typeface="Arial" pitchFamily="34" charset="0"/>
                <a:cs typeface="Arial" pitchFamily="34" charset="0"/>
                <a:sym typeface="Symbol" pitchFamily="18" charset="2"/>
              </a:rPr>
              <a:t> </a:t>
            </a:r>
            <a:r>
              <a:rPr lang="en-US" i="1" dirty="0" smtClean="0">
                <a:solidFill>
                  <a:schemeClr val="tx1"/>
                </a:solidFill>
                <a:latin typeface="Arial" pitchFamily="34" charset="0"/>
                <a:cs typeface="Arial" pitchFamily="34" charset="0"/>
              </a:rPr>
              <a:t>&gt; 2GM/c</a:t>
            </a:r>
            <a:r>
              <a:rPr lang="en-US" baseline="30000" dirty="0" smtClean="0">
                <a:solidFill>
                  <a:schemeClr val="tx1"/>
                </a:solidFill>
                <a:latin typeface="Arial" pitchFamily="34" charset="0"/>
                <a:cs typeface="Arial" pitchFamily="34" charset="0"/>
              </a:rPr>
              <a:t>2</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sym typeface="Symbol" pitchFamily="18" charset="2"/>
              </a:rPr>
              <a:t>).</a:t>
            </a:r>
            <a:r>
              <a:rPr lang="en-US" dirty="0" smtClean="0">
                <a:solidFill>
                  <a:schemeClr val="tx1"/>
                </a:solidFill>
                <a:latin typeface="Arial" pitchFamily="34" charset="0"/>
                <a:cs typeface="Arial" pitchFamily="34" charset="0"/>
                <a:sym typeface="Symbol" pitchFamily="18" charset="2"/>
              </a:rPr>
              <a:t> </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sym typeface="Symbol" pitchFamily="18" charset="2"/>
              </a:rPr>
              <a:t>Thus light can’t escape – a </a:t>
            </a:r>
            <a:r>
              <a:rPr kumimoji="0" lang="en-US"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sym typeface="Symbol" pitchFamily="18" charset="2"/>
              </a:rPr>
              <a:t>black hole</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sym typeface="Symbol" pitchFamily="18" charset="2"/>
              </a:rPr>
              <a:t>.</a:t>
            </a: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fld id="{EE00F73F-EE47-4CD8-BDB3-C99BF6CE689B}" type="slidenum">
              <a:rPr lang="en-US" smtClean="0"/>
              <a:pPr/>
              <a:t>18</a:t>
            </a:fld>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135312" y="1479548"/>
                <a:ext cx="2819400" cy="13892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chemeClr val="tx1"/>
                              </a:solidFill>
                              <a:latin typeface="Cambria Math" panose="02040503050406030204" pitchFamily="18" charset="0"/>
                            </a:rPr>
                          </m:ctrlPr>
                        </m:fPr>
                        <m:num>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a:ea typeface="Cambria Math"/>
                                </a:rPr>
                                <m:t>𝜆</m:t>
                              </m:r>
                            </m:e>
                            <m:sub>
                              <m:r>
                                <a:rPr lang="en-US" sz="2000" b="0" i="1" smtClean="0">
                                  <a:solidFill>
                                    <a:schemeClr val="tx1"/>
                                  </a:solidFill>
                                  <a:latin typeface="Cambria Math"/>
                                </a:rPr>
                                <m:t>1</m:t>
                              </m:r>
                            </m:sub>
                          </m:sSub>
                        </m:num>
                        <m:den>
                          <m:sSub>
                            <m:sSubPr>
                              <m:ctrlPr>
                                <a:rPr lang="en-US" sz="2000" i="1" smtClean="0">
                                  <a:solidFill>
                                    <a:schemeClr val="tx1"/>
                                  </a:solidFill>
                                  <a:latin typeface="Cambria Math" panose="02040503050406030204" pitchFamily="18" charset="0"/>
                                </a:rPr>
                              </m:ctrlPr>
                            </m:sSubPr>
                            <m:e>
                              <m:r>
                                <a:rPr lang="en-US" sz="2000" i="1" smtClean="0">
                                  <a:solidFill>
                                    <a:schemeClr val="tx1"/>
                                  </a:solidFill>
                                  <a:latin typeface="Cambria Math"/>
                                  <a:ea typeface="Cambria Math"/>
                                </a:rPr>
                                <m:t>𝜆</m:t>
                              </m:r>
                            </m:e>
                            <m:sub>
                              <m:r>
                                <a:rPr lang="en-US" sz="2000" b="0" i="1" smtClean="0">
                                  <a:solidFill>
                                    <a:schemeClr val="tx1"/>
                                  </a:solidFill>
                                  <a:latin typeface="Cambria Math"/>
                                </a:rPr>
                                <m:t>0</m:t>
                              </m:r>
                            </m:sub>
                          </m:sSub>
                        </m:den>
                      </m:f>
                      <m:r>
                        <a:rPr lang="en-US" sz="2000" b="0" i="1" smtClean="0">
                          <a:solidFill>
                            <a:schemeClr val="tx1"/>
                          </a:solidFill>
                          <a:latin typeface="Cambria Math"/>
                        </a:rPr>
                        <m:t>= </m:t>
                      </m:r>
                      <m:f>
                        <m:fPr>
                          <m:ctrlPr>
                            <a:rPr lang="en-US" sz="2000" b="0" i="1" smtClean="0">
                              <a:solidFill>
                                <a:schemeClr val="tx1"/>
                              </a:solidFill>
                              <a:latin typeface="Cambria Math" panose="02040503050406030204" pitchFamily="18" charset="0"/>
                            </a:rPr>
                          </m:ctrlPr>
                        </m:fPr>
                        <m:num>
                          <m:rad>
                            <m:radPr>
                              <m:degHide m:val="on"/>
                              <m:ctrlPr>
                                <a:rPr lang="en-US" sz="2000" b="0" i="1" smtClean="0">
                                  <a:solidFill>
                                    <a:schemeClr val="tx1"/>
                                  </a:solidFill>
                                  <a:latin typeface="Cambria Math" panose="02040503050406030204" pitchFamily="18" charset="0"/>
                                </a:rPr>
                              </m:ctrlPr>
                            </m:radPr>
                            <m:deg/>
                            <m:e>
                              <m:r>
                                <a:rPr lang="en-US" sz="2000" b="0" i="1" smtClean="0">
                                  <a:solidFill>
                                    <a:schemeClr val="tx1"/>
                                  </a:solidFill>
                                  <a:latin typeface="Cambria Math"/>
                                </a:rPr>
                                <m:t>1− </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a:rPr>
                                    <m:t>2</m:t>
                                  </m:r>
                                  <m:r>
                                    <a:rPr lang="en-US" sz="2000" b="0" i="1" smtClean="0">
                                      <a:solidFill>
                                        <a:schemeClr val="tx1"/>
                                      </a:solidFill>
                                      <a:latin typeface="Cambria Math"/>
                                    </a:rPr>
                                    <m:t>𝐺𝑀</m:t>
                                  </m:r>
                                </m:num>
                                <m:den>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𝑟</m:t>
                                      </m:r>
                                    </m:e>
                                    <m:sub>
                                      <m:r>
                                        <a:rPr lang="en-US" sz="2000" b="0" i="1" smtClean="0">
                                          <a:solidFill>
                                            <a:schemeClr val="tx1"/>
                                          </a:solidFill>
                                          <a:latin typeface="Cambria Math"/>
                                        </a:rPr>
                                        <m:t>1</m:t>
                                      </m:r>
                                    </m:sub>
                                  </m:sSub>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a:rPr>
                                        <m:t>𝑐</m:t>
                                      </m:r>
                                    </m:e>
                                    <m:sup>
                                      <m:r>
                                        <a:rPr lang="en-US" sz="2000" b="0" i="1" smtClean="0">
                                          <a:solidFill>
                                            <a:schemeClr val="tx1"/>
                                          </a:solidFill>
                                          <a:latin typeface="Cambria Math"/>
                                        </a:rPr>
                                        <m:t>2</m:t>
                                      </m:r>
                                    </m:sup>
                                  </m:sSup>
                                </m:den>
                              </m:f>
                            </m:e>
                          </m:rad>
                        </m:num>
                        <m:den>
                          <m:rad>
                            <m:radPr>
                              <m:degHide m:val="on"/>
                              <m:ctrlPr>
                                <a:rPr lang="en-US" sz="2000" b="0" i="1" smtClean="0">
                                  <a:solidFill>
                                    <a:schemeClr val="tx1"/>
                                  </a:solidFill>
                                  <a:latin typeface="Cambria Math" panose="02040503050406030204" pitchFamily="18" charset="0"/>
                                </a:rPr>
                              </m:ctrlPr>
                            </m:radPr>
                            <m:deg/>
                            <m:e>
                              <m:r>
                                <a:rPr lang="en-US" sz="2000" b="0" i="1" smtClean="0">
                                  <a:solidFill>
                                    <a:schemeClr val="tx1"/>
                                  </a:solidFill>
                                  <a:latin typeface="Cambria Math"/>
                                </a:rPr>
                                <m:t>1−</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a:rPr>
                                    <m:t>2</m:t>
                                  </m:r>
                                  <m:r>
                                    <a:rPr lang="en-US" sz="2000" b="0" i="1" smtClean="0">
                                      <a:solidFill>
                                        <a:schemeClr val="tx1"/>
                                      </a:solidFill>
                                      <a:latin typeface="Cambria Math"/>
                                    </a:rPr>
                                    <m:t>𝐺𝑀</m:t>
                                  </m:r>
                                </m:num>
                                <m:den>
                                  <m:r>
                                    <a:rPr lang="en-US" sz="2000" b="0" i="1" smtClean="0">
                                      <a:solidFill>
                                        <a:schemeClr val="tx1"/>
                                      </a:solidFill>
                                      <a:latin typeface="Cambria Math"/>
                                    </a:rPr>
                                    <m:t>𝑟</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a:rPr>
                                        <m:t>𝑐</m:t>
                                      </m:r>
                                    </m:e>
                                    <m:sup>
                                      <m:r>
                                        <a:rPr lang="en-US" sz="2000" b="0" i="1" smtClean="0">
                                          <a:solidFill>
                                            <a:schemeClr val="tx1"/>
                                          </a:solidFill>
                                          <a:latin typeface="Cambria Math"/>
                                        </a:rPr>
                                        <m:t>2</m:t>
                                      </m:r>
                                    </m:sup>
                                  </m:sSup>
                                </m:den>
                              </m:f>
                            </m:e>
                          </m:rad>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135312" y="1479548"/>
                <a:ext cx="2819400" cy="138922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278312" y="3025052"/>
                <a:ext cx="2819400" cy="105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chemeClr val="tx1"/>
                              </a:solidFill>
                              <a:latin typeface="Cambria Math" panose="02040503050406030204" pitchFamily="18" charset="0"/>
                            </a:rPr>
                          </m:ctrlPr>
                        </m:fPr>
                        <m:num>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a:ea typeface="Cambria Math"/>
                                </a:rPr>
                                <m:t>𝜆</m:t>
                              </m:r>
                            </m:e>
                            <m:sub>
                              <m:r>
                                <a:rPr lang="en-US" sz="2000" b="0" i="1" smtClean="0">
                                  <a:solidFill>
                                    <a:schemeClr val="tx1"/>
                                  </a:solidFill>
                                  <a:latin typeface="Cambria Math"/>
                                </a:rPr>
                                <m:t>1</m:t>
                              </m:r>
                            </m:sub>
                          </m:sSub>
                        </m:num>
                        <m:den>
                          <m:sSub>
                            <m:sSubPr>
                              <m:ctrlPr>
                                <a:rPr lang="en-US" sz="2000" i="1" smtClean="0">
                                  <a:solidFill>
                                    <a:schemeClr val="tx1"/>
                                  </a:solidFill>
                                  <a:latin typeface="Cambria Math" panose="02040503050406030204" pitchFamily="18" charset="0"/>
                                </a:rPr>
                              </m:ctrlPr>
                            </m:sSubPr>
                            <m:e>
                              <m:r>
                                <a:rPr lang="en-US" sz="2000" i="1" smtClean="0">
                                  <a:solidFill>
                                    <a:schemeClr val="tx1"/>
                                  </a:solidFill>
                                  <a:latin typeface="Cambria Math"/>
                                  <a:ea typeface="Cambria Math"/>
                                </a:rPr>
                                <m:t>𝜆</m:t>
                              </m:r>
                            </m:e>
                            <m:sub>
                              <m:r>
                                <a:rPr lang="en-US" sz="2000" b="0" i="1" smtClean="0">
                                  <a:solidFill>
                                    <a:schemeClr val="tx1"/>
                                  </a:solidFill>
                                  <a:latin typeface="Cambria Math"/>
                                </a:rPr>
                                <m:t>0</m:t>
                              </m:r>
                            </m:sub>
                          </m:sSub>
                        </m:den>
                      </m:f>
                      <m:r>
                        <a:rPr lang="en-US" sz="2000" b="0" i="1" smtClean="0">
                          <a:solidFill>
                            <a:schemeClr val="tx1"/>
                          </a:solidFill>
                          <a:latin typeface="Cambria Math"/>
                        </a:rPr>
                        <m:t>= </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a:rPr>
                            <m:t>1</m:t>
                          </m:r>
                        </m:num>
                        <m:den>
                          <m:rad>
                            <m:radPr>
                              <m:degHide m:val="on"/>
                              <m:ctrlPr>
                                <a:rPr lang="en-US" sz="2000" b="0" i="1" smtClean="0">
                                  <a:solidFill>
                                    <a:schemeClr val="tx1"/>
                                  </a:solidFill>
                                  <a:latin typeface="Cambria Math" panose="02040503050406030204" pitchFamily="18" charset="0"/>
                                </a:rPr>
                              </m:ctrlPr>
                            </m:radPr>
                            <m:deg/>
                            <m:e>
                              <m:r>
                                <a:rPr lang="en-US" sz="2000" b="0" i="1" smtClean="0">
                                  <a:solidFill>
                                    <a:schemeClr val="tx1"/>
                                  </a:solidFill>
                                  <a:latin typeface="Cambria Math"/>
                                </a:rPr>
                                <m:t>1−</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a:rPr>
                                    <m:t>2</m:t>
                                  </m:r>
                                  <m:r>
                                    <a:rPr lang="en-US" sz="2000" b="0" i="1" smtClean="0">
                                      <a:solidFill>
                                        <a:schemeClr val="tx1"/>
                                      </a:solidFill>
                                      <a:latin typeface="Cambria Math"/>
                                    </a:rPr>
                                    <m:t>𝐺𝑀</m:t>
                                  </m:r>
                                </m:num>
                                <m:den>
                                  <m:r>
                                    <a:rPr lang="en-US" sz="2000" b="0" i="1" smtClean="0">
                                      <a:solidFill>
                                        <a:schemeClr val="tx1"/>
                                      </a:solidFill>
                                      <a:latin typeface="Cambria Math"/>
                                    </a:rPr>
                                    <m:t>𝑟</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a:rPr>
                                        <m:t>𝑐</m:t>
                                      </m:r>
                                    </m:e>
                                    <m:sup>
                                      <m:r>
                                        <a:rPr lang="en-US" sz="2000" b="0" i="1" smtClean="0">
                                          <a:solidFill>
                                            <a:schemeClr val="tx1"/>
                                          </a:solidFill>
                                          <a:latin typeface="Cambria Math"/>
                                        </a:rPr>
                                        <m:t>2</m:t>
                                      </m:r>
                                    </m:sup>
                                  </m:sSup>
                                </m:den>
                              </m:f>
                            </m:e>
                          </m:rad>
                        </m:den>
                      </m:f>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4278312" y="3025052"/>
                <a:ext cx="2819400" cy="1059585"/>
              </a:xfrm>
              <a:prstGeom prst="rect">
                <a:avLst/>
              </a:prstGeom>
              <a:blipFill rotWithShape="1">
                <a:blip r:embed="rId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508000" y="422275"/>
            <a:ext cx="6188075" cy="1477328"/>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dirty="0">
                <a:solidFill>
                  <a:schemeClr val="tx1"/>
                </a:solidFill>
                <a:latin typeface="Arial" pitchFamily="34" charset="0"/>
                <a:cs typeface="Arial" pitchFamily="34" charset="0"/>
              </a:rPr>
              <a:t>3. </a:t>
            </a:r>
            <a:r>
              <a:rPr lang="en-GB" u="sng" dirty="0">
                <a:solidFill>
                  <a:schemeClr val="tx1"/>
                </a:solidFill>
                <a:latin typeface="Arial" pitchFamily="34" charset="0"/>
                <a:cs typeface="Arial" pitchFamily="34" charset="0"/>
              </a:rPr>
              <a:t>Gravitational Time Dilation</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u="sng" dirty="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dirty="0">
                <a:solidFill>
                  <a:schemeClr val="tx1"/>
                </a:solidFill>
                <a:latin typeface="Arial" pitchFamily="34" charset="0"/>
                <a:cs typeface="Arial" pitchFamily="34" charset="0"/>
              </a:rPr>
              <a:t>A photon moving upwards in gravity is </a:t>
            </a:r>
            <a:r>
              <a:rPr lang="en-GB" dirty="0" err="1">
                <a:solidFill>
                  <a:schemeClr val="tx1"/>
                </a:solidFill>
                <a:latin typeface="Arial" pitchFamily="34" charset="0"/>
                <a:cs typeface="Arial" pitchFamily="34" charset="0"/>
              </a:rPr>
              <a:t>redshifted</a:t>
            </a:r>
            <a:r>
              <a:rPr lang="en-GB" dirty="0">
                <a:solidFill>
                  <a:schemeClr val="tx1"/>
                </a:solidFill>
                <a:latin typeface="Arial" pitchFamily="34" charset="0"/>
                <a:cs typeface="Arial" pitchFamily="34" charset="0"/>
              </a:rPr>
              <a:t>. Since </a:t>
            </a:r>
          </a:p>
        </p:txBody>
      </p:sp>
      <p:sp>
        <p:nvSpPr>
          <p:cNvPr id="10243" name="Text Box 2"/>
          <p:cNvSpPr txBox="1">
            <a:spLocks noChangeArrowheads="1"/>
          </p:cNvSpPr>
          <p:nvPr/>
        </p:nvSpPr>
        <p:spPr bwMode="auto">
          <a:xfrm>
            <a:off x="2409825" y="2150653"/>
            <a:ext cx="1030287" cy="409984"/>
          </a:xfrm>
          <a:prstGeom prst="rect">
            <a:avLst/>
          </a:prstGeom>
          <a:noFill/>
          <a:ln w="9525">
            <a:noFill/>
            <a:miter lim="800000"/>
            <a:headEnd/>
            <a:tailEnd/>
          </a:ln>
        </p:spPr>
        <p:txBody>
          <a:bodyPr wrap="square" lIns="0" tIns="0" rIns="0" bIns="0">
            <a:spAutoFit/>
          </a:bodyPr>
          <a:lstStyle/>
          <a:p>
            <a:pPr eaLnBrk="1">
              <a:lnSpc>
                <a:spcPct val="111000"/>
              </a:lnSpc>
              <a:buClr>
                <a:srgbClr val="000000"/>
              </a:buClr>
              <a:buSzPct val="45000"/>
              <a:buFont typeface="StarSymbol" charset="0"/>
              <a:buNone/>
            </a:pPr>
            <a:r>
              <a:rPr lang="en-US" dirty="0" smtClean="0">
                <a:solidFill>
                  <a:schemeClr val="tx1"/>
                </a:solidFill>
                <a:latin typeface="Times New Roman"/>
                <a:cs typeface="Times New Roman"/>
              </a:rPr>
              <a:t>= </a:t>
            </a:r>
            <a:r>
              <a:rPr lang="el-GR" dirty="0" smtClean="0">
                <a:solidFill>
                  <a:schemeClr val="tx1"/>
                </a:solidFill>
                <a:latin typeface="Times New Roman"/>
                <a:cs typeface="Times New Roman"/>
              </a:rPr>
              <a:t>ν</a:t>
            </a:r>
            <a:r>
              <a:rPr lang="en-US" dirty="0" smtClean="0">
                <a:solidFill>
                  <a:schemeClr val="tx1"/>
                </a:solidFill>
                <a:latin typeface="Times New Roman"/>
                <a:cs typeface="Times New Roman"/>
              </a:rPr>
              <a:t>  =</a:t>
            </a:r>
            <a:endParaRPr lang="en-GB" dirty="0">
              <a:solidFill>
                <a:schemeClr val="tx1"/>
              </a:solidFill>
              <a:latin typeface="Arial" pitchFamily="34" charset="0"/>
              <a:cs typeface="Arial" pitchFamily="34" charset="0"/>
            </a:endParaRPr>
          </a:p>
        </p:txBody>
      </p:sp>
      <p:sp>
        <p:nvSpPr>
          <p:cNvPr id="10244" name="Text Box 3"/>
          <p:cNvSpPr txBox="1">
            <a:spLocks noChangeArrowheads="1"/>
          </p:cNvSpPr>
          <p:nvPr/>
        </p:nvSpPr>
        <p:spPr bwMode="auto">
          <a:xfrm>
            <a:off x="3336925" y="1947863"/>
            <a:ext cx="473075" cy="738664"/>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pPr>
            <a:r>
              <a:rPr lang="en-GB" dirty="0">
                <a:solidFill>
                  <a:schemeClr val="tx1"/>
                </a:solidFill>
                <a:latin typeface="Arial" pitchFamily="34" charset="0"/>
                <a:cs typeface="Arial" pitchFamily="34" charset="0"/>
              </a:rPr>
              <a:t>1</a:t>
            </a:r>
          </a:p>
          <a:p>
            <a:pPr eaLnBrk="1">
              <a:buClr>
                <a:srgbClr val="000000"/>
              </a:buClr>
              <a:buSzPct val="45000"/>
              <a:buFont typeface="StarSymbol" charset="0"/>
              <a:buNone/>
            </a:pPr>
            <a:r>
              <a:rPr lang="en-GB" i="1" dirty="0">
                <a:solidFill>
                  <a:schemeClr val="tx1"/>
                </a:solidFill>
                <a:latin typeface="Arial" pitchFamily="34" charset="0"/>
                <a:cs typeface="Arial" pitchFamily="34" charset="0"/>
              </a:rPr>
              <a:t>T</a:t>
            </a:r>
          </a:p>
        </p:txBody>
      </p:sp>
      <p:sp>
        <p:nvSpPr>
          <p:cNvPr id="10246" name="Text Box 5"/>
          <p:cNvSpPr txBox="1">
            <a:spLocks noChangeArrowheads="1"/>
          </p:cNvSpPr>
          <p:nvPr/>
        </p:nvSpPr>
        <p:spPr bwMode="auto">
          <a:xfrm>
            <a:off x="461963" y="3149600"/>
            <a:ext cx="6407149" cy="2215991"/>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dirty="0">
                <a:solidFill>
                  <a:schemeClr val="tx1"/>
                </a:solidFill>
                <a:latin typeface="Arial" pitchFamily="34" charset="0"/>
                <a:cs typeface="Arial" pitchFamily="34" charset="0"/>
              </a:rPr>
              <a:t>the photon's period gets longer.  Observer 1 </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dirty="0">
                <a:solidFill>
                  <a:schemeClr val="tx1"/>
                </a:solidFill>
                <a:latin typeface="Arial" pitchFamily="34" charset="0"/>
                <a:cs typeface="Arial" pitchFamily="34" charset="0"/>
              </a:rPr>
              <a:t>will measure a longer period than Observer 2.  So they disagree on time intervals. Observer 1 would say that Observer 2's clock runs slow</a:t>
            </a:r>
            <a:r>
              <a:rPr lang="en-GB" dirty="0" smtClean="0">
                <a:solidFill>
                  <a:schemeClr val="tx1"/>
                </a:solidFill>
                <a:latin typeface="Arial" pitchFamily="34" charset="0"/>
                <a:cs typeface="Arial" pitchFamily="34" charset="0"/>
              </a:rPr>
              <a:t>!</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dirty="0" smtClean="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dirty="0" smtClean="0">
                <a:solidFill>
                  <a:schemeClr val="tx1"/>
                </a:solidFill>
                <a:latin typeface="Arial" pitchFamily="34" charset="0"/>
                <a:cs typeface="Arial" pitchFamily="34" charset="0"/>
              </a:rPr>
              <a:t>What happens to </a:t>
            </a:r>
            <a:r>
              <a:rPr lang="en-GB" i="1" dirty="0" smtClean="0">
                <a:solidFill>
                  <a:schemeClr val="tx1"/>
                </a:solidFill>
                <a:latin typeface="Arial" pitchFamily="34" charset="0"/>
                <a:cs typeface="Arial" pitchFamily="34" charset="0"/>
              </a:rPr>
              <a:t>T</a:t>
            </a:r>
            <a:r>
              <a:rPr lang="en-GB" dirty="0" smtClean="0">
                <a:solidFill>
                  <a:schemeClr val="tx1"/>
                </a:solidFill>
                <a:latin typeface="Arial" pitchFamily="34" charset="0"/>
                <a:cs typeface="Arial" pitchFamily="34" charset="0"/>
              </a:rPr>
              <a:t> if </a:t>
            </a:r>
            <a:r>
              <a:rPr lang="en-GB" i="1" dirty="0" smtClean="0">
                <a:solidFill>
                  <a:schemeClr val="tx1"/>
                </a:solidFill>
                <a:latin typeface="Arial" pitchFamily="34" charset="0"/>
                <a:cs typeface="Arial" pitchFamily="34" charset="0"/>
              </a:rPr>
              <a:t>r</a:t>
            </a:r>
            <a:r>
              <a:rPr lang="en-US" i="1" dirty="0" smtClean="0">
                <a:solidFill>
                  <a:schemeClr val="tx1"/>
                </a:solidFill>
                <a:latin typeface="Arial" pitchFamily="34" charset="0"/>
                <a:cs typeface="Arial" pitchFamily="34" charset="0"/>
              </a:rPr>
              <a:t> = 2GM/c</a:t>
            </a:r>
            <a:r>
              <a:rPr lang="en-US" baseline="30000" dirty="0" smtClean="0">
                <a:solidFill>
                  <a:schemeClr val="tx1"/>
                </a:solidFill>
                <a:latin typeface="Arial" pitchFamily="34" charset="0"/>
                <a:cs typeface="Arial" pitchFamily="34" charset="0"/>
              </a:rPr>
              <a:t>2</a:t>
            </a:r>
            <a:r>
              <a:rPr lang="en-US" dirty="0" smtClean="0">
                <a:solidFill>
                  <a:schemeClr val="tx1"/>
                </a:solidFill>
                <a:latin typeface="Arial" pitchFamily="34" charset="0"/>
                <a:cs typeface="Arial" pitchFamily="34" charset="0"/>
              </a:rPr>
              <a:t>?</a:t>
            </a:r>
            <a:endParaRPr lang="en-US" b="1" baseline="30000" dirty="0" smtClean="0">
              <a:solidFill>
                <a:schemeClr val="tx1"/>
              </a:solidFill>
              <a:latin typeface="Arial" pitchFamily="34" charset="0"/>
              <a:cs typeface="Arial" pitchFamily="34" charset="0"/>
            </a:endParaRPr>
          </a:p>
        </p:txBody>
      </p:sp>
      <p:sp>
        <p:nvSpPr>
          <p:cNvPr id="10247" name="Freeform 6"/>
          <p:cNvSpPr>
            <a:spLocks noChangeArrowheads="1"/>
          </p:cNvSpPr>
          <p:nvPr/>
        </p:nvSpPr>
        <p:spPr bwMode="auto">
          <a:xfrm>
            <a:off x="8039100" y="4408488"/>
            <a:ext cx="163513" cy="352425"/>
          </a:xfrm>
          <a:custGeom>
            <a:avLst/>
            <a:gdLst>
              <a:gd name="T0" fmla="*/ 191 w 453"/>
              <a:gd name="T1" fmla="*/ 976 h 977"/>
              <a:gd name="T2" fmla="*/ 13 w 453"/>
              <a:gd name="T3" fmla="*/ 833 h 977"/>
              <a:gd name="T4" fmla="*/ 158 w 453"/>
              <a:gd name="T5" fmla="*/ 703 h 977"/>
              <a:gd name="T6" fmla="*/ 408 w 453"/>
              <a:gd name="T7" fmla="*/ 575 h 977"/>
              <a:gd name="T8" fmla="*/ 369 w 453"/>
              <a:gd name="T9" fmla="*/ 441 h 977"/>
              <a:gd name="T10" fmla="*/ 113 w 453"/>
              <a:gd name="T11" fmla="*/ 334 h 977"/>
              <a:gd name="T12" fmla="*/ 39 w 453"/>
              <a:gd name="T13" fmla="*/ 198 h 977"/>
              <a:gd name="T14" fmla="*/ 183 w 453"/>
              <a:gd name="T15" fmla="*/ 64 h 977"/>
              <a:gd name="T16" fmla="*/ 267 w 453"/>
              <a:gd name="T17" fmla="*/ 25 h 977"/>
              <a:gd name="T18" fmla="*/ 362 w 453"/>
              <a:gd name="T19" fmla="*/ 0 h 977"/>
              <a:gd name="T20" fmla="*/ 362 w 453"/>
              <a:gd name="T21" fmla="*/ 0 h 9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3"/>
              <a:gd name="T34" fmla="*/ 0 h 977"/>
              <a:gd name="T35" fmla="*/ 453 w 453"/>
              <a:gd name="T36" fmla="*/ 977 h 9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3" h="977">
                <a:moveTo>
                  <a:pt x="191" y="976"/>
                </a:moveTo>
                <a:cubicBezTo>
                  <a:pt x="140" y="926"/>
                  <a:pt x="0" y="900"/>
                  <a:pt x="13" y="833"/>
                </a:cubicBezTo>
                <a:cubicBezTo>
                  <a:pt x="26" y="783"/>
                  <a:pt x="65" y="734"/>
                  <a:pt x="158" y="703"/>
                </a:cubicBezTo>
                <a:cubicBezTo>
                  <a:pt x="256" y="666"/>
                  <a:pt x="360" y="627"/>
                  <a:pt x="408" y="575"/>
                </a:cubicBezTo>
                <a:cubicBezTo>
                  <a:pt x="452" y="533"/>
                  <a:pt x="408" y="482"/>
                  <a:pt x="369" y="441"/>
                </a:cubicBezTo>
                <a:cubicBezTo>
                  <a:pt x="317" y="391"/>
                  <a:pt x="191" y="369"/>
                  <a:pt x="113" y="334"/>
                </a:cubicBezTo>
                <a:cubicBezTo>
                  <a:pt x="39" y="301"/>
                  <a:pt x="39" y="247"/>
                  <a:pt x="39" y="198"/>
                </a:cubicBezTo>
                <a:cubicBezTo>
                  <a:pt x="44" y="142"/>
                  <a:pt x="143" y="114"/>
                  <a:pt x="183" y="64"/>
                </a:cubicBezTo>
                <a:lnTo>
                  <a:pt x="267" y="25"/>
                </a:lnTo>
                <a:lnTo>
                  <a:pt x="362" y="0"/>
                </a:lnTo>
              </a:path>
            </a:pathLst>
          </a:custGeom>
          <a:noFill/>
          <a:ln w="31750">
            <a:solidFill>
              <a:schemeClr val="tx1"/>
            </a:solidFill>
            <a:round/>
            <a:headEnd/>
            <a:tailEnd/>
          </a:ln>
        </p:spPr>
        <p:txBody>
          <a:bodyPr/>
          <a:lstStyle/>
          <a:p>
            <a:endParaRPr lang="en-US"/>
          </a:p>
        </p:txBody>
      </p:sp>
      <p:sp>
        <p:nvSpPr>
          <p:cNvPr id="10248" name="Freeform 7"/>
          <p:cNvSpPr>
            <a:spLocks noChangeArrowheads="1"/>
          </p:cNvSpPr>
          <p:nvPr/>
        </p:nvSpPr>
        <p:spPr bwMode="auto">
          <a:xfrm>
            <a:off x="8012113" y="1049338"/>
            <a:ext cx="163512" cy="1022350"/>
          </a:xfrm>
          <a:custGeom>
            <a:avLst/>
            <a:gdLst>
              <a:gd name="T0" fmla="*/ 191 w 452"/>
              <a:gd name="T1" fmla="*/ 2840 h 2841"/>
              <a:gd name="T2" fmla="*/ 13 w 452"/>
              <a:gd name="T3" fmla="*/ 2428 h 2841"/>
              <a:gd name="T4" fmla="*/ 156 w 452"/>
              <a:gd name="T5" fmla="*/ 2046 h 2841"/>
              <a:gd name="T6" fmla="*/ 408 w 452"/>
              <a:gd name="T7" fmla="*/ 1680 h 2841"/>
              <a:gd name="T8" fmla="*/ 369 w 452"/>
              <a:gd name="T9" fmla="*/ 1284 h 2841"/>
              <a:gd name="T10" fmla="*/ 114 w 452"/>
              <a:gd name="T11" fmla="*/ 971 h 2841"/>
              <a:gd name="T12" fmla="*/ 41 w 452"/>
              <a:gd name="T13" fmla="*/ 578 h 2841"/>
              <a:gd name="T14" fmla="*/ 184 w 452"/>
              <a:gd name="T15" fmla="*/ 192 h 2841"/>
              <a:gd name="T16" fmla="*/ 267 w 452"/>
              <a:gd name="T17" fmla="*/ 75 h 2841"/>
              <a:gd name="T18" fmla="*/ 360 w 452"/>
              <a:gd name="T19" fmla="*/ 0 h 2841"/>
              <a:gd name="T20" fmla="*/ 360 w 452"/>
              <a:gd name="T21" fmla="*/ 0 h 28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2"/>
              <a:gd name="T34" fmla="*/ 0 h 2841"/>
              <a:gd name="T35" fmla="*/ 452 w 452"/>
              <a:gd name="T36" fmla="*/ 2841 h 28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2" h="2841">
                <a:moveTo>
                  <a:pt x="191" y="2840"/>
                </a:moveTo>
                <a:cubicBezTo>
                  <a:pt x="139" y="2700"/>
                  <a:pt x="0" y="2616"/>
                  <a:pt x="13" y="2428"/>
                </a:cubicBezTo>
                <a:cubicBezTo>
                  <a:pt x="27" y="2285"/>
                  <a:pt x="65" y="2136"/>
                  <a:pt x="156" y="2046"/>
                </a:cubicBezTo>
                <a:cubicBezTo>
                  <a:pt x="256" y="1942"/>
                  <a:pt x="362" y="1829"/>
                  <a:pt x="408" y="1680"/>
                </a:cubicBezTo>
                <a:cubicBezTo>
                  <a:pt x="451" y="1556"/>
                  <a:pt x="408" y="1408"/>
                  <a:pt x="369" y="1284"/>
                </a:cubicBezTo>
                <a:cubicBezTo>
                  <a:pt x="319" y="1137"/>
                  <a:pt x="191" y="1079"/>
                  <a:pt x="114" y="971"/>
                </a:cubicBezTo>
                <a:cubicBezTo>
                  <a:pt x="41" y="877"/>
                  <a:pt x="39" y="720"/>
                  <a:pt x="41" y="578"/>
                </a:cubicBezTo>
                <a:cubicBezTo>
                  <a:pt x="46" y="415"/>
                  <a:pt x="144" y="331"/>
                  <a:pt x="184" y="192"/>
                </a:cubicBezTo>
                <a:lnTo>
                  <a:pt x="267" y="75"/>
                </a:lnTo>
                <a:lnTo>
                  <a:pt x="360" y="0"/>
                </a:lnTo>
              </a:path>
            </a:pathLst>
          </a:custGeom>
          <a:noFill/>
          <a:ln w="31750">
            <a:solidFill>
              <a:schemeClr val="tx1"/>
            </a:solidFill>
            <a:round/>
            <a:headEnd/>
            <a:tailEnd/>
          </a:ln>
        </p:spPr>
        <p:txBody>
          <a:bodyPr/>
          <a:lstStyle/>
          <a:p>
            <a:endParaRPr lang="en-US"/>
          </a:p>
        </p:txBody>
      </p:sp>
      <p:sp>
        <p:nvSpPr>
          <p:cNvPr id="10249" name="Line 8"/>
          <p:cNvSpPr>
            <a:spLocks noChangeShapeType="1"/>
          </p:cNvSpPr>
          <p:nvPr/>
        </p:nvSpPr>
        <p:spPr bwMode="auto">
          <a:xfrm flipV="1">
            <a:off x="8070850" y="2660650"/>
            <a:ext cx="1588" cy="1431925"/>
          </a:xfrm>
          <a:prstGeom prst="line">
            <a:avLst/>
          </a:prstGeom>
          <a:noFill/>
          <a:ln w="25400">
            <a:solidFill>
              <a:srgbClr val="002060"/>
            </a:solidFill>
            <a:round/>
            <a:headEnd/>
            <a:tailEnd type="triangle" w="lg" len="lg"/>
          </a:ln>
        </p:spPr>
        <p:txBody>
          <a:bodyPr/>
          <a:lstStyle/>
          <a:p>
            <a:endParaRPr lang="en-US"/>
          </a:p>
        </p:txBody>
      </p:sp>
      <p:sp>
        <p:nvSpPr>
          <p:cNvPr id="10260" name="Text Box 19"/>
          <p:cNvSpPr txBox="1">
            <a:spLocks noChangeArrowheads="1"/>
          </p:cNvSpPr>
          <p:nvPr/>
        </p:nvSpPr>
        <p:spPr bwMode="auto">
          <a:xfrm>
            <a:off x="8439150" y="1114425"/>
            <a:ext cx="254000" cy="369332"/>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pPr>
            <a:r>
              <a:rPr lang="en-GB" b="1" dirty="0">
                <a:solidFill>
                  <a:srgbClr val="FF0000"/>
                </a:solidFill>
              </a:rPr>
              <a:t>1</a:t>
            </a:r>
          </a:p>
        </p:txBody>
      </p:sp>
      <p:sp>
        <p:nvSpPr>
          <p:cNvPr id="10261" name="Text Box 20"/>
          <p:cNvSpPr txBox="1">
            <a:spLocks noChangeArrowheads="1"/>
          </p:cNvSpPr>
          <p:nvPr/>
        </p:nvSpPr>
        <p:spPr bwMode="auto">
          <a:xfrm>
            <a:off x="8370888" y="4167188"/>
            <a:ext cx="254000" cy="369332"/>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pPr>
            <a:r>
              <a:rPr lang="en-GB" b="1">
                <a:solidFill>
                  <a:srgbClr val="FF0000"/>
                </a:solidFill>
              </a:rPr>
              <a:t>2</a:t>
            </a:r>
          </a:p>
        </p:txBody>
      </p:sp>
      <p:sp>
        <p:nvSpPr>
          <p:cNvPr id="10262" name="Oval 21"/>
          <p:cNvSpPr>
            <a:spLocks noChangeArrowheads="1"/>
          </p:cNvSpPr>
          <p:nvPr/>
        </p:nvSpPr>
        <p:spPr bwMode="auto">
          <a:xfrm>
            <a:off x="9363075" y="1166813"/>
            <a:ext cx="369888" cy="369887"/>
          </a:xfrm>
          <a:prstGeom prst="ellipse">
            <a:avLst/>
          </a:prstGeom>
          <a:noFill/>
          <a:ln w="18360">
            <a:solidFill>
              <a:schemeClr val="tx1"/>
            </a:solidFill>
            <a:round/>
            <a:headEnd/>
            <a:tailEnd/>
          </a:ln>
        </p:spPr>
        <p:txBody>
          <a:bodyPr wrap="none" anchor="ctr"/>
          <a:lstStyle/>
          <a:p>
            <a:endParaRPr lang="en-US"/>
          </a:p>
        </p:txBody>
      </p:sp>
      <p:sp>
        <p:nvSpPr>
          <p:cNvPr id="10263" name="Line 22"/>
          <p:cNvSpPr>
            <a:spLocks noChangeShapeType="1"/>
          </p:cNvSpPr>
          <p:nvPr/>
        </p:nvSpPr>
        <p:spPr bwMode="auto">
          <a:xfrm>
            <a:off x="9548813" y="1168400"/>
            <a:ext cx="1587" cy="184150"/>
          </a:xfrm>
          <a:prstGeom prst="line">
            <a:avLst/>
          </a:prstGeom>
          <a:noFill/>
          <a:ln w="18360">
            <a:solidFill>
              <a:schemeClr val="tx1"/>
            </a:solidFill>
            <a:round/>
            <a:headEnd/>
            <a:tailEnd/>
          </a:ln>
        </p:spPr>
        <p:txBody>
          <a:bodyPr/>
          <a:lstStyle/>
          <a:p>
            <a:endParaRPr lang="en-US"/>
          </a:p>
        </p:txBody>
      </p:sp>
      <p:sp>
        <p:nvSpPr>
          <p:cNvPr id="10264" name="Line 23"/>
          <p:cNvSpPr>
            <a:spLocks noChangeShapeType="1"/>
          </p:cNvSpPr>
          <p:nvPr/>
        </p:nvSpPr>
        <p:spPr bwMode="auto">
          <a:xfrm flipH="1" flipV="1">
            <a:off x="9547225" y="1362075"/>
            <a:ext cx="60325" cy="153988"/>
          </a:xfrm>
          <a:prstGeom prst="line">
            <a:avLst/>
          </a:prstGeom>
          <a:noFill/>
          <a:ln w="18360">
            <a:solidFill>
              <a:schemeClr val="tx1"/>
            </a:solidFill>
            <a:round/>
            <a:headEnd/>
            <a:tailEnd/>
          </a:ln>
        </p:spPr>
        <p:txBody>
          <a:bodyPr/>
          <a:lstStyle/>
          <a:p>
            <a:endParaRPr lang="en-US"/>
          </a:p>
        </p:txBody>
      </p:sp>
      <p:sp>
        <p:nvSpPr>
          <p:cNvPr id="10265" name="Oval 24"/>
          <p:cNvSpPr>
            <a:spLocks noChangeArrowheads="1"/>
          </p:cNvSpPr>
          <p:nvPr/>
        </p:nvSpPr>
        <p:spPr bwMode="auto">
          <a:xfrm>
            <a:off x="9245600" y="4240213"/>
            <a:ext cx="369888" cy="369887"/>
          </a:xfrm>
          <a:prstGeom prst="ellipse">
            <a:avLst/>
          </a:prstGeom>
          <a:noFill/>
          <a:ln w="18360">
            <a:solidFill>
              <a:schemeClr val="tx1"/>
            </a:solidFill>
            <a:round/>
            <a:headEnd/>
            <a:tailEnd/>
          </a:ln>
        </p:spPr>
        <p:txBody>
          <a:bodyPr wrap="none" anchor="ctr"/>
          <a:lstStyle/>
          <a:p>
            <a:endParaRPr lang="en-US"/>
          </a:p>
        </p:txBody>
      </p:sp>
      <p:sp>
        <p:nvSpPr>
          <p:cNvPr id="10266" name="Line 25"/>
          <p:cNvSpPr>
            <a:spLocks noChangeShapeType="1"/>
          </p:cNvSpPr>
          <p:nvPr/>
        </p:nvSpPr>
        <p:spPr bwMode="auto">
          <a:xfrm>
            <a:off x="9428163" y="4251325"/>
            <a:ext cx="1587" cy="184150"/>
          </a:xfrm>
          <a:prstGeom prst="line">
            <a:avLst/>
          </a:prstGeom>
          <a:noFill/>
          <a:ln w="18360">
            <a:solidFill>
              <a:schemeClr val="tx1"/>
            </a:solidFill>
            <a:round/>
            <a:headEnd/>
            <a:tailEnd/>
          </a:ln>
        </p:spPr>
        <p:txBody>
          <a:bodyPr/>
          <a:lstStyle/>
          <a:p>
            <a:endParaRPr lang="en-US"/>
          </a:p>
        </p:txBody>
      </p:sp>
      <p:sp>
        <p:nvSpPr>
          <p:cNvPr id="10267" name="Line 26"/>
          <p:cNvSpPr>
            <a:spLocks noChangeShapeType="1"/>
          </p:cNvSpPr>
          <p:nvPr/>
        </p:nvSpPr>
        <p:spPr bwMode="auto">
          <a:xfrm flipH="1" flipV="1">
            <a:off x="9434513" y="4440238"/>
            <a:ext cx="161925" cy="63500"/>
          </a:xfrm>
          <a:prstGeom prst="line">
            <a:avLst/>
          </a:prstGeom>
          <a:noFill/>
          <a:ln w="18360">
            <a:solidFill>
              <a:srgbClr val="002060"/>
            </a:solidFill>
            <a:round/>
            <a:headEnd/>
            <a:tailEnd/>
          </a:ln>
        </p:spPr>
        <p:txBody>
          <a:bodyPr/>
          <a:lstStyle/>
          <a:p>
            <a:endParaRPr lang="en-US"/>
          </a:p>
        </p:txBody>
      </p:sp>
      <p:cxnSp>
        <p:nvCxnSpPr>
          <p:cNvPr id="33" name="Straight Connector 32"/>
          <p:cNvCxnSpPr/>
          <p:nvPr/>
        </p:nvCxnSpPr>
        <p:spPr bwMode="auto">
          <a:xfrm>
            <a:off x="3226752" y="2330449"/>
            <a:ext cx="365760" cy="1588"/>
          </a:xfrm>
          <a:prstGeom prst="line">
            <a:avLst/>
          </a:prstGeom>
          <a:solidFill>
            <a:srgbClr val="00B8FF"/>
          </a:solidFill>
          <a:ln w="12700" cap="flat" cmpd="sng" algn="ctr">
            <a:solidFill>
              <a:schemeClr val="tx1"/>
            </a:solidFill>
            <a:prstDash val="solid"/>
            <a:round/>
            <a:headEnd type="none" w="med" len="med"/>
            <a:tailEnd type="none" w="med" len="med"/>
          </a:ln>
          <a:effectLst/>
        </p:spPr>
      </p:cxnSp>
      <p:pic>
        <p:nvPicPr>
          <p:cNvPr id="35" name="Picture 1"/>
          <p:cNvPicPr>
            <a:picLocks noChangeAspect="1" noChangeArrowheads="1"/>
          </p:cNvPicPr>
          <p:nvPr/>
        </p:nvPicPr>
        <p:blipFill>
          <a:blip r:embed="rId3" cstate="print">
            <a:lum bright="-10000" contrast="14000"/>
          </a:blip>
          <a:srcRect l="76800" t="47304" r="12218" b="5565"/>
          <a:stretch>
            <a:fillRect/>
          </a:stretch>
        </p:blipFill>
        <p:spPr bwMode="auto">
          <a:xfrm>
            <a:off x="8621712" y="808037"/>
            <a:ext cx="613664" cy="1548775"/>
          </a:xfrm>
          <a:prstGeom prst="rect">
            <a:avLst/>
          </a:prstGeom>
          <a:noFill/>
          <a:ln w="9525">
            <a:noFill/>
            <a:miter lim="800000"/>
            <a:headEnd/>
            <a:tailEnd/>
          </a:ln>
        </p:spPr>
      </p:pic>
      <p:pic>
        <p:nvPicPr>
          <p:cNvPr id="36" name="Picture 1"/>
          <p:cNvPicPr>
            <a:picLocks noChangeAspect="1" noChangeArrowheads="1"/>
          </p:cNvPicPr>
          <p:nvPr/>
        </p:nvPicPr>
        <p:blipFill>
          <a:blip r:embed="rId3" cstate="print">
            <a:lum bright="-10000" contrast="14000"/>
          </a:blip>
          <a:srcRect l="76800" t="47304" r="12218" b="5565"/>
          <a:stretch>
            <a:fillRect/>
          </a:stretch>
        </p:blipFill>
        <p:spPr bwMode="auto">
          <a:xfrm>
            <a:off x="8621712" y="3779837"/>
            <a:ext cx="613664" cy="1548775"/>
          </a:xfrm>
          <a:prstGeom prst="rect">
            <a:avLst/>
          </a:prstGeom>
          <a:noFill/>
          <a:ln w="9525">
            <a:noFill/>
            <a:miter lim="800000"/>
            <a:headEnd/>
            <a:tailEnd/>
          </a:ln>
        </p:spPr>
      </p:pic>
      <p:sp>
        <p:nvSpPr>
          <p:cNvPr id="21" name="Text Box 5"/>
          <p:cNvSpPr txBox="1">
            <a:spLocks noChangeArrowheads="1"/>
          </p:cNvSpPr>
          <p:nvPr/>
        </p:nvSpPr>
        <p:spPr bwMode="auto">
          <a:xfrm>
            <a:off x="461963" y="5555773"/>
            <a:ext cx="7245349" cy="1107996"/>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US" dirty="0" smtClean="0">
                <a:solidFill>
                  <a:schemeClr val="tx1"/>
                </a:solidFill>
                <a:latin typeface="Arial" pitchFamily="34" charset="0"/>
                <a:cs typeface="Arial" pitchFamily="34" charset="0"/>
              </a:rPr>
              <a:t>Time interval becomes infinitely long.  Observer 2’s time appears to stop according to Observer 1.  Another way to define a </a:t>
            </a:r>
            <a:r>
              <a:rPr lang="en-US" b="1" u="sng" dirty="0" smtClean="0">
                <a:solidFill>
                  <a:schemeClr val="tx1"/>
                </a:solidFill>
                <a:latin typeface="Arial" pitchFamily="34" charset="0"/>
                <a:cs typeface="Arial" pitchFamily="34" charset="0"/>
              </a:rPr>
              <a:t>black hole</a:t>
            </a:r>
            <a:r>
              <a:rPr lang="en-US" b="1" dirty="0" smtClean="0">
                <a:solidFill>
                  <a:schemeClr val="tx1"/>
                </a:solidFill>
                <a:latin typeface="Arial" pitchFamily="34" charset="0"/>
                <a:cs typeface="Arial" pitchFamily="34" charset="0"/>
              </a:rPr>
              <a:t>.</a:t>
            </a:r>
            <a:endParaRPr lang="en-US" b="1" baseline="30000" dirty="0" smtClean="0">
              <a:solidFill>
                <a:schemeClr val="tx1"/>
              </a:solidFill>
              <a:latin typeface="Arial" pitchFamily="34" charset="0"/>
              <a:cs typeface="Arial" pitchFamily="34" charset="0"/>
            </a:endParaRPr>
          </a:p>
        </p:txBody>
      </p:sp>
      <p:sp>
        <p:nvSpPr>
          <p:cNvPr id="22" name="Slide Number Placeholder 21"/>
          <p:cNvSpPr>
            <a:spLocks noGrp="1"/>
          </p:cNvSpPr>
          <p:nvPr>
            <p:ph type="sldNum" sz="quarter" idx="12"/>
          </p:nvPr>
        </p:nvSpPr>
        <p:spPr/>
        <p:txBody>
          <a:bodyPr/>
          <a:lstStyle/>
          <a:p>
            <a:fld id="{EE00F73F-EE47-4CD8-BDB3-C99BF6CE689B}" type="slidenum">
              <a:rPr lang="en-US" smtClean="0"/>
              <a:pPr/>
              <a:t>19</a:t>
            </a:fld>
            <a:endParaRPr lang="en-US"/>
          </a:p>
        </p:txBody>
      </p:sp>
      <p:sp>
        <p:nvSpPr>
          <p:cNvPr id="23" name="Text Box 3"/>
          <p:cNvSpPr txBox="1">
            <a:spLocks noChangeArrowheads="1"/>
          </p:cNvSpPr>
          <p:nvPr/>
        </p:nvSpPr>
        <p:spPr bwMode="auto">
          <a:xfrm>
            <a:off x="1900872" y="1951037"/>
            <a:ext cx="473075" cy="738664"/>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pPr>
            <a:r>
              <a:rPr lang="en-GB" i="1" dirty="0">
                <a:solidFill>
                  <a:schemeClr val="tx1"/>
                </a:solidFill>
                <a:latin typeface="Arial" pitchFamily="34" charset="0"/>
                <a:cs typeface="Arial" pitchFamily="34" charset="0"/>
              </a:rPr>
              <a:t>c</a:t>
            </a:r>
          </a:p>
          <a:p>
            <a:pPr eaLnBrk="1">
              <a:buClr>
                <a:srgbClr val="000000"/>
              </a:buClr>
              <a:buSzPct val="45000"/>
              <a:buFont typeface="StarSymbol" charset="0"/>
              <a:buNone/>
            </a:pPr>
            <a:r>
              <a:rPr lang="el-GR" i="1" dirty="0" smtClean="0">
                <a:solidFill>
                  <a:schemeClr val="tx1"/>
                </a:solidFill>
                <a:cs typeface="Times New Roman" panose="02020603050405020304" pitchFamily="18" charset="0"/>
              </a:rPr>
              <a:t>λ</a:t>
            </a:r>
            <a:endParaRPr lang="en-GB" i="1" dirty="0">
              <a:solidFill>
                <a:schemeClr val="tx1"/>
              </a:solidFill>
              <a:latin typeface="Arial" pitchFamily="34" charset="0"/>
              <a:cs typeface="Arial" pitchFamily="34" charset="0"/>
            </a:endParaRPr>
          </a:p>
        </p:txBody>
      </p:sp>
      <p:cxnSp>
        <p:nvCxnSpPr>
          <p:cNvPr id="24" name="Straight Connector 23"/>
          <p:cNvCxnSpPr/>
          <p:nvPr/>
        </p:nvCxnSpPr>
        <p:spPr bwMode="auto">
          <a:xfrm>
            <a:off x="1839912" y="2332037"/>
            <a:ext cx="365760" cy="1588"/>
          </a:xfrm>
          <a:prstGeom prst="line">
            <a:avLst/>
          </a:prstGeom>
          <a:solidFill>
            <a:srgbClr val="00B8FF"/>
          </a:solidFill>
          <a:ln w="12700" cap="flat" cmpd="sng" algn="ctr">
            <a:solidFill>
              <a:schemeClr val="tx1"/>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normAutofit/>
          </a:bodyPr>
          <a:lstStyle/>
          <a:p>
            <a:r>
              <a:rPr lang="en-US" sz="3200" dirty="0" smtClean="0">
                <a:latin typeface="Arial" pitchFamily="34" charset="0"/>
                <a:cs typeface="Arial" pitchFamily="34" charset="0"/>
              </a:rPr>
              <a:t>The most massive stellar cores</a:t>
            </a:r>
            <a:endParaRPr lang="en-US" sz="3200" dirty="0">
              <a:latin typeface="Arial" pitchFamily="34" charset="0"/>
              <a:cs typeface="Arial" pitchFamily="34" charset="0"/>
            </a:endParaRPr>
          </a:p>
        </p:txBody>
      </p:sp>
      <p:sp>
        <p:nvSpPr>
          <p:cNvPr id="816131" name="Rectangle 3"/>
          <p:cNvSpPr>
            <a:spLocks noGrp="1" noChangeArrowheads="1"/>
          </p:cNvSpPr>
          <p:nvPr>
            <p:ph type="body" idx="1"/>
          </p:nvPr>
        </p:nvSpPr>
        <p:spPr>
          <a:xfrm>
            <a:off x="504031" y="1763926"/>
            <a:ext cx="9184481" cy="5140111"/>
          </a:xfrm>
        </p:spPr>
        <p:txBody>
          <a:bodyPr>
            <a:noAutofit/>
          </a:bodyPr>
          <a:lstStyle/>
          <a:p>
            <a:r>
              <a:rPr lang="en-US" sz="2400" dirty="0" smtClean="0">
                <a:latin typeface="Arial" pitchFamily="34" charset="0"/>
                <a:cs typeface="Arial" pitchFamily="34" charset="0"/>
              </a:rPr>
              <a:t>If the core is massive enough (~</a:t>
            </a:r>
            <a:r>
              <a:rPr lang="en-US" sz="2400" dirty="0">
                <a:latin typeface="Arial" pitchFamily="34" charset="0"/>
                <a:cs typeface="Arial" pitchFamily="34" charset="0"/>
              </a:rPr>
              <a:t>3 M</a:t>
            </a:r>
            <a:r>
              <a:rPr lang="en-US" sz="2400" baseline="-25000" dirty="0" smtClean="0">
                <a:latin typeface="Arial" pitchFamily="34" charset="0"/>
                <a:cs typeface="Arial" pitchFamily="34" charset="0"/>
                <a:sym typeface="Wingdings" pitchFamily="2" charset="2"/>
              </a:rPr>
              <a:t></a:t>
            </a:r>
            <a:r>
              <a:rPr lang="en-US" sz="2400" dirty="0" smtClean="0">
                <a:latin typeface="Arial" pitchFamily="34" charset="0"/>
                <a:cs typeface="Arial" pitchFamily="34" charset="0"/>
                <a:sym typeface="Wingdings" pitchFamily="2" charset="2"/>
              </a:rPr>
              <a:t>; </a:t>
            </a:r>
            <a:r>
              <a:rPr lang="en-GB" sz="2400" dirty="0" smtClean="0">
                <a:latin typeface="Arial" pitchFamily="34" charset="0"/>
                <a:cs typeface="Arial" pitchFamily="34" charset="0"/>
              </a:rPr>
              <a:t>total initial mass of star &gt; 25 M</a:t>
            </a:r>
            <a:r>
              <a:rPr lang="en-GB" sz="1800" dirty="0" smtClean="0">
                <a:solidFill>
                  <a:prstClr val="black"/>
                </a:solidFill>
                <a:latin typeface="Arial" pitchFamily="34" charset="0"/>
                <a:cs typeface="Arial" pitchFamily="34" charset="0"/>
                <a:sym typeface="Wingdings 2"/>
              </a:rPr>
              <a:t></a:t>
            </a:r>
            <a:r>
              <a:rPr lang="en-GB" sz="2400" dirty="0" smtClean="0">
                <a:latin typeface="Arial" pitchFamily="34" charset="0"/>
                <a:cs typeface="Arial" pitchFamily="34" charset="0"/>
                <a:sym typeface="Wingdings 2"/>
              </a:rPr>
              <a:t> or so</a:t>
            </a:r>
            <a:r>
              <a:rPr lang="en-GB" sz="2400" dirty="0" smtClean="0">
                <a:latin typeface="Arial" pitchFamily="34" charset="0"/>
                <a:cs typeface="Arial" pitchFamily="34" charset="0"/>
              </a:rPr>
              <a:t>)</a:t>
            </a:r>
            <a:r>
              <a:rPr lang="en-US" sz="2400" dirty="0" smtClean="0">
                <a:latin typeface="Arial" pitchFamily="34" charset="0"/>
                <a:cs typeface="Arial" pitchFamily="34" charset="0"/>
                <a:sym typeface="Wingdings" pitchFamily="2" charset="2"/>
              </a:rPr>
              <a:t>, even neutron degeneracy pressure can be overwhelmed by gravity.  A catastrophic collapse is inevitable =&gt; black hole.</a:t>
            </a:r>
            <a:endParaRPr lang="en-US" sz="2400" dirty="0" smtClean="0">
              <a:latin typeface="Arial" pitchFamily="34" charset="0"/>
              <a:cs typeface="Arial" pitchFamily="34" charset="0"/>
              <a:sym typeface="Symbol" pitchFamily="18" charset="2"/>
            </a:endParaRPr>
          </a:p>
          <a:p>
            <a:endParaRPr lang="en-US" sz="2400" dirty="0" smtClean="0">
              <a:latin typeface="Arial" pitchFamily="34" charset="0"/>
              <a:cs typeface="Arial" pitchFamily="34" charset="0"/>
              <a:sym typeface="Symbol" pitchFamily="18" charset="2"/>
            </a:endParaRPr>
          </a:p>
          <a:p>
            <a:r>
              <a:rPr lang="en-US" sz="2400" dirty="0" smtClean="0">
                <a:latin typeface="Arial" pitchFamily="34" charset="0"/>
                <a:cs typeface="Arial" pitchFamily="34" charset="0"/>
                <a:sym typeface="Symbol" pitchFamily="18" charset="2"/>
              </a:rPr>
              <a:t>Gravity so strong around black hole that Newton’s laws no longer work.  Must turn to General Relativity.</a:t>
            </a:r>
          </a:p>
          <a:p>
            <a:endParaRPr lang="en-US" sz="2400" dirty="0" smtClean="0">
              <a:latin typeface="Arial" pitchFamily="34" charset="0"/>
              <a:cs typeface="Arial" pitchFamily="34" charset="0"/>
              <a:sym typeface="Symbol" pitchFamily="18" charset="2"/>
            </a:endParaRPr>
          </a:p>
          <a:p>
            <a:r>
              <a:rPr lang="en-US" sz="2400" dirty="0" smtClean="0">
                <a:latin typeface="Arial" pitchFamily="34" charset="0"/>
                <a:cs typeface="Arial" pitchFamily="34" charset="0"/>
                <a:sym typeface="Symbol" pitchFamily="18" charset="2"/>
              </a:rPr>
              <a:t>(Fate of collapsed matter, we don’t know of any pressure that can stop collapse:</a:t>
            </a:r>
            <a:endParaRPr lang="en-US" sz="2400" dirty="0">
              <a:latin typeface="Arial" pitchFamily="34" charset="0"/>
              <a:cs typeface="Arial" pitchFamily="34" charset="0"/>
              <a:sym typeface="Symbol" pitchFamily="18" charset="2"/>
            </a:endParaRPr>
          </a:p>
          <a:p>
            <a:pPr>
              <a:buFontTx/>
              <a:buNone/>
            </a:pPr>
            <a:r>
              <a:rPr lang="en-US" sz="2400" dirty="0">
                <a:latin typeface="Arial" pitchFamily="34" charset="0"/>
                <a:cs typeface="Arial" pitchFamily="34" charset="0"/>
                <a:sym typeface="Symbol" pitchFamily="18" charset="2"/>
              </a:rPr>
              <a:t>		Volume  0</a:t>
            </a:r>
          </a:p>
          <a:p>
            <a:pPr>
              <a:buFontTx/>
              <a:buNone/>
            </a:pPr>
            <a:r>
              <a:rPr lang="en-US" sz="2400" dirty="0">
                <a:latin typeface="Arial" pitchFamily="34" charset="0"/>
                <a:cs typeface="Arial" pitchFamily="34" charset="0"/>
                <a:sym typeface="Symbol" pitchFamily="18" charset="2"/>
              </a:rPr>
              <a:t>		Density     </a:t>
            </a:r>
            <a:r>
              <a:rPr lang="en-US" sz="2400" dirty="0" smtClean="0">
                <a:latin typeface="Arial" pitchFamily="34" charset="0"/>
                <a:cs typeface="Arial" pitchFamily="34" charset="0"/>
                <a:sym typeface="Symbol" pitchFamily="18" charset="2"/>
              </a:rPr>
              <a:t>A “singularity”.  We don’t have the physics 	for this!)</a:t>
            </a: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EE00F73F-EE47-4CD8-BDB3-C99BF6CE689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362075" y="379413"/>
            <a:ext cx="7343775" cy="492443"/>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sz="3200" dirty="0">
                <a:solidFill>
                  <a:schemeClr val="tx1"/>
                </a:solidFill>
                <a:latin typeface="Arial" pitchFamily="34" charset="0"/>
                <a:cs typeface="Arial" pitchFamily="34" charset="0"/>
              </a:rPr>
              <a:t>Escape Velocity</a:t>
            </a:r>
          </a:p>
        </p:txBody>
      </p:sp>
      <p:sp>
        <p:nvSpPr>
          <p:cNvPr id="11267" name="Text Box 2"/>
          <p:cNvSpPr txBox="1">
            <a:spLocks noChangeArrowheads="1"/>
          </p:cNvSpPr>
          <p:nvPr/>
        </p:nvSpPr>
        <p:spPr bwMode="auto">
          <a:xfrm>
            <a:off x="623888" y="1385888"/>
            <a:ext cx="7816850" cy="738664"/>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dirty="0">
                <a:solidFill>
                  <a:schemeClr val="tx1"/>
                </a:solidFill>
                <a:latin typeface="Arial" pitchFamily="34" charset="0"/>
                <a:cs typeface="Arial" pitchFamily="34" charset="0"/>
              </a:rPr>
              <a:t>Velocity needed to escape the gravitational pull of an </a:t>
            </a:r>
            <a:r>
              <a:rPr lang="en-GB" dirty="0" smtClean="0">
                <a:solidFill>
                  <a:schemeClr val="tx1"/>
                </a:solidFill>
                <a:latin typeface="Arial" pitchFamily="34" charset="0"/>
                <a:cs typeface="Arial" pitchFamily="34" charset="0"/>
              </a:rPr>
              <a:t>object, starting from a distance </a:t>
            </a:r>
            <a:r>
              <a:rPr lang="en-GB" i="1" dirty="0" smtClean="0">
                <a:solidFill>
                  <a:schemeClr val="tx1"/>
                </a:solidFill>
                <a:latin typeface="Arial" pitchFamily="34" charset="0"/>
                <a:cs typeface="Arial" pitchFamily="34" charset="0"/>
              </a:rPr>
              <a:t>r</a:t>
            </a:r>
            <a:r>
              <a:rPr lang="en-GB" dirty="0" smtClean="0">
                <a:solidFill>
                  <a:schemeClr val="tx1"/>
                </a:solidFill>
                <a:latin typeface="Arial" pitchFamily="34" charset="0"/>
                <a:cs typeface="Arial" pitchFamily="34" charset="0"/>
              </a:rPr>
              <a:t> from </a:t>
            </a:r>
            <a:r>
              <a:rPr lang="en-GB" dirty="0" err="1" smtClean="0">
                <a:solidFill>
                  <a:schemeClr val="tx1"/>
                </a:solidFill>
                <a:latin typeface="Arial" pitchFamily="34" charset="0"/>
                <a:cs typeface="Arial" pitchFamily="34" charset="0"/>
              </a:rPr>
              <a:t>center</a:t>
            </a:r>
            <a:r>
              <a:rPr lang="en-GB" dirty="0" smtClean="0">
                <a:solidFill>
                  <a:schemeClr val="tx1"/>
                </a:solidFill>
                <a:latin typeface="Arial" pitchFamily="34" charset="0"/>
                <a:cs typeface="Arial" pitchFamily="34" charset="0"/>
              </a:rPr>
              <a:t>.</a:t>
            </a:r>
            <a:endParaRPr lang="en-GB" dirty="0">
              <a:solidFill>
                <a:schemeClr val="tx1"/>
              </a:solidFill>
              <a:latin typeface="Arial" pitchFamily="34" charset="0"/>
              <a:cs typeface="Arial" pitchFamily="34" charset="0"/>
            </a:endParaRPr>
          </a:p>
        </p:txBody>
      </p:sp>
      <p:sp>
        <p:nvSpPr>
          <p:cNvPr id="11268" name="Text Box 3"/>
          <p:cNvSpPr txBox="1">
            <a:spLocks noChangeArrowheads="1"/>
          </p:cNvSpPr>
          <p:nvPr/>
        </p:nvSpPr>
        <p:spPr bwMode="auto">
          <a:xfrm>
            <a:off x="3602038" y="2316163"/>
            <a:ext cx="969962" cy="369332"/>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Lst>
            </a:pPr>
            <a:r>
              <a:rPr lang="en-GB" i="1" dirty="0" err="1">
                <a:solidFill>
                  <a:schemeClr val="tx1"/>
                </a:solidFill>
                <a:latin typeface="Arial" pitchFamily="34" charset="0"/>
                <a:cs typeface="Arial" pitchFamily="34" charset="0"/>
              </a:rPr>
              <a:t>v</a:t>
            </a:r>
            <a:r>
              <a:rPr lang="en-GB" i="1" baseline="-33000" dirty="0" err="1">
                <a:solidFill>
                  <a:schemeClr val="tx1"/>
                </a:solidFill>
                <a:latin typeface="Arial" pitchFamily="34" charset="0"/>
                <a:cs typeface="Arial" pitchFamily="34" charset="0"/>
              </a:rPr>
              <a:t>esc</a:t>
            </a:r>
            <a:r>
              <a:rPr lang="en-GB" i="1" dirty="0">
                <a:solidFill>
                  <a:schemeClr val="tx1"/>
                </a:solidFill>
                <a:latin typeface="Arial" pitchFamily="34" charset="0"/>
                <a:cs typeface="Arial" pitchFamily="34" charset="0"/>
              </a:rPr>
              <a:t>   =</a:t>
            </a:r>
          </a:p>
        </p:txBody>
      </p:sp>
      <p:sp>
        <p:nvSpPr>
          <p:cNvPr id="11269" name="Line 4"/>
          <p:cNvSpPr>
            <a:spLocks noChangeShapeType="1"/>
          </p:cNvSpPr>
          <p:nvPr/>
        </p:nvSpPr>
        <p:spPr bwMode="auto">
          <a:xfrm>
            <a:off x="4757738" y="2457450"/>
            <a:ext cx="138112" cy="379413"/>
          </a:xfrm>
          <a:prstGeom prst="line">
            <a:avLst/>
          </a:prstGeom>
          <a:noFill/>
          <a:ln w="18360">
            <a:solidFill>
              <a:schemeClr val="tx1"/>
            </a:solidFill>
            <a:round/>
            <a:headEnd/>
            <a:tailEnd/>
          </a:ln>
        </p:spPr>
        <p:txBody>
          <a:bodyPr/>
          <a:lstStyle/>
          <a:p>
            <a:endParaRPr lang="en-US"/>
          </a:p>
        </p:txBody>
      </p:sp>
      <p:sp>
        <p:nvSpPr>
          <p:cNvPr id="11270" name="Line 5"/>
          <p:cNvSpPr>
            <a:spLocks noChangeShapeType="1"/>
          </p:cNvSpPr>
          <p:nvPr/>
        </p:nvSpPr>
        <p:spPr bwMode="auto">
          <a:xfrm flipH="1">
            <a:off x="4905375" y="2174875"/>
            <a:ext cx="95250" cy="692150"/>
          </a:xfrm>
          <a:prstGeom prst="line">
            <a:avLst/>
          </a:prstGeom>
          <a:noFill/>
          <a:ln w="18360">
            <a:solidFill>
              <a:schemeClr val="tx1"/>
            </a:solidFill>
            <a:round/>
            <a:headEnd/>
            <a:tailEnd/>
          </a:ln>
        </p:spPr>
        <p:txBody>
          <a:bodyPr/>
          <a:lstStyle/>
          <a:p>
            <a:endParaRPr lang="en-US"/>
          </a:p>
        </p:txBody>
      </p:sp>
      <p:sp>
        <p:nvSpPr>
          <p:cNvPr id="11271" name="Line 6"/>
          <p:cNvSpPr>
            <a:spLocks noChangeShapeType="1"/>
          </p:cNvSpPr>
          <p:nvPr/>
        </p:nvSpPr>
        <p:spPr bwMode="auto">
          <a:xfrm>
            <a:off x="5018088" y="2193925"/>
            <a:ext cx="777875" cy="3175"/>
          </a:xfrm>
          <a:prstGeom prst="line">
            <a:avLst/>
          </a:prstGeom>
          <a:noFill/>
          <a:ln w="18360">
            <a:solidFill>
              <a:schemeClr val="tx1"/>
            </a:solidFill>
            <a:round/>
            <a:headEnd/>
            <a:tailEnd/>
          </a:ln>
        </p:spPr>
        <p:txBody>
          <a:bodyPr/>
          <a:lstStyle/>
          <a:p>
            <a:endParaRPr lang="en-US"/>
          </a:p>
        </p:txBody>
      </p:sp>
      <p:sp>
        <p:nvSpPr>
          <p:cNvPr id="11272" name="Text Box 7"/>
          <p:cNvSpPr txBox="1">
            <a:spLocks noChangeArrowheads="1"/>
          </p:cNvSpPr>
          <p:nvPr/>
        </p:nvSpPr>
        <p:spPr bwMode="auto">
          <a:xfrm>
            <a:off x="5114925" y="2230438"/>
            <a:ext cx="1235075" cy="738664"/>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Lst>
            </a:pPr>
            <a:r>
              <a:rPr lang="en-GB" i="1" dirty="0">
                <a:solidFill>
                  <a:schemeClr val="tx1"/>
                </a:solidFill>
                <a:latin typeface="Arial" pitchFamily="34" charset="0"/>
                <a:cs typeface="Arial" pitchFamily="34" charset="0"/>
              </a:rPr>
              <a:t>2GM</a:t>
            </a:r>
          </a:p>
          <a:p>
            <a:pPr eaLnBrk="1">
              <a:buClr>
                <a:srgbClr val="000000"/>
              </a:buClr>
              <a:buSzPct val="45000"/>
              <a:buFont typeface="StarSymbol" charset="0"/>
              <a:buNone/>
              <a:tabLst>
                <a:tab pos="723900" algn="l"/>
              </a:tabLst>
            </a:pPr>
            <a:r>
              <a:rPr lang="en-GB" i="1" dirty="0">
                <a:solidFill>
                  <a:schemeClr val="tx1"/>
                </a:solidFill>
                <a:latin typeface="Arial" pitchFamily="34" charset="0"/>
                <a:cs typeface="Arial" pitchFamily="34" charset="0"/>
              </a:rPr>
              <a:t>  </a:t>
            </a:r>
            <a:r>
              <a:rPr lang="en-GB" i="1" dirty="0" smtClean="0">
                <a:solidFill>
                  <a:schemeClr val="tx1"/>
                </a:solidFill>
                <a:latin typeface="Arial" pitchFamily="34" charset="0"/>
                <a:cs typeface="Arial" pitchFamily="34" charset="0"/>
              </a:rPr>
              <a:t>r</a:t>
            </a:r>
            <a:endParaRPr lang="en-GB" i="1" dirty="0">
              <a:solidFill>
                <a:schemeClr val="tx1"/>
              </a:solidFill>
              <a:latin typeface="Arial" pitchFamily="34" charset="0"/>
              <a:cs typeface="Arial" pitchFamily="34" charset="0"/>
            </a:endParaRPr>
          </a:p>
        </p:txBody>
      </p:sp>
      <p:sp>
        <p:nvSpPr>
          <p:cNvPr id="11273" name="Line 8"/>
          <p:cNvSpPr>
            <a:spLocks noChangeShapeType="1"/>
          </p:cNvSpPr>
          <p:nvPr/>
        </p:nvSpPr>
        <p:spPr bwMode="auto">
          <a:xfrm>
            <a:off x="5091113" y="2576513"/>
            <a:ext cx="600075" cy="1587"/>
          </a:xfrm>
          <a:prstGeom prst="line">
            <a:avLst/>
          </a:prstGeom>
          <a:noFill/>
          <a:ln w="18360">
            <a:solidFill>
              <a:schemeClr val="tx1"/>
            </a:solidFill>
            <a:round/>
            <a:headEnd/>
            <a:tailEnd/>
          </a:ln>
        </p:spPr>
        <p:txBody>
          <a:bodyPr/>
          <a:lstStyle/>
          <a:p>
            <a:endParaRPr lang="en-US"/>
          </a:p>
        </p:txBody>
      </p:sp>
      <p:sp>
        <p:nvSpPr>
          <p:cNvPr id="11274" name="Text Box 9"/>
          <p:cNvSpPr txBox="1">
            <a:spLocks noChangeArrowheads="1"/>
          </p:cNvSpPr>
          <p:nvPr/>
        </p:nvSpPr>
        <p:spPr bwMode="auto">
          <a:xfrm>
            <a:off x="620713" y="3203575"/>
            <a:ext cx="8229599" cy="738664"/>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US" dirty="0" smtClean="0">
                <a:solidFill>
                  <a:schemeClr val="tx1"/>
                </a:solidFill>
                <a:latin typeface="Arial" pitchFamily="34" charset="0"/>
                <a:cs typeface="Arial" pitchFamily="34" charset="0"/>
              </a:rPr>
              <a:t>If we set </a:t>
            </a:r>
            <a:r>
              <a:rPr lang="en-US" i="1" dirty="0" err="1" smtClean="0">
                <a:solidFill>
                  <a:schemeClr val="tx1"/>
                </a:solidFill>
                <a:latin typeface="Arial" pitchFamily="34" charset="0"/>
                <a:cs typeface="Arial" pitchFamily="34" charset="0"/>
              </a:rPr>
              <a:t>v</a:t>
            </a:r>
            <a:r>
              <a:rPr lang="en-US" i="1" baseline="-25000" dirty="0" err="1" smtClean="0">
                <a:solidFill>
                  <a:schemeClr val="tx1"/>
                </a:solidFill>
                <a:latin typeface="Arial" pitchFamily="34" charset="0"/>
                <a:cs typeface="Arial" pitchFamily="34" charset="0"/>
              </a:rPr>
              <a:t>esc</a:t>
            </a:r>
            <a:r>
              <a:rPr lang="en-US" i="1" dirty="0" smtClean="0">
                <a:solidFill>
                  <a:schemeClr val="tx1"/>
                </a:solidFill>
                <a:latin typeface="Arial" pitchFamily="34" charset="0"/>
                <a:cs typeface="Arial" pitchFamily="34" charset="0"/>
              </a:rPr>
              <a:t> = c</a:t>
            </a:r>
            <a:r>
              <a:rPr lang="en-US" dirty="0" smtClean="0">
                <a:solidFill>
                  <a:schemeClr val="tx1"/>
                </a:solidFill>
                <a:latin typeface="Arial" pitchFamily="34" charset="0"/>
                <a:cs typeface="Arial" pitchFamily="34" charset="0"/>
              </a:rPr>
              <a:t>, then </a:t>
            </a:r>
            <a:r>
              <a:rPr lang="en-US" i="1" dirty="0" smtClean="0">
                <a:solidFill>
                  <a:schemeClr val="tx1"/>
                </a:solidFill>
                <a:latin typeface="Arial" pitchFamily="34" charset="0"/>
                <a:cs typeface="Arial" pitchFamily="34" charset="0"/>
              </a:rPr>
              <a:t>r &lt; 2GM/c</a:t>
            </a:r>
            <a:r>
              <a:rPr lang="en-US" baseline="30000" dirty="0" smtClean="0">
                <a:solidFill>
                  <a:schemeClr val="tx1"/>
                </a:solidFill>
                <a:latin typeface="Arial" pitchFamily="34" charset="0"/>
                <a:cs typeface="Arial" pitchFamily="34" charset="0"/>
              </a:rPr>
              <a:t>2</a:t>
            </a:r>
            <a:r>
              <a:rPr lang="en-US" dirty="0" smtClean="0">
                <a:solidFill>
                  <a:schemeClr val="tx1"/>
                </a:solidFill>
                <a:latin typeface="Arial" pitchFamily="34" charset="0"/>
                <a:cs typeface="Arial" pitchFamily="34" charset="0"/>
              </a:rPr>
              <a:t> is distance from center from which nothing can escape.  Again, a </a:t>
            </a:r>
            <a:r>
              <a:rPr lang="en-US" b="1" u="sng" dirty="0" smtClean="0">
                <a:solidFill>
                  <a:schemeClr val="tx1"/>
                </a:solidFill>
                <a:latin typeface="Arial" pitchFamily="34" charset="0"/>
                <a:cs typeface="Arial" pitchFamily="34" charset="0"/>
              </a:rPr>
              <a:t>black hole</a:t>
            </a:r>
            <a:r>
              <a:rPr lang="en-US" dirty="0" smtClean="0">
                <a:solidFill>
                  <a:schemeClr val="tx1"/>
                </a:solidFill>
                <a:latin typeface="Arial" pitchFamily="34" charset="0"/>
                <a:cs typeface="Arial" pitchFamily="34" charset="0"/>
              </a:rPr>
              <a:t>.</a:t>
            </a:r>
            <a:endParaRPr lang="en-GB" dirty="0">
              <a:solidFill>
                <a:schemeClr val="tx1"/>
              </a:solidFill>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EE00F73F-EE47-4CD8-BDB3-C99BF6CE689B}" type="slidenum">
              <a:rPr lang="en-US" smtClean="0"/>
              <a:pPr/>
              <a:t>20</a:t>
            </a:fld>
            <a:endParaRPr lang="en-US"/>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24_fig24_15"/>
          <p:cNvPicPr>
            <a:picLocks noChangeAspect="1" noChangeArrowheads="1"/>
          </p:cNvPicPr>
          <p:nvPr/>
        </p:nvPicPr>
        <p:blipFill>
          <a:blip r:embed="rId3" cstate="print"/>
          <a:srcRect/>
          <a:stretch>
            <a:fillRect/>
          </a:stretch>
        </p:blipFill>
        <p:spPr bwMode="auto">
          <a:xfrm>
            <a:off x="5649912" y="3703637"/>
            <a:ext cx="3962400" cy="3663950"/>
          </a:xfrm>
          <a:prstGeom prst="rect">
            <a:avLst/>
          </a:prstGeom>
          <a:noFill/>
        </p:spPr>
      </p:pic>
      <p:sp>
        <p:nvSpPr>
          <p:cNvPr id="3" name="TextBox 2"/>
          <p:cNvSpPr txBox="1"/>
          <p:nvPr/>
        </p:nvSpPr>
        <p:spPr>
          <a:xfrm>
            <a:off x="1535112" y="274637"/>
            <a:ext cx="7680308" cy="584775"/>
          </a:xfrm>
          <a:prstGeom prst="rect">
            <a:avLst/>
          </a:prstGeom>
          <a:noFill/>
        </p:spPr>
        <p:txBody>
          <a:bodyPr wrap="none" rtlCol="0">
            <a:spAutoFit/>
          </a:bodyPr>
          <a:lstStyle/>
          <a:p>
            <a:r>
              <a:rPr lang="en-US" sz="3200" dirty="0" smtClean="0">
                <a:solidFill>
                  <a:schemeClr val="tx1"/>
                </a:solidFill>
                <a:latin typeface="Arial" pitchFamily="34" charset="0"/>
                <a:cs typeface="Arial" pitchFamily="34" charset="0"/>
              </a:rPr>
              <a:t>Schwarzschild Radius and Event Horizon</a:t>
            </a:r>
            <a:endParaRPr lang="en-US" sz="3200" dirty="0">
              <a:solidFill>
                <a:schemeClr val="tx1"/>
              </a:solidFill>
              <a:latin typeface="Arial" pitchFamily="34" charset="0"/>
              <a:cs typeface="Arial" pitchFamily="34" charset="0"/>
            </a:endParaRPr>
          </a:p>
        </p:txBody>
      </p:sp>
      <p:sp>
        <p:nvSpPr>
          <p:cNvPr id="6" name="TextBox 5"/>
          <p:cNvSpPr txBox="1"/>
          <p:nvPr/>
        </p:nvSpPr>
        <p:spPr>
          <a:xfrm>
            <a:off x="392112" y="1112837"/>
            <a:ext cx="9344866" cy="1938992"/>
          </a:xfrm>
          <a:prstGeom prst="rect">
            <a:avLst/>
          </a:prstGeom>
          <a:noFill/>
        </p:spPr>
        <p:txBody>
          <a:bodyPr wrap="none" rtlCol="0">
            <a:spAutoFit/>
          </a:bodyPr>
          <a:lstStyle/>
          <a:p>
            <a:r>
              <a:rPr lang="en-US" dirty="0" smtClean="0">
                <a:solidFill>
                  <a:schemeClr val="tx1"/>
                </a:solidFill>
                <a:latin typeface="Arial" pitchFamily="34" charset="0"/>
                <a:cs typeface="Arial" pitchFamily="34" charset="0"/>
              </a:rPr>
              <a:t>For an object of mass </a:t>
            </a:r>
            <a:r>
              <a:rPr lang="en-US" i="1" dirty="0" smtClean="0">
                <a:solidFill>
                  <a:schemeClr val="tx1"/>
                </a:solidFill>
                <a:latin typeface="Arial" pitchFamily="34" charset="0"/>
                <a:cs typeface="Arial" pitchFamily="34" charset="0"/>
              </a:rPr>
              <a:t>M</a:t>
            </a:r>
            <a:r>
              <a:rPr lang="en-US" dirty="0" smtClean="0">
                <a:solidFill>
                  <a:schemeClr val="tx1"/>
                </a:solidFill>
                <a:latin typeface="Arial" pitchFamily="34" charset="0"/>
                <a:cs typeface="Arial" pitchFamily="34" charset="0"/>
              </a:rPr>
              <a:t>, the </a:t>
            </a:r>
            <a:r>
              <a:rPr lang="en-US" u="sng" dirty="0" smtClean="0">
                <a:solidFill>
                  <a:schemeClr val="tx1"/>
                </a:solidFill>
                <a:latin typeface="Arial" pitchFamily="34" charset="0"/>
                <a:cs typeface="Arial" pitchFamily="34" charset="0"/>
              </a:rPr>
              <a:t>Schwarzschild Radius</a:t>
            </a:r>
            <a:r>
              <a:rPr lang="en-US" dirty="0" smtClean="0">
                <a:solidFill>
                  <a:schemeClr val="tx1"/>
                </a:solidFill>
                <a:latin typeface="Arial" pitchFamily="34" charset="0"/>
                <a:cs typeface="Arial" pitchFamily="34" charset="0"/>
              </a:rPr>
              <a:t> is:</a:t>
            </a:r>
          </a:p>
          <a:p>
            <a:endParaRPr lang="en-US" dirty="0" smtClean="0">
              <a:solidFill>
                <a:schemeClr val="tx1"/>
              </a:solidFill>
              <a:latin typeface="Arial" pitchFamily="34" charset="0"/>
              <a:cs typeface="Arial" pitchFamily="34" charset="0"/>
            </a:endParaRPr>
          </a:p>
          <a:p>
            <a:pPr algn="ctr"/>
            <a:r>
              <a:rPr lang="en-US" i="1" dirty="0" smtClean="0">
                <a:solidFill>
                  <a:schemeClr val="tx1"/>
                </a:solidFill>
                <a:latin typeface="Arial" pitchFamily="34" charset="0"/>
                <a:cs typeface="Arial" pitchFamily="34" charset="0"/>
              </a:rPr>
              <a:t>R</a:t>
            </a:r>
            <a:r>
              <a:rPr lang="en-US" i="1" baseline="-25000" dirty="0" smtClean="0">
                <a:solidFill>
                  <a:schemeClr val="tx1"/>
                </a:solidFill>
                <a:latin typeface="Arial" pitchFamily="34" charset="0"/>
                <a:cs typeface="Arial" pitchFamily="34" charset="0"/>
              </a:rPr>
              <a:t>S </a:t>
            </a:r>
            <a:r>
              <a:rPr lang="en-US" i="1" dirty="0" smtClean="0">
                <a:solidFill>
                  <a:schemeClr val="tx1"/>
                </a:solidFill>
                <a:latin typeface="Arial" pitchFamily="34" charset="0"/>
                <a:cs typeface="Arial" pitchFamily="34" charset="0"/>
              </a:rPr>
              <a:t>= 2GM/c</a:t>
            </a:r>
            <a:r>
              <a:rPr lang="en-US" baseline="30000" dirty="0" smtClean="0">
                <a:solidFill>
                  <a:schemeClr val="tx1"/>
                </a:solidFill>
                <a:latin typeface="Arial" pitchFamily="34" charset="0"/>
                <a:cs typeface="Arial" pitchFamily="34" charset="0"/>
              </a:rPr>
              <a:t>2</a:t>
            </a:r>
            <a:endParaRPr lang="en-US" dirty="0" smtClean="0">
              <a:solidFill>
                <a:schemeClr val="tx1"/>
              </a:solidFill>
              <a:latin typeface="Arial" pitchFamily="34" charset="0"/>
              <a:cs typeface="Arial" pitchFamily="34" charset="0"/>
            </a:endParaRPr>
          </a:p>
          <a:p>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at which </a:t>
            </a:r>
            <a:r>
              <a:rPr lang="en-US" i="1" dirty="0" err="1" smtClean="0">
                <a:solidFill>
                  <a:schemeClr val="tx1"/>
                </a:solidFill>
                <a:latin typeface="Arial" pitchFamily="34" charset="0"/>
                <a:cs typeface="Arial" pitchFamily="34" charset="0"/>
              </a:rPr>
              <a:t>v</a:t>
            </a:r>
            <a:r>
              <a:rPr lang="en-US" i="1" baseline="-25000" dirty="0" err="1" smtClean="0">
                <a:solidFill>
                  <a:schemeClr val="tx1"/>
                </a:solidFill>
                <a:latin typeface="Arial" pitchFamily="34" charset="0"/>
                <a:cs typeface="Arial" pitchFamily="34" charset="0"/>
              </a:rPr>
              <a:t>esc</a:t>
            </a:r>
            <a:r>
              <a:rPr lang="en-US" i="1" dirty="0" smtClean="0">
                <a:solidFill>
                  <a:schemeClr val="tx1"/>
                </a:solidFill>
                <a:latin typeface="Arial" pitchFamily="34" charset="0"/>
                <a:cs typeface="Arial" pitchFamily="34" charset="0"/>
              </a:rPr>
              <a:t>=c</a:t>
            </a:r>
            <a:r>
              <a:rPr lang="en-US" dirty="0" smtClean="0">
                <a:solidFill>
                  <a:schemeClr val="tx1"/>
                </a:solidFill>
                <a:latin typeface="Arial" pitchFamily="34" charset="0"/>
                <a:cs typeface="Arial" pitchFamily="34" charset="0"/>
              </a:rPr>
              <a:t>, infinite gravitational </a:t>
            </a:r>
            <a:r>
              <a:rPr lang="en-US" dirty="0" err="1" smtClean="0">
                <a:solidFill>
                  <a:schemeClr val="tx1"/>
                </a:solidFill>
                <a:latin typeface="Arial" pitchFamily="34" charset="0"/>
                <a:cs typeface="Arial" pitchFamily="34" charset="0"/>
              </a:rPr>
              <a:t>redshift</a:t>
            </a:r>
            <a:r>
              <a:rPr lang="en-US" dirty="0" smtClean="0">
                <a:solidFill>
                  <a:schemeClr val="tx1"/>
                </a:solidFill>
                <a:latin typeface="Arial" pitchFamily="34" charset="0"/>
                <a:cs typeface="Arial" pitchFamily="34" charset="0"/>
              </a:rPr>
              <a:t> and time dilation occur.</a:t>
            </a:r>
          </a:p>
        </p:txBody>
      </p:sp>
      <p:sp>
        <p:nvSpPr>
          <p:cNvPr id="7" name="Rectangle 6"/>
          <p:cNvSpPr/>
          <p:nvPr/>
        </p:nvSpPr>
        <p:spPr>
          <a:xfrm>
            <a:off x="3516312" y="3170237"/>
            <a:ext cx="2943434" cy="461665"/>
          </a:xfrm>
          <a:prstGeom prst="rect">
            <a:avLst/>
          </a:prstGeom>
        </p:spPr>
        <p:txBody>
          <a:bodyPr wrap="none">
            <a:spAutoFit/>
          </a:bodyPr>
          <a:lstStyle/>
          <a:p>
            <a:r>
              <a:rPr lang="en-GB" i="1" dirty="0" smtClean="0">
                <a:solidFill>
                  <a:schemeClr val="tx1"/>
                </a:solidFill>
                <a:latin typeface="Arial" pitchFamily="34" charset="0"/>
                <a:cs typeface="Arial" pitchFamily="34" charset="0"/>
              </a:rPr>
              <a:t>R</a:t>
            </a:r>
            <a:r>
              <a:rPr lang="en-GB" i="1" baseline="-33000" dirty="0" smtClean="0">
                <a:solidFill>
                  <a:schemeClr val="tx1"/>
                </a:solidFill>
                <a:latin typeface="Arial" pitchFamily="34" charset="0"/>
                <a:cs typeface="Arial" pitchFamily="34" charset="0"/>
              </a:rPr>
              <a:t>S</a:t>
            </a:r>
            <a:r>
              <a:rPr lang="en-GB" dirty="0" smtClean="0">
                <a:solidFill>
                  <a:schemeClr val="tx1"/>
                </a:solidFill>
                <a:latin typeface="Arial" pitchFamily="34" charset="0"/>
                <a:cs typeface="Arial" pitchFamily="34" charset="0"/>
              </a:rPr>
              <a:t> (km)</a:t>
            </a:r>
            <a:r>
              <a:rPr lang="en-US"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 3 </a:t>
            </a:r>
            <a:r>
              <a:rPr lang="en-GB" i="1" dirty="0" smtClean="0">
                <a:solidFill>
                  <a:schemeClr val="tx1"/>
                </a:solidFill>
                <a:latin typeface="Arial" pitchFamily="34" charset="0"/>
                <a:cs typeface="Arial" pitchFamily="34" charset="0"/>
              </a:rPr>
              <a:t>M </a:t>
            </a:r>
            <a:r>
              <a:rPr lang="en-GB" dirty="0" smtClean="0">
                <a:solidFill>
                  <a:schemeClr val="tx1"/>
                </a:solidFill>
                <a:latin typeface="Arial" pitchFamily="34" charset="0"/>
                <a:cs typeface="Arial" pitchFamily="34" charset="0"/>
              </a:rPr>
              <a:t>(M</a:t>
            </a:r>
            <a:r>
              <a:rPr lang="en-GB" sz="1800" dirty="0" smtClean="0">
                <a:solidFill>
                  <a:schemeClr val="tx1"/>
                </a:solidFill>
                <a:latin typeface="Arial" pitchFamily="34" charset="0"/>
                <a:cs typeface="Arial" pitchFamily="34" charset="0"/>
                <a:sym typeface="Wingdings 2"/>
              </a:rPr>
              <a:t></a:t>
            </a:r>
            <a:r>
              <a:rPr lang="en-GB" dirty="0" smtClean="0">
                <a:solidFill>
                  <a:schemeClr val="tx1"/>
                </a:solidFill>
                <a:latin typeface="Arial" pitchFamily="34" charset="0"/>
                <a:cs typeface="Arial" pitchFamily="34" charset="0"/>
              </a:rPr>
              <a:t>)</a:t>
            </a:r>
            <a:endParaRPr lang="en-US" dirty="0"/>
          </a:p>
        </p:txBody>
      </p:sp>
      <p:sp>
        <p:nvSpPr>
          <p:cNvPr id="8" name="TextBox 7"/>
          <p:cNvSpPr txBox="1"/>
          <p:nvPr/>
        </p:nvSpPr>
        <p:spPr>
          <a:xfrm>
            <a:off x="392112" y="4313237"/>
            <a:ext cx="4940776" cy="2308324"/>
          </a:xfrm>
          <a:prstGeom prst="rect">
            <a:avLst/>
          </a:prstGeom>
          <a:noFill/>
        </p:spPr>
        <p:txBody>
          <a:bodyPr wrap="none" rtlCol="0">
            <a:spAutoFit/>
          </a:bodyPr>
          <a:lstStyle/>
          <a:p>
            <a:r>
              <a:rPr lang="en-US" dirty="0" smtClean="0">
                <a:solidFill>
                  <a:schemeClr val="tx1"/>
                </a:solidFill>
                <a:latin typeface="Arial" pitchFamily="34" charset="0"/>
                <a:cs typeface="Arial" pitchFamily="34" charset="0"/>
              </a:rPr>
              <a:t>For Earth, </a:t>
            </a:r>
            <a:r>
              <a:rPr lang="en-US" i="1" dirty="0" smtClean="0">
                <a:solidFill>
                  <a:schemeClr val="tx1"/>
                </a:solidFill>
                <a:latin typeface="Arial" pitchFamily="34" charset="0"/>
                <a:cs typeface="Arial" pitchFamily="34" charset="0"/>
              </a:rPr>
              <a:t>R</a:t>
            </a:r>
            <a:r>
              <a:rPr lang="en-US" i="1" baseline="-25000" dirty="0" smtClean="0">
                <a:solidFill>
                  <a:schemeClr val="tx1"/>
                </a:solidFill>
                <a:latin typeface="Arial" pitchFamily="34" charset="0"/>
                <a:cs typeface="Arial" pitchFamily="34" charset="0"/>
              </a:rPr>
              <a:t>S</a:t>
            </a:r>
            <a:r>
              <a:rPr lang="en-US" dirty="0" smtClean="0">
                <a:solidFill>
                  <a:schemeClr val="tx1"/>
                </a:solidFill>
                <a:latin typeface="Arial" pitchFamily="34" charset="0"/>
                <a:cs typeface="Arial" pitchFamily="34" charset="0"/>
              </a:rPr>
              <a:t> = 1 cm.  If you could</a:t>
            </a:r>
          </a:p>
          <a:p>
            <a:r>
              <a:rPr lang="en-US" dirty="0" smtClean="0">
                <a:solidFill>
                  <a:schemeClr val="tx1"/>
                </a:solidFill>
                <a:latin typeface="Arial" pitchFamily="34" charset="0"/>
                <a:cs typeface="Arial" pitchFamily="34" charset="0"/>
              </a:rPr>
              <a:t>crush Earth to this size, it would be</a:t>
            </a:r>
          </a:p>
          <a:p>
            <a:r>
              <a:rPr lang="en-US" dirty="0" smtClean="0">
                <a:solidFill>
                  <a:schemeClr val="tx1"/>
                </a:solidFill>
                <a:latin typeface="Arial" pitchFamily="34" charset="0"/>
                <a:cs typeface="Arial" pitchFamily="34" charset="0"/>
              </a:rPr>
              <a:t>a black hole.</a:t>
            </a:r>
          </a:p>
          <a:p>
            <a:endParaRPr lang="en-US" dirty="0" smtClean="0">
              <a:solidFill>
                <a:schemeClr val="tx1"/>
              </a:solidFill>
              <a:latin typeface="Arial" pitchFamily="34" charset="0"/>
              <a:cs typeface="Arial" pitchFamily="34" charset="0"/>
            </a:endParaRPr>
          </a:p>
          <a:p>
            <a:r>
              <a:rPr lang="en-US" u="sng" dirty="0" smtClean="0">
                <a:solidFill>
                  <a:schemeClr val="tx1"/>
                </a:solidFill>
                <a:latin typeface="Arial" pitchFamily="34" charset="0"/>
                <a:cs typeface="Arial" pitchFamily="34" charset="0"/>
              </a:rPr>
              <a:t>Event Horizon</a:t>
            </a:r>
            <a:r>
              <a:rPr lang="en-US" dirty="0" smtClean="0">
                <a:solidFill>
                  <a:schemeClr val="tx1"/>
                </a:solidFill>
                <a:latin typeface="Arial" pitchFamily="34" charset="0"/>
                <a:cs typeface="Arial" pitchFamily="34" charset="0"/>
              </a:rPr>
              <a:t> is imaginary sphere</a:t>
            </a:r>
          </a:p>
          <a:p>
            <a:r>
              <a:rPr lang="en-US" dirty="0" smtClean="0">
                <a:solidFill>
                  <a:schemeClr val="tx1"/>
                </a:solidFill>
                <a:latin typeface="Arial" pitchFamily="34" charset="0"/>
                <a:cs typeface="Arial" pitchFamily="34" charset="0"/>
              </a:rPr>
              <a:t>with radius </a:t>
            </a:r>
            <a:r>
              <a:rPr lang="en-US" i="1" dirty="0" smtClean="0">
                <a:solidFill>
                  <a:schemeClr val="tx1"/>
                </a:solidFill>
                <a:latin typeface="Arial" pitchFamily="34" charset="0"/>
                <a:cs typeface="Arial" pitchFamily="34" charset="0"/>
              </a:rPr>
              <a:t>R</a:t>
            </a:r>
            <a:r>
              <a:rPr lang="en-US" i="1" baseline="-25000" dirty="0" smtClean="0">
                <a:solidFill>
                  <a:schemeClr val="tx1"/>
                </a:solidFill>
                <a:latin typeface="Arial" pitchFamily="34" charset="0"/>
                <a:cs typeface="Arial" pitchFamily="34" charset="0"/>
              </a:rPr>
              <a:t>S</a:t>
            </a:r>
            <a:r>
              <a:rPr lang="en-US" dirty="0" smtClean="0">
                <a:solidFill>
                  <a:schemeClr val="tx1"/>
                </a:solidFill>
                <a:latin typeface="Arial" pitchFamily="34" charset="0"/>
                <a:cs typeface="Arial" pitchFamily="34" charset="0"/>
              </a:rPr>
              <a:t>.  </a:t>
            </a:r>
            <a:endParaRPr lang="en-US" dirty="0">
              <a:solidFill>
                <a:schemeClr val="tx1"/>
              </a:solidFill>
              <a:latin typeface="Arial" pitchFamily="34" charset="0"/>
              <a:cs typeface="Arial" pitchFamily="34" charset="0"/>
            </a:endParaRPr>
          </a:p>
        </p:txBody>
      </p:sp>
      <p:sp>
        <p:nvSpPr>
          <p:cNvPr id="9" name="Slide Number Placeholder 8"/>
          <p:cNvSpPr>
            <a:spLocks noGrp="1"/>
          </p:cNvSpPr>
          <p:nvPr>
            <p:ph type="sldNum" sz="quarter" idx="12"/>
          </p:nvPr>
        </p:nvSpPr>
        <p:spPr>
          <a:xfrm>
            <a:off x="7641166" y="7006700"/>
            <a:ext cx="2352146" cy="402483"/>
          </a:xfrm>
        </p:spPr>
        <p:txBody>
          <a:bodyPr/>
          <a:lstStyle/>
          <a:p>
            <a:fld id="{EE00F73F-EE47-4CD8-BDB3-C99BF6CE689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2678112" y="350837"/>
            <a:ext cx="4664075" cy="553998"/>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Lst>
            </a:pPr>
            <a:r>
              <a:rPr lang="en-GB" sz="3200" dirty="0">
                <a:solidFill>
                  <a:schemeClr val="tx1"/>
                </a:solidFill>
                <a:latin typeface="Arial" pitchFamily="34" charset="0"/>
                <a:cs typeface="Arial" pitchFamily="34" charset="0"/>
              </a:rPr>
              <a:t>Black</a:t>
            </a:r>
            <a:r>
              <a:rPr lang="en-GB" sz="3600" dirty="0">
                <a:solidFill>
                  <a:schemeClr val="tx1"/>
                </a:solidFill>
                <a:latin typeface="Arial" pitchFamily="34" charset="0"/>
                <a:cs typeface="Arial" pitchFamily="34" charset="0"/>
              </a:rPr>
              <a:t> </a:t>
            </a:r>
            <a:r>
              <a:rPr lang="en-GB" sz="3200" dirty="0">
                <a:solidFill>
                  <a:schemeClr val="tx1"/>
                </a:solidFill>
                <a:latin typeface="Arial" pitchFamily="34" charset="0"/>
                <a:cs typeface="Arial" pitchFamily="34" charset="0"/>
              </a:rPr>
              <a:t>Holes</a:t>
            </a:r>
          </a:p>
        </p:txBody>
      </p:sp>
      <p:sp>
        <p:nvSpPr>
          <p:cNvPr id="12291" name="Text Box 2"/>
          <p:cNvSpPr txBox="1">
            <a:spLocks noChangeArrowheads="1"/>
          </p:cNvSpPr>
          <p:nvPr/>
        </p:nvSpPr>
        <p:spPr bwMode="auto">
          <a:xfrm>
            <a:off x="696912" y="1189037"/>
            <a:ext cx="8667749" cy="2215991"/>
          </a:xfrm>
          <a:prstGeom prst="rect">
            <a:avLst/>
          </a:prstGeom>
          <a:noFill/>
          <a:ln w="9525">
            <a:noFill/>
            <a:miter lim="800000"/>
            <a:headEnd/>
            <a:tailEnd/>
          </a:ln>
        </p:spPr>
        <p:txBody>
          <a:bodyPr wrap="square" lIns="0" tIns="0" rIns="0" bIns="0">
            <a:spAutoFit/>
          </a:bodyPr>
          <a:lstStyle/>
          <a:p>
            <a:pPr eaLnBrk="1">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smtClean="0">
                <a:solidFill>
                  <a:schemeClr val="tx1"/>
                </a:solidFill>
                <a:latin typeface="Arial" pitchFamily="34" charset="0"/>
                <a:cs typeface="Arial" pitchFamily="34" charset="0"/>
              </a:rPr>
              <a:t>Result of collapse of core </a:t>
            </a:r>
            <a:r>
              <a:rPr lang="en-GB" dirty="0">
                <a:solidFill>
                  <a:schemeClr val="tx1"/>
                </a:solidFill>
                <a:latin typeface="Arial" pitchFamily="34" charset="0"/>
                <a:cs typeface="Arial" pitchFamily="34" charset="0"/>
              </a:rPr>
              <a:t>with about 3 </a:t>
            </a:r>
            <a:r>
              <a:rPr lang="en-GB" dirty="0" smtClean="0">
                <a:solidFill>
                  <a:schemeClr val="tx1"/>
                </a:solidFill>
                <a:latin typeface="Arial" pitchFamily="34" charset="0"/>
                <a:cs typeface="Arial" pitchFamily="34" charset="0"/>
              </a:rPr>
              <a:t>M</a:t>
            </a:r>
            <a:r>
              <a:rPr lang="en-GB" sz="1800" dirty="0" smtClean="0">
                <a:solidFill>
                  <a:schemeClr val="tx1"/>
                </a:solidFill>
                <a:latin typeface="Arial" pitchFamily="34" charset="0"/>
                <a:cs typeface="Arial" pitchFamily="34" charset="0"/>
                <a:sym typeface="Wingdings 2"/>
              </a:rPr>
              <a:t> </a:t>
            </a:r>
            <a:r>
              <a:rPr lang="en-GB" dirty="0" smtClean="0">
                <a:solidFill>
                  <a:schemeClr val="tx1"/>
                </a:solidFill>
                <a:latin typeface="Arial" pitchFamily="34" charset="0"/>
                <a:cs typeface="Arial" pitchFamily="34" charset="0"/>
              </a:rPr>
              <a:t>or more.</a:t>
            </a:r>
            <a:endParaRPr lang="en-GB" dirty="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dirty="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a:solidFill>
                  <a:schemeClr val="tx1"/>
                </a:solidFill>
                <a:latin typeface="Arial" pitchFamily="34" charset="0"/>
                <a:cs typeface="Arial" pitchFamily="34" charset="0"/>
              </a:rPr>
              <a:t>Core collapses to a point, a </a:t>
            </a:r>
            <a:r>
              <a:rPr lang="en-GB" dirty="0" smtClean="0">
                <a:solidFill>
                  <a:schemeClr val="tx1"/>
                </a:solidFill>
                <a:latin typeface="Arial" pitchFamily="34" charset="0"/>
                <a:cs typeface="Arial" pitchFamily="34" charset="0"/>
              </a:rPr>
              <a:t>“singularity”.  As long as it shrinks to a size &lt; </a:t>
            </a:r>
            <a:r>
              <a:rPr lang="en-GB" i="1" dirty="0" smtClean="0">
                <a:solidFill>
                  <a:schemeClr val="tx1"/>
                </a:solidFill>
                <a:latin typeface="Arial" pitchFamily="34" charset="0"/>
                <a:cs typeface="Arial" pitchFamily="34" charset="0"/>
              </a:rPr>
              <a:t>R</a:t>
            </a:r>
            <a:r>
              <a:rPr lang="en-GB" i="1" baseline="-25000" dirty="0" smtClean="0">
                <a:solidFill>
                  <a:schemeClr val="tx1"/>
                </a:solidFill>
                <a:latin typeface="Arial" pitchFamily="34" charset="0"/>
                <a:cs typeface="Arial" pitchFamily="34" charset="0"/>
              </a:rPr>
              <a:t>S</a:t>
            </a:r>
            <a:r>
              <a:rPr lang="en-GB" dirty="0" smtClean="0">
                <a:solidFill>
                  <a:schemeClr val="tx1"/>
                </a:solidFill>
                <a:latin typeface="Arial" pitchFamily="34" charset="0"/>
                <a:cs typeface="Arial" pitchFamily="34" charset="0"/>
              </a:rPr>
              <a:t>, it is a black hole.  For a 3 M</a:t>
            </a:r>
            <a:r>
              <a:rPr lang="en-GB" sz="1800" dirty="0" smtClean="0">
                <a:solidFill>
                  <a:prstClr val="black"/>
                </a:solidFill>
                <a:latin typeface="Arial" pitchFamily="34" charset="0"/>
                <a:cs typeface="Arial" pitchFamily="34" charset="0"/>
                <a:sym typeface="Wingdings 2"/>
              </a:rPr>
              <a:t> </a:t>
            </a:r>
            <a:r>
              <a:rPr lang="en-GB" dirty="0" smtClean="0">
                <a:solidFill>
                  <a:schemeClr val="tx1"/>
                </a:solidFill>
                <a:latin typeface="Arial" pitchFamily="34" charset="0"/>
                <a:cs typeface="Arial" pitchFamily="34" charset="0"/>
              </a:rPr>
              <a:t>object, </a:t>
            </a:r>
            <a:r>
              <a:rPr lang="en-GB" i="1" dirty="0" smtClean="0">
                <a:solidFill>
                  <a:schemeClr val="tx1"/>
                </a:solidFill>
                <a:latin typeface="Arial" pitchFamily="34" charset="0"/>
                <a:cs typeface="Arial" pitchFamily="34" charset="0"/>
              </a:rPr>
              <a:t>R</a:t>
            </a:r>
            <a:r>
              <a:rPr lang="en-GB" i="1" baseline="-25000" dirty="0" smtClean="0">
                <a:solidFill>
                  <a:schemeClr val="tx1"/>
                </a:solidFill>
                <a:latin typeface="Arial" pitchFamily="34" charset="0"/>
                <a:cs typeface="Arial" pitchFamily="34" charset="0"/>
              </a:rPr>
              <a:t>S</a:t>
            </a:r>
            <a:r>
              <a:rPr lang="en-GB" dirty="0" smtClean="0">
                <a:solidFill>
                  <a:schemeClr val="tx1"/>
                </a:solidFill>
                <a:latin typeface="Arial" pitchFamily="34" charset="0"/>
                <a:cs typeface="Arial" pitchFamily="34" charset="0"/>
              </a:rPr>
              <a:t> = 9 km.  (We have never resolved this distance for any </a:t>
            </a:r>
            <a:r>
              <a:rPr lang="en-GB" smtClean="0">
                <a:solidFill>
                  <a:schemeClr val="tx1"/>
                </a:solidFill>
                <a:latin typeface="Arial" pitchFamily="34" charset="0"/>
                <a:cs typeface="Arial" pitchFamily="34" charset="0"/>
              </a:rPr>
              <a:t>BH candidate).</a:t>
            </a:r>
            <a:endParaRPr lang="en-GB" dirty="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dirty="0">
              <a:solidFill>
                <a:schemeClr val="tx1"/>
              </a:solidFill>
              <a:latin typeface="Arial" pitchFamily="34" charset="0"/>
              <a:cs typeface="Arial" pitchFamily="34" charset="0"/>
            </a:endParaRPr>
          </a:p>
        </p:txBody>
      </p:sp>
      <p:pic>
        <p:nvPicPr>
          <p:cNvPr id="5" name="Picture 2" descr="ch24_fig24_15"/>
          <p:cNvPicPr>
            <a:picLocks noChangeAspect="1" noChangeArrowheads="1"/>
          </p:cNvPicPr>
          <p:nvPr/>
        </p:nvPicPr>
        <p:blipFill>
          <a:blip r:embed="rId3" cstate="print"/>
          <a:srcRect/>
          <a:stretch>
            <a:fillRect/>
          </a:stretch>
        </p:blipFill>
        <p:spPr bwMode="auto">
          <a:xfrm>
            <a:off x="696912" y="3849687"/>
            <a:ext cx="3962400" cy="3663950"/>
          </a:xfrm>
          <a:prstGeom prst="rect">
            <a:avLst/>
          </a:prstGeom>
          <a:noFill/>
        </p:spPr>
      </p:pic>
      <p:sp>
        <p:nvSpPr>
          <p:cNvPr id="6" name="Text Box 8"/>
          <p:cNvSpPr txBox="1">
            <a:spLocks noChangeArrowheads="1"/>
          </p:cNvSpPr>
          <p:nvPr/>
        </p:nvSpPr>
        <p:spPr bwMode="auto">
          <a:xfrm>
            <a:off x="4964112" y="5303837"/>
            <a:ext cx="4038600" cy="1846659"/>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a:solidFill>
                  <a:schemeClr val="tx1"/>
                </a:solidFill>
                <a:latin typeface="Arial" pitchFamily="34" charset="0"/>
                <a:cs typeface="Arial" pitchFamily="34" charset="0"/>
              </a:rPr>
              <a:t>Anything crossing over to inside the event horizon, including light, is trapped.  We can know nothing more about it after it does so.</a:t>
            </a:r>
          </a:p>
        </p:txBody>
      </p:sp>
      <p:sp>
        <p:nvSpPr>
          <p:cNvPr id="7" name="Slide Number Placeholder 6"/>
          <p:cNvSpPr>
            <a:spLocks noGrp="1"/>
          </p:cNvSpPr>
          <p:nvPr>
            <p:ph type="sldNum" sz="quarter" idx="12"/>
          </p:nvPr>
        </p:nvSpPr>
        <p:spPr/>
        <p:txBody>
          <a:bodyPr/>
          <a:lstStyle/>
          <a:p>
            <a:fld id="{EE00F73F-EE47-4CD8-BDB3-C99BF6CE689B}" type="slidenum">
              <a:rPr lang="en-US" smtClean="0"/>
              <a:pPr/>
              <a:t>22</a:t>
            </a:fld>
            <a:endParaRPr 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239712" y="274637"/>
            <a:ext cx="9840913" cy="738664"/>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dirty="0" smtClean="0">
                <a:solidFill>
                  <a:schemeClr val="tx1"/>
                </a:solidFill>
                <a:latin typeface="Arial" pitchFamily="34" charset="0"/>
                <a:cs typeface="Arial" pitchFamily="34" charset="0"/>
              </a:rPr>
              <a:t>Black holes cause enormous space curvature.  At </a:t>
            </a:r>
            <a:r>
              <a:rPr lang="en-GB" dirty="0">
                <a:solidFill>
                  <a:schemeClr val="tx1"/>
                </a:solidFill>
                <a:latin typeface="Arial" pitchFamily="34" charset="0"/>
                <a:cs typeface="Arial" pitchFamily="34" charset="0"/>
              </a:rPr>
              <a:t>event horizon </a:t>
            </a:r>
            <a:r>
              <a:rPr lang="en-GB" dirty="0" smtClean="0">
                <a:solidFill>
                  <a:schemeClr val="tx1"/>
                </a:solidFill>
                <a:latin typeface="Arial" pitchFamily="34" charset="0"/>
                <a:cs typeface="Arial" pitchFamily="34" charset="0"/>
              </a:rPr>
              <a:t>it is </a:t>
            </a:r>
            <a:r>
              <a:rPr lang="en-GB" dirty="0">
                <a:solidFill>
                  <a:schemeClr val="tx1"/>
                </a:solidFill>
                <a:latin typeface="Arial" pitchFamily="34" charset="0"/>
                <a:cs typeface="Arial" pitchFamily="34" charset="0"/>
              </a:rPr>
              <a:t>so great that space "folds in on itself", i.e. anything crossing it is trapped.</a:t>
            </a:r>
          </a:p>
        </p:txBody>
      </p:sp>
      <p:pic>
        <p:nvPicPr>
          <p:cNvPr id="5" name="Picture 4" descr="AACHDFK0.JPG"/>
          <p:cNvPicPr>
            <a:picLocks noChangeAspect="1"/>
          </p:cNvPicPr>
          <p:nvPr/>
        </p:nvPicPr>
        <p:blipFill>
          <a:blip r:embed="rId3" cstate="print"/>
          <a:stretch>
            <a:fillRect/>
          </a:stretch>
        </p:blipFill>
        <p:spPr>
          <a:xfrm>
            <a:off x="315912" y="1017833"/>
            <a:ext cx="6019800" cy="6541842"/>
          </a:xfrm>
          <a:prstGeom prst="rect">
            <a:avLst/>
          </a:prstGeom>
        </p:spPr>
      </p:pic>
      <p:pic>
        <p:nvPicPr>
          <p:cNvPr id="53250" name="Picture 2" descr="http://faraday.fc.up.pt/cfp/Members/paccetti/black_hole_milkyway.jpg"/>
          <p:cNvPicPr>
            <a:picLocks noChangeAspect="1" noChangeArrowheads="1"/>
          </p:cNvPicPr>
          <p:nvPr/>
        </p:nvPicPr>
        <p:blipFill>
          <a:blip r:embed="rId4" cstate="print"/>
          <a:srcRect/>
          <a:stretch>
            <a:fillRect/>
          </a:stretch>
        </p:blipFill>
        <p:spPr bwMode="auto">
          <a:xfrm>
            <a:off x="5192712" y="3787775"/>
            <a:ext cx="4714875" cy="3771900"/>
          </a:xfrm>
          <a:prstGeom prst="rect">
            <a:avLst/>
          </a:prstGeom>
          <a:noFill/>
        </p:spPr>
      </p:pic>
      <p:sp>
        <p:nvSpPr>
          <p:cNvPr id="6" name="Slide Number Placeholder 5"/>
          <p:cNvSpPr>
            <a:spLocks noGrp="1"/>
          </p:cNvSpPr>
          <p:nvPr>
            <p:ph type="sldNum" sz="quarter" idx="12"/>
          </p:nvPr>
        </p:nvSpPr>
        <p:spPr>
          <a:xfrm>
            <a:off x="-2046288" y="7157192"/>
            <a:ext cx="2352146" cy="402483"/>
          </a:xfrm>
        </p:spPr>
        <p:txBody>
          <a:bodyPr/>
          <a:lstStyle/>
          <a:p>
            <a:fld id="{EE00F73F-EE47-4CD8-BDB3-C99BF6CE689B}" type="slidenum">
              <a:rPr lang="en-US" smtClean="0"/>
              <a:pPr/>
              <a:t>23</a:t>
            </a:fld>
            <a:endParaRPr lang="en-US"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685925" y="519113"/>
            <a:ext cx="6638925" cy="492443"/>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sz="3200" dirty="0" smtClean="0">
                <a:solidFill>
                  <a:schemeClr val="tx1"/>
                </a:solidFill>
                <a:latin typeface="Arial" pitchFamily="34" charset="0"/>
                <a:cs typeface="Arial" pitchFamily="34" charset="0"/>
              </a:rPr>
              <a:t>Other effects </a:t>
            </a:r>
            <a:r>
              <a:rPr lang="en-GB" sz="3200" dirty="0">
                <a:solidFill>
                  <a:schemeClr val="tx1"/>
                </a:solidFill>
                <a:latin typeface="Arial" pitchFamily="34" charset="0"/>
                <a:cs typeface="Arial" pitchFamily="34" charset="0"/>
              </a:rPr>
              <a:t>around Black Holes</a:t>
            </a:r>
          </a:p>
        </p:txBody>
      </p:sp>
      <p:sp>
        <p:nvSpPr>
          <p:cNvPr id="16387" name="Text Box 2"/>
          <p:cNvSpPr txBox="1">
            <a:spLocks noChangeArrowheads="1"/>
          </p:cNvSpPr>
          <p:nvPr/>
        </p:nvSpPr>
        <p:spPr bwMode="auto">
          <a:xfrm>
            <a:off x="163512" y="1417637"/>
            <a:ext cx="5334000" cy="4801314"/>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dirty="0">
                <a:solidFill>
                  <a:schemeClr val="tx1"/>
                </a:solidFill>
                <a:latin typeface="Arial" pitchFamily="34" charset="0"/>
                <a:cs typeface="Arial" pitchFamily="34" charset="0"/>
              </a:rPr>
              <a:t>1)  Enormous tidal </a:t>
            </a:r>
            <a:r>
              <a:rPr lang="en-GB" dirty="0" smtClean="0">
                <a:solidFill>
                  <a:schemeClr val="tx1"/>
                </a:solidFill>
                <a:latin typeface="Arial" pitchFamily="34" charset="0"/>
                <a:cs typeface="Arial" pitchFamily="34" charset="0"/>
              </a:rPr>
              <a:t>forces (Newtonian).</a:t>
            </a:r>
            <a:endParaRPr lang="en-GB" dirty="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dirty="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dirty="0">
                <a:solidFill>
                  <a:schemeClr val="tx1"/>
                </a:solidFill>
                <a:latin typeface="Arial" pitchFamily="34" charset="0"/>
                <a:cs typeface="Arial" pitchFamily="34" charset="0"/>
              </a:rPr>
              <a:t>2)  </a:t>
            </a:r>
            <a:r>
              <a:rPr lang="en-GB" u="sng" dirty="0">
                <a:solidFill>
                  <a:schemeClr val="tx1"/>
                </a:solidFill>
                <a:latin typeface="Arial" pitchFamily="34" charset="0"/>
                <a:cs typeface="Arial" pitchFamily="34" charset="0"/>
              </a:rPr>
              <a:t>Gravitational </a:t>
            </a:r>
            <a:r>
              <a:rPr lang="en-GB" u="sng" dirty="0" err="1">
                <a:solidFill>
                  <a:schemeClr val="tx1"/>
                </a:solidFill>
                <a:latin typeface="Arial" pitchFamily="34" charset="0"/>
                <a:cs typeface="Arial" pitchFamily="34" charset="0"/>
              </a:rPr>
              <a:t>redshift</a:t>
            </a:r>
            <a:r>
              <a:rPr lang="en-GB" dirty="0">
                <a:solidFill>
                  <a:schemeClr val="tx1"/>
                </a:solidFill>
                <a:latin typeface="Arial" pitchFamily="34" charset="0"/>
                <a:cs typeface="Arial" pitchFamily="34" charset="0"/>
              </a:rPr>
              <a:t>.   Example, blue light emitted just outside event horizon may appear red to distant observer</a:t>
            </a:r>
            <a:r>
              <a:rPr lang="en-GB" dirty="0" smtClean="0">
                <a:solidFill>
                  <a:schemeClr val="tx1"/>
                </a:solidFill>
                <a:latin typeface="Arial" pitchFamily="34" charset="0"/>
                <a:cs typeface="Arial" pitchFamily="34" charset="0"/>
              </a:rPr>
              <a:t>.  Infinite </a:t>
            </a:r>
            <a:r>
              <a:rPr lang="en-GB" dirty="0" err="1" smtClean="0">
                <a:solidFill>
                  <a:schemeClr val="tx1"/>
                </a:solidFill>
                <a:latin typeface="Arial" pitchFamily="34" charset="0"/>
                <a:cs typeface="Arial" pitchFamily="34" charset="0"/>
              </a:rPr>
              <a:t>redshift</a:t>
            </a:r>
            <a:r>
              <a:rPr lang="en-GB" dirty="0" smtClean="0">
                <a:solidFill>
                  <a:schemeClr val="tx1"/>
                </a:solidFill>
                <a:latin typeface="Arial" pitchFamily="34" charset="0"/>
                <a:cs typeface="Arial" pitchFamily="34" charset="0"/>
              </a:rPr>
              <a:t> at event horizon.</a:t>
            </a:r>
            <a:endParaRPr lang="en-GB" dirty="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dirty="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dirty="0" smtClean="0">
                <a:solidFill>
                  <a:schemeClr val="tx1"/>
                </a:solidFill>
                <a:latin typeface="Arial" pitchFamily="34" charset="0"/>
                <a:cs typeface="Arial" pitchFamily="34" charset="0"/>
              </a:rPr>
              <a:t>3)  </a:t>
            </a:r>
            <a:r>
              <a:rPr lang="en-GB" u="sng" dirty="0" smtClean="0">
                <a:solidFill>
                  <a:schemeClr val="tx1"/>
                </a:solidFill>
                <a:latin typeface="Arial" pitchFamily="34" charset="0"/>
                <a:cs typeface="Arial" pitchFamily="34" charset="0"/>
              </a:rPr>
              <a:t>Time </a:t>
            </a:r>
            <a:r>
              <a:rPr lang="en-GB" u="sng" dirty="0">
                <a:solidFill>
                  <a:schemeClr val="tx1"/>
                </a:solidFill>
                <a:latin typeface="Arial" pitchFamily="34" charset="0"/>
                <a:cs typeface="Arial" pitchFamily="34" charset="0"/>
              </a:rPr>
              <a:t>dilation</a:t>
            </a:r>
            <a:r>
              <a:rPr lang="en-GB" dirty="0">
                <a:solidFill>
                  <a:schemeClr val="tx1"/>
                </a:solidFill>
                <a:latin typeface="Arial" pitchFamily="34" charset="0"/>
                <a:cs typeface="Arial" pitchFamily="34" charset="0"/>
              </a:rPr>
              <a:t>.  Clock just outside event horizon appears to run slow to a distant observer.  </a:t>
            </a:r>
            <a:r>
              <a:rPr lang="en-GB" dirty="0" smtClean="0">
                <a:solidFill>
                  <a:schemeClr val="tx1"/>
                </a:solidFill>
                <a:latin typeface="Arial" pitchFamily="34" charset="0"/>
                <a:cs typeface="Arial" pitchFamily="34" charset="0"/>
              </a:rPr>
              <a:t>Clock approaches zero speed as it approaches </a:t>
            </a:r>
            <a:r>
              <a:rPr lang="en-GB" dirty="0">
                <a:solidFill>
                  <a:schemeClr val="tx1"/>
                </a:solidFill>
                <a:latin typeface="Arial" pitchFamily="34" charset="0"/>
                <a:cs typeface="Arial" pitchFamily="34" charset="0"/>
              </a:rPr>
              <a:t>event </a:t>
            </a:r>
            <a:r>
              <a:rPr lang="en-GB" dirty="0" smtClean="0">
                <a:solidFill>
                  <a:schemeClr val="tx1"/>
                </a:solidFill>
                <a:latin typeface="Arial" pitchFamily="34" charset="0"/>
                <a:cs typeface="Arial" pitchFamily="34" charset="0"/>
              </a:rPr>
              <a:t>horizon.</a:t>
            </a:r>
            <a:endParaRPr lang="en-GB" dirty="0">
              <a:solidFill>
                <a:schemeClr val="tx1"/>
              </a:solidFill>
              <a:latin typeface="Arial" pitchFamily="34" charset="0"/>
              <a:cs typeface="Arial" pitchFamily="34" charset="0"/>
            </a:endParaRPr>
          </a:p>
        </p:txBody>
      </p:sp>
      <p:pic>
        <p:nvPicPr>
          <p:cNvPr id="16388" name="Picture 5" descr="AAAKLAN0"/>
          <p:cNvPicPr>
            <a:picLocks noChangeAspect="1" noChangeArrowheads="1"/>
          </p:cNvPicPr>
          <p:nvPr/>
        </p:nvPicPr>
        <p:blipFill>
          <a:blip r:embed="rId3" cstate="print"/>
          <a:srcRect/>
          <a:stretch>
            <a:fillRect/>
          </a:stretch>
        </p:blipFill>
        <p:spPr bwMode="auto">
          <a:xfrm>
            <a:off x="5345112" y="2103437"/>
            <a:ext cx="4725894" cy="480439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E00F73F-EE47-4CD8-BDB3-C99BF6CE689B}" type="slidenum">
              <a:rPr lang="en-US" smtClean="0"/>
              <a:pPr/>
              <a:t>24</a:t>
            </a:fld>
            <a:endParaRPr lang="en-US"/>
          </a:p>
        </p:txBody>
      </p:sp>
      <p:sp>
        <p:nvSpPr>
          <p:cNvPr id="2" name="TextBox 1"/>
          <p:cNvSpPr txBox="1"/>
          <p:nvPr/>
        </p:nvSpPr>
        <p:spPr>
          <a:xfrm>
            <a:off x="87312" y="6294437"/>
            <a:ext cx="5562600" cy="1200329"/>
          </a:xfrm>
          <a:prstGeom prst="rect">
            <a:avLst/>
          </a:prstGeom>
          <a:noFill/>
        </p:spPr>
        <p:txBody>
          <a:bodyPr wrap="square" rtlCol="0">
            <a:spAutoFit/>
          </a:bodyPr>
          <a:lstStyle/>
          <a:p>
            <a:r>
              <a:rPr lang="en-US" dirty="0" smtClean="0">
                <a:solidFill>
                  <a:schemeClr val="tx1"/>
                </a:solidFill>
                <a:latin typeface="Arial" panose="020B0604020202020204" pitchFamily="34" charset="0"/>
                <a:cs typeface="Arial" panose="020B0604020202020204" pitchFamily="34" charset="0"/>
              </a:rPr>
              <a:t>None of these has actually been observed around a black hole, but 2) and 3) around other dense objects.</a:t>
            </a:r>
            <a:endParaRPr lang="en-US" dirty="0">
              <a:solidFill>
                <a:schemeClr val="tx1"/>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373312" y="368300"/>
            <a:ext cx="5599112" cy="984885"/>
          </a:xfrm>
          <a:prstGeom prst="rect">
            <a:avLst/>
          </a:prstGeom>
          <a:noFill/>
          <a:ln w="9525">
            <a:noFill/>
            <a:miter lim="800000"/>
            <a:headEnd/>
            <a:tailEnd/>
          </a:ln>
        </p:spPr>
        <p:txBody>
          <a:bodyPr wrap="square"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sz="3200" dirty="0">
                <a:solidFill>
                  <a:schemeClr val="tx1"/>
                </a:solidFill>
                <a:latin typeface="Arial" pitchFamily="34" charset="0"/>
                <a:cs typeface="Arial" pitchFamily="34" charset="0"/>
              </a:rPr>
              <a:t>Do Black Holes Really Exist?  Good Candidate:  Cygnus X-1</a:t>
            </a:r>
          </a:p>
        </p:txBody>
      </p:sp>
      <p:sp>
        <p:nvSpPr>
          <p:cNvPr id="17411" name="Text Box 2"/>
          <p:cNvSpPr txBox="1">
            <a:spLocks noChangeArrowheads="1"/>
          </p:cNvSpPr>
          <p:nvPr/>
        </p:nvSpPr>
        <p:spPr bwMode="auto">
          <a:xfrm>
            <a:off x="163512" y="1646238"/>
            <a:ext cx="9826625" cy="1846659"/>
          </a:xfrm>
          <a:prstGeom prst="rect">
            <a:avLst/>
          </a:prstGeom>
          <a:noFill/>
          <a:ln w="9525">
            <a:noFill/>
            <a:miter lim="800000"/>
            <a:headEnd/>
            <a:tailEnd/>
          </a:ln>
        </p:spPr>
        <p:txBody>
          <a:bodyPr wrap="square" lIns="0" tIns="0" rIns="0" bIns="0">
            <a:spAutoFit/>
          </a:bodyPr>
          <a:lstStyle/>
          <a:p>
            <a:pPr eaLnBrk="1">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solidFill>
                  <a:schemeClr val="tx1"/>
                </a:solidFill>
                <a:latin typeface="Arial" pitchFamily="34" charset="0"/>
                <a:cs typeface="Arial" pitchFamily="34" charset="0"/>
              </a:rPr>
              <a:t>- Binary system:  30 </a:t>
            </a:r>
            <a:r>
              <a:rPr lang="en-GB" dirty="0" smtClean="0">
                <a:solidFill>
                  <a:schemeClr val="tx1"/>
                </a:solidFill>
                <a:latin typeface="Arial" pitchFamily="34" charset="0"/>
                <a:cs typeface="Arial" pitchFamily="34" charset="0"/>
              </a:rPr>
              <a:t>M</a:t>
            </a:r>
            <a:r>
              <a:rPr lang="en-GB" sz="1800" dirty="0" smtClean="0">
                <a:solidFill>
                  <a:prstClr val="black"/>
                </a:solidFill>
                <a:latin typeface="Arial" pitchFamily="34" charset="0"/>
                <a:cs typeface="Arial" pitchFamily="34" charset="0"/>
                <a:sym typeface="Wingdings 2"/>
              </a:rPr>
              <a:t> </a:t>
            </a:r>
            <a:r>
              <a:rPr lang="en-GB" dirty="0" smtClean="0">
                <a:solidFill>
                  <a:schemeClr val="tx1"/>
                </a:solidFill>
                <a:latin typeface="Arial" pitchFamily="34" charset="0"/>
                <a:cs typeface="Arial" pitchFamily="34" charset="0"/>
              </a:rPr>
              <a:t>star </a:t>
            </a:r>
            <a:r>
              <a:rPr lang="en-GB" dirty="0">
                <a:solidFill>
                  <a:schemeClr val="tx1"/>
                </a:solidFill>
                <a:latin typeface="Arial" pitchFamily="34" charset="0"/>
                <a:cs typeface="Arial" pitchFamily="34" charset="0"/>
              </a:rPr>
              <a:t>with unseen companion.</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dirty="0">
              <a:solidFill>
                <a:schemeClr val="tx1"/>
              </a:solidFill>
              <a:latin typeface="Arial" pitchFamily="34" charset="0"/>
              <a:cs typeface="Arial" pitchFamily="34" charset="0"/>
            </a:endParaRPr>
          </a:p>
          <a:p>
            <a:pPr eaLnBrk="1">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solidFill>
                  <a:schemeClr val="tx1"/>
                </a:solidFill>
                <a:latin typeface="Arial" pitchFamily="34" charset="0"/>
                <a:cs typeface="Arial" pitchFamily="34" charset="0"/>
              </a:rPr>
              <a:t>- Binary orbit  =&gt;  companion  </a:t>
            </a:r>
            <a:r>
              <a:rPr lang="en-GB" dirty="0" smtClean="0">
                <a:solidFill>
                  <a:schemeClr val="tx1"/>
                </a:solidFill>
                <a:latin typeface="Arial" pitchFamily="34" charset="0"/>
                <a:cs typeface="Arial" pitchFamily="34" charset="0"/>
              </a:rPr>
              <a:t>~15 </a:t>
            </a:r>
            <a:r>
              <a:rPr lang="en-GB" dirty="0" smtClean="0">
                <a:solidFill>
                  <a:schemeClr val="tx1"/>
                </a:solidFill>
                <a:latin typeface="Arial" pitchFamily="34" charset="0"/>
                <a:cs typeface="Arial" pitchFamily="34" charset="0"/>
              </a:rPr>
              <a:t>M</a:t>
            </a:r>
            <a:r>
              <a:rPr lang="en-GB" sz="1800" dirty="0" smtClean="0">
                <a:solidFill>
                  <a:prstClr val="black"/>
                </a:solidFill>
                <a:latin typeface="Arial" pitchFamily="34" charset="0"/>
                <a:cs typeface="Arial" pitchFamily="34" charset="0"/>
                <a:sym typeface="Wingdings 2"/>
              </a:rPr>
              <a:t></a:t>
            </a:r>
            <a:r>
              <a:rPr lang="en-GB" dirty="0" smtClean="0">
                <a:solidFill>
                  <a:schemeClr val="tx1"/>
                </a:solidFill>
                <a:latin typeface="Arial" pitchFamily="34" charset="0"/>
                <a:cs typeface="Arial" pitchFamily="34" charset="0"/>
              </a:rPr>
              <a:t>.  Neutron stars should be &lt; 3 M</a:t>
            </a:r>
            <a:r>
              <a:rPr lang="en-GB" sz="1800" dirty="0" smtClean="0">
                <a:solidFill>
                  <a:prstClr val="black"/>
                </a:solidFill>
                <a:latin typeface="Arial" pitchFamily="34" charset="0"/>
                <a:cs typeface="Arial" pitchFamily="34" charset="0"/>
                <a:sym typeface="Wingdings 2"/>
              </a:rPr>
              <a:t></a:t>
            </a:r>
            <a:endParaRPr lang="en-GB" dirty="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dirty="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solidFill>
                  <a:schemeClr val="tx1"/>
                </a:solidFill>
                <a:latin typeface="Arial" pitchFamily="34" charset="0"/>
                <a:cs typeface="Arial" pitchFamily="34" charset="0"/>
              </a:rPr>
              <a:t>- X-rays  =&gt;  million degree gas falling into black hole.</a:t>
            </a:r>
          </a:p>
        </p:txBody>
      </p:sp>
      <p:pic>
        <p:nvPicPr>
          <p:cNvPr id="5" name="Picture 4" descr="figure 24-10"/>
          <p:cNvPicPr>
            <a:picLocks noChangeAspect="1" noChangeArrowheads="1"/>
          </p:cNvPicPr>
          <p:nvPr/>
        </p:nvPicPr>
        <p:blipFill>
          <a:blip r:embed="rId3" cstate="print"/>
          <a:srcRect t="15000" b="12857"/>
          <a:stretch>
            <a:fillRect/>
          </a:stretch>
        </p:blipFill>
        <p:spPr bwMode="auto">
          <a:xfrm>
            <a:off x="5573712" y="3673041"/>
            <a:ext cx="3820487" cy="3151015"/>
          </a:xfrm>
          <a:prstGeom prst="rect">
            <a:avLst/>
          </a:prstGeom>
          <a:noFill/>
        </p:spPr>
      </p:pic>
      <p:pic>
        <p:nvPicPr>
          <p:cNvPr id="6" name="Picture 5" descr="figure 24-11a"/>
          <p:cNvPicPr>
            <a:picLocks noChangeAspect="1" noChangeArrowheads="1"/>
          </p:cNvPicPr>
          <p:nvPr/>
        </p:nvPicPr>
        <p:blipFill>
          <a:blip r:embed="rId4" cstate="print"/>
          <a:srcRect/>
          <a:stretch>
            <a:fillRect/>
          </a:stretch>
        </p:blipFill>
        <p:spPr bwMode="auto">
          <a:xfrm>
            <a:off x="315912" y="3779837"/>
            <a:ext cx="4905555" cy="3072868"/>
          </a:xfrm>
          <a:prstGeom prst="rect">
            <a:avLst/>
          </a:prstGeom>
          <a:noFill/>
        </p:spPr>
      </p:pic>
      <p:sp>
        <p:nvSpPr>
          <p:cNvPr id="7" name="Comment 6"/>
          <p:cNvSpPr>
            <a:spLocks noChangeArrowheads="1"/>
          </p:cNvSpPr>
          <p:nvPr/>
        </p:nvSpPr>
        <p:spPr bwMode="auto">
          <a:xfrm>
            <a:off x="3059112" y="6142037"/>
            <a:ext cx="1828800" cy="471110"/>
          </a:xfrm>
          <a:prstGeom prst="rect">
            <a:avLst/>
          </a:prstGeom>
          <a:solidFill>
            <a:srgbClr val="FCFF91"/>
          </a:solidFill>
          <a:ln w="9525">
            <a:solidFill>
              <a:srgbClr val="000000"/>
            </a:solidFill>
            <a:miter lim="800000"/>
            <a:headEnd/>
            <a:tailEnd/>
          </a:ln>
          <a:effectLst>
            <a:outerShdw algn="ctr" rotWithShape="0">
              <a:srgbClr val="808080"/>
            </a:outerShdw>
          </a:effectLst>
        </p:spPr>
        <p:txBody>
          <a:bodyPr wrap="square" lIns="100794" tIns="50397" rIns="100794" bIns="50397">
            <a:spAutoFit/>
          </a:bodyPr>
          <a:lstStyle/>
          <a:p>
            <a:pPr>
              <a:spcBef>
                <a:spcPct val="50000"/>
              </a:spcBef>
            </a:pPr>
            <a:r>
              <a:rPr lang="en-US" b="1" dirty="0">
                <a:solidFill>
                  <a:schemeClr val="tx1"/>
                </a:solidFill>
              </a:rPr>
              <a:t>Cygnus </a:t>
            </a:r>
            <a:r>
              <a:rPr lang="en-US" b="1" dirty="0" smtClean="0">
                <a:solidFill>
                  <a:schemeClr val="tx1"/>
                </a:solidFill>
              </a:rPr>
              <a:t>X-1</a:t>
            </a:r>
            <a:endParaRPr lang="en-US" sz="2000" baseline="-25000" dirty="0">
              <a:solidFill>
                <a:schemeClr val="tx1"/>
              </a:solidFill>
              <a:sym typeface="Wingdings" pitchFamily="2" charset="2"/>
            </a:endParaRPr>
          </a:p>
        </p:txBody>
      </p:sp>
      <p:sp>
        <p:nvSpPr>
          <p:cNvPr id="8" name="Slide Number Placeholder 7"/>
          <p:cNvSpPr>
            <a:spLocks noGrp="1"/>
          </p:cNvSpPr>
          <p:nvPr>
            <p:ph type="sldNum" sz="quarter" idx="12"/>
          </p:nvPr>
        </p:nvSpPr>
        <p:spPr/>
        <p:txBody>
          <a:bodyPr/>
          <a:lstStyle/>
          <a:p>
            <a:fld id="{EE00F73F-EE47-4CD8-BDB3-C99BF6CE689B}" type="slidenum">
              <a:rPr lang="en-US" smtClean="0"/>
              <a:pPr/>
              <a:t>25</a:t>
            </a:fld>
            <a:endParaRPr 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3" name="Rectangle 3"/>
          <p:cNvSpPr>
            <a:spLocks noGrp="1" noChangeArrowheads="1"/>
          </p:cNvSpPr>
          <p:nvPr>
            <p:ph type="body" idx="1"/>
          </p:nvPr>
        </p:nvSpPr>
        <p:spPr>
          <a:xfrm>
            <a:off x="1001712" y="5083775"/>
            <a:ext cx="3903265" cy="1286862"/>
          </a:xfrm>
        </p:spPr>
        <p:txBody>
          <a:bodyPr>
            <a:normAutofit/>
          </a:bodyPr>
          <a:lstStyle/>
          <a:p>
            <a:pPr marL="0">
              <a:buNone/>
            </a:pPr>
            <a:r>
              <a:rPr lang="en-US" sz="2400" dirty="0">
                <a:latin typeface="Arial" pitchFamily="34" charset="0"/>
                <a:cs typeface="Arial" pitchFamily="34" charset="0"/>
              </a:rPr>
              <a:t>Confirmed by measuring orbits of </a:t>
            </a:r>
            <a:r>
              <a:rPr lang="en-US" sz="2400" dirty="0" smtClean="0">
                <a:latin typeface="Arial" pitchFamily="34" charset="0"/>
                <a:cs typeface="Arial" pitchFamily="34" charset="0"/>
              </a:rPr>
              <a:t>stars </a:t>
            </a:r>
            <a:r>
              <a:rPr lang="en-US" sz="2400" dirty="0">
                <a:latin typeface="Arial" pitchFamily="34" charset="0"/>
                <a:cs typeface="Arial" pitchFamily="34" charset="0"/>
              </a:rPr>
              <a:t>around the dense center.</a:t>
            </a:r>
          </a:p>
        </p:txBody>
      </p:sp>
      <p:pic>
        <p:nvPicPr>
          <p:cNvPr id="901125" name="orbits3d_small.gif" descr="Macintosh HD:Users:ylva:UNM:TEACHING:A271_08:Lectures:FigsFromWeb:orbits3d_small.gif">
            <a:hlinkClick r:id="" action="ppaction://media"/>
          </p:cNvPr>
          <p:cNvPicPr>
            <a:picLocks noRot="1" noChangeAspect="1" noChangeArrowheads="1"/>
          </p:cNvPicPr>
          <p:nvPr>
            <a:videoFile r:link="rId1"/>
          </p:nvPr>
        </p:nvPicPr>
        <p:blipFill>
          <a:blip r:embed="rId4" cstate="print"/>
          <a:srcRect/>
          <a:stretch>
            <a:fillRect/>
          </a:stretch>
        </p:blipFill>
        <p:spPr bwMode="auto">
          <a:xfrm>
            <a:off x="5116512" y="2848449"/>
            <a:ext cx="4497256" cy="3598388"/>
          </a:xfrm>
          <a:prstGeom prst="rect">
            <a:avLst/>
          </a:prstGeom>
          <a:noFill/>
        </p:spPr>
      </p:pic>
      <p:sp>
        <p:nvSpPr>
          <p:cNvPr id="6" name="TextBox 5"/>
          <p:cNvSpPr txBox="1"/>
          <p:nvPr/>
        </p:nvSpPr>
        <p:spPr>
          <a:xfrm>
            <a:off x="6488112" y="5970527"/>
            <a:ext cx="1908151" cy="400110"/>
          </a:xfrm>
          <a:prstGeom prst="rect">
            <a:avLst/>
          </a:prstGeom>
          <a:solidFill>
            <a:schemeClr val="tx1"/>
          </a:solidFill>
        </p:spPr>
        <p:txBody>
          <a:bodyPr wrap="none" rtlCol="0">
            <a:spAutoFit/>
          </a:bodyPr>
          <a:lstStyle/>
          <a:p>
            <a:r>
              <a:rPr lang="en-US" sz="2000" dirty="0" smtClean="0">
                <a:solidFill>
                  <a:srgbClr val="FF0000"/>
                </a:solidFill>
                <a:latin typeface="Arial" pitchFamily="34" charset="0"/>
                <a:cs typeface="Arial" pitchFamily="34" charset="0"/>
              </a:rPr>
              <a:t>2000 AU=0.25”</a:t>
            </a:r>
            <a:endParaRPr lang="en-US" sz="2000" dirty="0">
              <a:solidFill>
                <a:srgbClr val="FF0000"/>
              </a:solidFill>
              <a:latin typeface="Arial" pitchFamily="34" charset="0"/>
              <a:cs typeface="Arial" pitchFamily="34" charset="0"/>
            </a:endParaRPr>
          </a:p>
        </p:txBody>
      </p:sp>
      <p:cxnSp>
        <p:nvCxnSpPr>
          <p:cNvPr id="8" name="Straight Arrow Connector 7"/>
          <p:cNvCxnSpPr/>
          <p:nvPr/>
        </p:nvCxnSpPr>
        <p:spPr>
          <a:xfrm>
            <a:off x="6792912" y="5818127"/>
            <a:ext cx="1219200" cy="1588"/>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EE00F73F-EE47-4CD8-BDB3-C99BF6CE689B}" type="slidenum">
              <a:rPr lang="en-US" smtClean="0"/>
              <a:pPr/>
              <a:t>26</a:t>
            </a:fld>
            <a:endParaRPr lang="en-US"/>
          </a:p>
        </p:txBody>
      </p:sp>
      <p:sp>
        <p:nvSpPr>
          <p:cNvPr id="13" name="Rectangle 2"/>
          <p:cNvSpPr>
            <a:spLocks noGrp="1" noChangeArrowheads="1"/>
          </p:cNvSpPr>
          <p:nvPr>
            <p:ph type="title"/>
          </p:nvPr>
        </p:nvSpPr>
        <p:spPr>
          <a:xfrm>
            <a:off x="544512" y="808037"/>
            <a:ext cx="9072563" cy="733900"/>
          </a:xfrm>
        </p:spPr>
        <p:txBody>
          <a:bodyPr>
            <a:normAutofit/>
          </a:bodyPr>
          <a:lstStyle/>
          <a:p>
            <a:r>
              <a:rPr lang="en-US" sz="3200" dirty="0" err="1">
                <a:latin typeface="Arial" pitchFamily="34" charset="0"/>
                <a:cs typeface="Arial" pitchFamily="34" charset="0"/>
              </a:rPr>
              <a:t>SgrA</a:t>
            </a:r>
            <a:r>
              <a:rPr lang="en-US" sz="3200" dirty="0" smtClean="0">
                <a:latin typeface="Arial" pitchFamily="34" charset="0"/>
                <a:cs typeface="Arial" pitchFamily="34" charset="0"/>
              </a:rPr>
              <a:t>* at the center of the Milky Way</a:t>
            </a:r>
            <a:endParaRPr lang="en-US" sz="3200" dirty="0">
              <a:latin typeface="Arial" pitchFamily="34" charset="0"/>
              <a:cs typeface="Arial" pitchFamily="34" charset="0"/>
            </a:endParaRPr>
          </a:p>
        </p:txBody>
      </p:sp>
      <p:sp>
        <p:nvSpPr>
          <p:cNvPr id="14" name="Rectangle 3"/>
          <p:cNvSpPr txBox="1">
            <a:spLocks noChangeArrowheads="1"/>
          </p:cNvSpPr>
          <p:nvPr/>
        </p:nvSpPr>
        <p:spPr>
          <a:xfrm>
            <a:off x="544512" y="1417637"/>
            <a:ext cx="9072563" cy="4989036"/>
          </a:xfrm>
          <a:prstGeom prst="rect">
            <a:avLst/>
          </a:prstGeom>
        </p:spPr>
        <p:txBody>
          <a:bodyPr vert="horz" lIns="100783" tIns="50392" rIns="100783" bIns="50392" rtlCol="0">
            <a:normAutofit/>
          </a:bodyPr>
          <a:lstStyle>
            <a:lvl1pPr marL="377940" indent="-377940" algn="l" defTabSz="1007838"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8869" indent="-314949" algn="l" defTabSz="1007838"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9799" indent="-251960" algn="l" defTabSz="1007838"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3717"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7637"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1557"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5476"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9395"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3314"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fontAlgn="auto">
              <a:spcAft>
                <a:spcPts val="0"/>
              </a:spcAft>
            </a:pPr>
            <a:r>
              <a:rPr lang="en-US" sz="2400" smtClean="0">
                <a:latin typeface="Arial" pitchFamily="34" charset="0"/>
                <a:cs typeface="Arial" pitchFamily="34" charset="0"/>
              </a:rPr>
              <a:t>The dynamical center of the Milky Way is called SgrA*, and contains a supermassive black hole. </a:t>
            </a:r>
            <a:endParaRPr lang="en-US" sz="2400" dirty="0">
              <a:latin typeface="Arial" pitchFamily="34" charset="0"/>
              <a:cs typeface="Arial" pitchFamily="34" charset="0"/>
            </a:endParaRPr>
          </a:p>
        </p:txBody>
      </p:sp>
      <p:sp>
        <p:nvSpPr>
          <p:cNvPr id="15" name="Rectangle 2"/>
          <p:cNvSpPr txBox="1">
            <a:spLocks noChangeArrowheads="1"/>
          </p:cNvSpPr>
          <p:nvPr/>
        </p:nvSpPr>
        <p:spPr>
          <a:xfrm>
            <a:off x="544512" y="198437"/>
            <a:ext cx="9072563" cy="762000"/>
          </a:xfrm>
          <a:prstGeom prst="rect">
            <a:avLst/>
          </a:prstGeom>
        </p:spPr>
        <p:txBody>
          <a:bodyPr vert="horz" lIns="100783" tIns="50392" rIns="100783" bIns="50392" rtlCol="0" anchor="ctr">
            <a:normAutofit/>
          </a:bodyPr>
          <a:lstStyle/>
          <a:p>
            <a:pPr marL="0" marR="0" lvl="0" indent="0" algn="ctr" defTabSz="1007838"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Supermassive</a:t>
            </a: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black holes:</a:t>
            </a:r>
            <a:endParaRPr kumimoji="0" lang="en-US" sz="3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3" name="TextBox 2">
            <a:hlinkClick r:id="rId5"/>
          </p:cNvPr>
          <p:cNvSpPr txBox="1"/>
          <p:nvPr/>
        </p:nvSpPr>
        <p:spPr>
          <a:xfrm>
            <a:off x="1001712" y="6827837"/>
            <a:ext cx="6705600" cy="461665"/>
          </a:xfrm>
          <a:prstGeom prst="rect">
            <a:avLst/>
          </a:prstGeom>
          <a:noFill/>
        </p:spPr>
        <p:txBody>
          <a:bodyPr wrap="square" rtlCol="0">
            <a:spAutoFit/>
          </a:bodyPr>
          <a:lstStyle/>
          <a:p>
            <a:r>
              <a:rPr lang="en-US" u="sng" dirty="0" smtClean="0">
                <a:solidFill>
                  <a:srgbClr val="7030A0"/>
                </a:solidFill>
                <a:latin typeface="Arial" panose="020B0604020202020204" pitchFamily="34" charset="0"/>
                <a:cs typeface="Arial" panose="020B0604020202020204" pitchFamily="34" charset="0"/>
              </a:rPr>
              <a:t>Animation of stars orbiting the unseen mass</a:t>
            </a:r>
            <a:endParaRPr lang="en-US" u="sng" dirty="0">
              <a:solidFill>
                <a:srgbClr val="7030A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0112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01125"/>
                                        </p:tgtEl>
                                      </p:cBhvr>
                                    </p:cmd>
                                  </p:childTnLst>
                                </p:cTn>
                              </p:par>
                            </p:childTnLst>
                          </p:cTn>
                        </p:par>
                      </p:childTnLst>
                    </p:cTn>
                  </p:par>
                </p:childTnLst>
              </p:cTn>
              <p:nextCondLst>
                <p:cond evt="onClick" delay="0">
                  <p:tgtEl>
                    <p:spTgt spid="901125"/>
                  </p:tgtEl>
                </p:cond>
              </p:nextCondLst>
            </p:seq>
            <p:video>
              <p:cMediaNode>
                <p:cTn id="7" fill="hold" display="0">
                  <p:stCondLst>
                    <p:cond delay="indefinite"/>
                  </p:stCondLst>
                  <p:endCondLst>
                    <p:cond evt="onNext" delay="0">
                      <p:tgtEl>
                        <p:sldTgt/>
                      </p:tgtEl>
                    </p:cond>
                    <p:cond evt="onPrev" delay="0">
                      <p:tgtEl>
                        <p:sldTgt/>
                      </p:tgtEl>
                    </p:cond>
                  </p:endCondLst>
                </p:cTn>
                <p:tgtEl>
                  <p:spTgt spid="901125"/>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00F73F-EE47-4CD8-BDB3-C99BF6CE689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a:xfrm>
            <a:off x="544512" y="808037"/>
            <a:ext cx="9072563" cy="733900"/>
          </a:xfrm>
        </p:spPr>
        <p:txBody>
          <a:bodyPr>
            <a:normAutofit/>
          </a:bodyPr>
          <a:lstStyle/>
          <a:p>
            <a:r>
              <a:rPr lang="en-US" sz="3200" dirty="0" err="1">
                <a:latin typeface="Arial" pitchFamily="34" charset="0"/>
                <a:cs typeface="Arial" pitchFamily="34" charset="0"/>
              </a:rPr>
              <a:t>SgrA</a:t>
            </a:r>
            <a:r>
              <a:rPr lang="en-US" sz="3200" dirty="0" smtClean="0">
                <a:latin typeface="Arial" pitchFamily="34" charset="0"/>
                <a:cs typeface="Arial" pitchFamily="34" charset="0"/>
              </a:rPr>
              <a:t>* at the center of the Milky Way</a:t>
            </a:r>
            <a:endParaRPr lang="en-US" sz="3200" dirty="0">
              <a:latin typeface="Arial" pitchFamily="34" charset="0"/>
              <a:cs typeface="Arial" pitchFamily="34" charset="0"/>
            </a:endParaRPr>
          </a:p>
        </p:txBody>
      </p:sp>
      <p:sp>
        <p:nvSpPr>
          <p:cNvPr id="868355" name="Rectangle 3"/>
          <p:cNvSpPr>
            <a:spLocks noGrp="1" noChangeArrowheads="1"/>
          </p:cNvSpPr>
          <p:nvPr>
            <p:ph type="body" idx="1"/>
          </p:nvPr>
        </p:nvSpPr>
        <p:spPr>
          <a:xfrm>
            <a:off x="544512" y="1417637"/>
            <a:ext cx="9072563" cy="4989036"/>
          </a:xfrm>
        </p:spPr>
        <p:txBody>
          <a:bodyPr>
            <a:normAutofit/>
          </a:bodyPr>
          <a:lstStyle/>
          <a:p>
            <a:r>
              <a:rPr lang="en-US" sz="2400" dirty="0">
                <a:latin typeface="Arial" pitchFamily="34" charset="0"/>
                <a:cs typeface="Arial" pitchFamily="34" charset="0"/>
              </a:rPr>
              <a:t>The dynamical center of the Milky Way is called </a:t>
            </a:r>
            <a:r>
              <a:rPr lang="en-US" sz="2400" dirty="0" err="1">
                <a:latin typeface="Arial" pitchFamily="34" charset="0"/>
                <a:cs typeface="Arial" pitchFamily="34" charset="0"/>
              </a:rPr>
              <a:t>SgrA</a:t>
            </a:r>
            <a:r>
              <a:rPr lang="en-US" sz="2400" dirty="0">
                <a:latin typeface="Arial" pitchFamily="34" charset="0"/>
                <a:cs typeface="Arial" pitchFamily="34" charset="0"/>
              </a:rPr>
              <a:t>*, and contains a </a:t>
            </a:r>
            <a:r>
              <a:rPr lang="en-US" sz="2400" dirty="0" err="1">
                <a:latin typeface="Arial" pitchFamily="34" charset="0"/>
                <a:cs typeface="Arial" pitchFamily="34" charset="0"/>
              </a:rPr>
              <a:t>supermassive</a:t>
            </a:r>
            <a:r>
              <a:rPr lang="en-US" sz="2400" dirty="0">
                <a:latin typeface="Arial" pitchFamily="34" charset="0"/>
                <a:cs typeface="Arial" pitchFamily="34" charset="0"/>
              </a:rPr>
              <a:t> black hole. </a:t>
            </a:r>
          </a:p>
        </p:txBody>
      </p:sp>
      <p:pic>
        <p:nvPicPr>
          <p:cNvPr id="868358" name="Picture 6" descr="ch25_fig25_24"/>
          <p:cNvPicPr>
            <a:picLocks noChangeAspect="1" noChangeArrowheads="1"/>
          </p:cNvPicPr>
          <p:nvPr/>
        </p:nvPicPr>
        <p:blipFill>
          <a:blip r:embed="rId3" cstate="print"/>
          <a:srcRect/>
          <a:stretch>
            <a:fillRect/>
          </a:stretch>
        </p:blipFill>
        <p:spPr bwMode="auto">
          <a:xfrm>
            <a:off x="672042" y="2183906"/>
            <a:ext cx="8904552" cy="4591803"/>
          </a:xfrm>
          <a:prstGeom prst="rect">
            <a:avLst/>
          </a:prstGeom>
          <a:noFill/>
        </p:spPr>
      </p:pic>
      <p:sp>
        <p:nvSpPr>
          <p:cNvPr id="6" name="Rectangle 2"/>
          <p:cNvSpPr txBox="1">
            <a:spLocks noChangeArrowheads="1"/>
          </p:cNvSpPr>
          <p:nvPr/>
        </p:nvSpPr>
        <p:spPr>
          <a:xfrm>
            <a:off x="544512" y="198437"/>
            <a:ext cx="9072563" cy="762000"/>
          </a:xfrm>
          <a:prstGeom prst="rect">
            <a:avLst/>
          </a:prstGeom>
        </p:spPr>
        <p:txBody>
          <a:bodyPr vert="horz" lIns="100783" tIns="50392" rIns="100783" bIns="50392" rtlCol="0" anchor="ctr">
            <a:normAutofit/>
          </a:bodyPr>
          <a:lstStyle/>
          <a:p>
            <a:pPr marL="0" marR="0" lvl="0" indent="0" algn="ctr" defTabSz="1007838"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Supermassive</a:t>
            </a: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black holes:</a:t>
            </a:r>
            <a:endParaRPr kumimoji="0" lang="en-US" sz="3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Slide Number Placeholder 6"/>
          <p:cNvSpPr>
            <a:spLocks noGrp="1"/>
          </p:cNvSpPr>
          <p:nvPr>
            <p:ph type="sldNum" sz="quarter" idx="12"/>
          </p:nvPr>
        </p:nvSpPr>
        <p:spPr/>
        <p:txBody>
          <a:bodyPr/>
          <a:lstStyle/>
          <a:p>
            <a:fld id="{EE00F73F-EE47-4CD8-BDB3-C99BF6CE689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112" y="579437"/>
            <a:ext cx="8839201" cy="5755422"/>
          </a:xfrm>
          <a:prstGeom prst="rect">
            <a:avLst/>
          </a:prstGeom>
          <a:noFill/>
        </p:spPr>
        <p:txBody>
          <a:bodyPr wrap="square" rtlCol="0">
            <a:spAutoFit/>
          </a:bodyPr>
          <a:lstStyle/>
          <a:p>
            <a:r>
              <a:rPr lang="en-US" sz="1600" dirty="0" smtClean="0">
                <a:solidFill>
                  <a:schemeClr val="tx1"/>
                </a:solidFill>
                <a:latin typeface="Arial" pitchFamily="34" charset="0"/>
                <a:cs typeface="Arial" pitchFamily="34" charset="0"/>
              </a:rPr>
              <a:t>GR has to do with the way space and time are measured at different points in a gravitational well.  All other physical quantities depend on these.</a:t>
            </a:r>
          </a:p>
          <a:p>
            <a:endParaRPr lang="en-US" sz="1600" dirty="0" smtClean="0">
              <a:solidFill>
                <a:schemeClr val="tx1"/>
              </a:solidFill>
              <a:latin typeface="Arial" pitchFamily="34" charset="0"/>
              <a:cs typeface="Arial" pitchFamily="34" charset="0"/>
            </a:endParaRPr>
          </a:p>
          <a:p>
            <a:r>
              <a:rPr lang="en-US" sz="1600" dirty="0" smtClean="0">
                <a:solidFill>
                  <a:schemeClr val="tx1"/>
                </a:solidFill>
                <a:latin typeface="Arial" pitchFamily="34" charset="0"/>
                <a:cs typeface="Arial" pitchFamily="34" charset="0"/>
              </a:rPr>
              <a:t>We said that a distant observer will see a clock deep inside a potential well run slowly, and at the BH event horizon, appear to stop altogether (but it will also appear to be infinitely thin in the radial direction).   Does this mean that if you are deep inside a potential well, time appears to run slowly for you?  It is all relative.  For you, time appears to run normally, but a distant clock will appear to run very fast.  If you were to climb out of the potential well, the rate at which your clock and the distant one run would start to become closer.   If you are somehow paused at the event horizon itself, the distant clock would approach infinite speeds.  Energies of distant things would appear to approach infinity too.  This is one way of looking at why you can’t get out from the event horizon.  You would have to transform from finite energies to infinite energies.  </a:t>
            </a:r>
          </a:p>
          <a:p>
            <a:endParaRPr lang="en-US" sz="1600" dirty="0" smtClean="0">
              <a:solidFill>
                <a:schemeClr val="tx1"/>
              </a:solidFill>
              <a:latin typeface="Arial" pitchFamily="34" charset="0"/>
              <a:cs typeface="Arial" pitchFamily="34" charset="0"/>
            </a:endParaRPr>
          </a:p>
          <a:p>
            <a:r>
              <a:rPr lang="en-US" sz="1600" dirty="0" smtClean="0">
                <a:solidFill>
                  <a:schemeClr val="tx1"/>
                </a:solidFill>
                <a:latin typeface="Arial" pitchFamily="34" charset="0"/>
                <a:cs typeface="Arial" pitchFamily="34" charset="0"/>
              </a:rPr>
              <a:t>Any light sent from deep inside the well will be </a:t>
            </a:r>
            <a:r>
              <a:rPr lang="en-US" sz="1600" dirty="0" err="1" smtClean="0">
                <a:solidFill>
                  <a:schemeClr val="tx1"/>
                </a:solidFill>
                <a:latin typeface="Arial" pitchFamily="34" charset="0"/>
                <a:cs typeface="Arial" pitchFamily="34" charset="0"/>
              </a:rPr>
              <a:t>redshifted</a:t>
            </a:r>
            <a:r>
              <a:rPr lang="en-US" sz="1600" dirty="0" smtClean="0">
                <a:solidFill>
                  <a:schemeClr val="tx1"/>
                </a:solidFill>
                <a:latin typeface="Arial" pitchFamily="34" charset="0"/>
                <a:cs typeface="Arial" pitchFamily="34" charset="0"/>
              </a:rPr>
              <a:t> by the time it gets to a distant observer, because the way in which lengths are measured keeps changing as it climbs out of the well.  From the event horizon, any light with a finite wavelength would be infinitely </a:t>
            </a:r>
            <a:r>
              <a:rPr lang="en-US" sz="1600" dirty="0" err="1" smtClean="0">
                <a:solidFill>
                  <a:schemeClr val="tx1"/>
                </a:solidFill>
                <a:latin typeface="Arial" pitchFamily="34" charset="0"/>
                <a:cs typeface="Arial" pitchFamily="34" charset="0"/>
              </a:rPr>
              <a:t>redshifted</a:t>
            </a:r>
            <a:r>
              <a:rPr lang="en-US" sz="1600" dirty="0" smtClean="0">
                <a:solidFill>
                  <a:schemeClr val="tx1"/>
                </a:solidFill>
                <a:latin typeface="Arial" pitchFamily="34" charset="0"/>
                <a:cs typeface="Arial" pitchFamily="34" charset="0"/>
              </a:rPr>
              <a:t> when it reaches a distant observer.  What about a photon going into a black hole?  An observer close to the event horizon would receive it with an enormous </a:t>
            </a:r>
            <a:r>
              <a:rPr lang="en-US" sz="1600" dirty="0" err="1" smtClean="0">
                <a:solidFill>
                  <a:schemeClr val="tx1"/>
                </a:solidFill>
                <a:latin typeface="Arial" pitchFamily="34" charset="0"/>
                <a:cs typeface="Arial" pitchFamily="34" charset="0"/>
              </a:rPr>
              <a:t>blueshift</a:t>
            </a:r>
            <a:r>
              <a:rPr lang="en-US" sz="1600" dirty="0" smtClean="0">
                <a:solidFill>
                  <a:schemeClr val="tx1"/>
                </a:solidFill>
                <a:latin typeface="Arial" pitchFamily="34" charset="0"/>
                <a:cs typeface="Arial" pitchFamily="34" charset="0"/>
              </a:rPr>
              <a:t>.  What about the properties of this photon as per the distant observer?  For light, it only makes sense to talk about what the distant observer will see for light coming out from near the event horizon, and what an observer near the event horizon will see for light coming in from a distance.  You can’t talk about what a distant observer would “see” for light traveling into a black hole, as you can only see it if the light is coming towards you.</a:t>
            </a:r>
          </a:p>
        </p:txBody>
      </p:sp>
      <p:sp>
        <p:nvSpPr>
          <p:cNvPr id="3" name="Slide Number Placeholder 2"/>
          <p:cNvSpPr>
            <a:spLocks noGrp="1"/>
          </p:cNvSpPr>
          <p:nvPr>
            <p:ph type="sldNum" sz="quarter" idx="12"/>
          </p:nvPr>
        </p:nvSpPr>
        <p:spPr/>
        <p:txBody>
          <a:bodyPr/>
          <a:lstStyle/>
          <a:p>
            <a:fld id="{EE00F73F-EE47-4CD8-BDB3-C99BF6CE689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001712" y="427037"/>
            <a:ext cx="8077200" cy="492443"/>
          </a:xfrm>
          <a:prstGeom prst="rect">
            <a:avLst/>
          </a:prstGeom>
          <a:noFill/>
          <a:ln w="9525">
            <a:noFill/>
            <a:miter lim="800000"/>
            <a:headEnd/>
            <a:tailEnd/>
          </a:ln>
        </p:spPr>
        <p:txBody>
          <a:bodyPr wrap="square"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sz="3200" dirty="0" smtClean="0">
                <a:solidFill>
                  <a:schemeClr val="tx1"/>
                </a:solidFill>
                <a:latin typeface="Arial" pitchFamily="34" charset="0"/>
                <a:cs typeface="Arial" pitchFamily="34" charset="0"/>
              </a:rPr>
              <a:t>Relativity</a:t>
            </a:r>
            <a:endParaRPr lang="en-GB" sz="3200" dirty="0">
              <a:solidFill>
                <a:schemeClr val="tx1"/>
              </a:solidFill>
              <a:latin typeface="Arial" pitchFamily="34" charset="0"/>
              <a:cs typeface="Arial" pitchFamily="34" charset="0"/>
            </a:endParaRPr>
          </a:p>
        </p:txBody>
      </p:sp>
      <p:sp>
        <p:nvSpPr>
          <p:cNvPr id="2052" name="Text Box 3"/>
          <p:cNvSpPr txBox="1">
            <a:spLocks noChangeArrowheads="1"/>
          </p:cNvSpPr>
          <p:nvPr/>
        </p:nvSpPr>
        <p:spPr bwMode="auto">
          <a:xfrm>
            <a:off x="565149" y="1722437"/>
            <a:ext cx="6989763" cy="4062651"/>
          </a:xfrm>
          <a:prstGeom prst="rect">
            <a:avLst/>
          </a:prstGeom>
          <a:noFill/>
          <a:ln w="9525">
            <a:noFill/>
            <a:miter lim="800000"/>
            <a:headEnd/>
            <a:tailEnd/>
          </a:ln>
        </p:spPr>
        <p:txBody>
          <a:bodyPr wrap="square" lIns="0" tIns="0" rIns="0" bIns="0">
            <a:spAutoFit/>
          </a:bodyPr>
          <a:lstStyle/>
          <a:p>
            <a:pPr eaLnBrk="1">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Lst>
            </a:pPr>
            <a:r>
              <a:rPr lang="en-GB" u="sng" dirty="0" smtClean="0">
                <a:solidFill>
                  <a:schemeClr val="tx1"/>
                </a:solidFill>
                <a:latin typeface="Arial" pitchFamily="34" charset="0"/>
                <a:cs typeface="Arial" pitchFamily="34" charset="0"/>
              </a:rPr>
              <a:t>Special Relativity</a:t>
            </a:r>
            <a:r>
              <a:rPr lang="en-GB" dirty="0" smtClean="0">
                <a:solidFill>
                  <a:schemeClr val="tx1"/>
                </a:solidFill>
                <a:latin typeface="Arial" pitchFamily="34" charset="0"/>
                <a:cs typeface="Arial" pitchFamily="34" charset="0"/>
              </a:rPr>
              <a:t>: how space and time measurements differ for observers moving at different (but constant) </a:t>
            </a:r>
            <a:r>
              <a:rPr lang="en-GB" u="sng" dirty="0" smtClean="0">
                <a:solidFill>
                  <a:schemeClr val="tx1"/>
                </a:solidFill>
                <a:latin typeface="Arial" pitchFamily="34" charset="0"/>
                <a:cs typeface="Arial" pitchFamily="34" charset="0"/>
              </a:rPr>
              <a:t>speeds</a:t>
            </a:r>
            <a:r>
              <a:rPr lang="en-GB" dirty="0" smtClean="0">
                <a:solidFill>
                  <a:schemeClr val="tx1"/>
                </a:solidFill>
                <a:latin typeface="Arial" pitchFamily="34" charset="0"/>
                <a:cs typeface="Arial" pitchFamily="34" charset="0"/>
              </a:rPr>
              <a:t>.  Effects only noticeable if speeds are significant fraction of c.</a:t>
            </a:r>
          </a:p>
          <a:p>
            <a:pPr eaLnBrk="1">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Lst>
            </a:pPr>
            <a:endParaRPr lang="en-GB" u="sng" dirty="0" smtClean="0">
              <a:solidFill>
                <a:schemeClr val="tx1"/>
              </a:solidFill>
              <a:latin typeface="Arial" pitchFamily="34" charset="0"/>
              <a:cs typeface="Arial" pitchFamily="34" charset="0"/>
            </a:endParaRPr>
          </a:p>
          <a:p>
            <a:pPr eaLnBrk="1">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Lst>
            </a:pPr>
            <a:endParaRPr lang="en-GB" u="sng" dirty="0" smtClean="0">
              <a:solidFill>
                <a:schemeClr val="tx1"/>
              </a:solidFill>
              <a:latin typeface="Arial" pitchFamily="34" charset="0"/>
              <a:cs typeface="Arial" pitchFamily="34" charset="0"/>
            </a:endParaRPr>
          </a:p>
          <a:p>
            <a:pPr eaLnBrk="1">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Lst>
            </a:pPr>
            <a:endParaRPr lang="en-GB" u="sng" dirty="0" smtClean="0">
              <a:solidFill>
                <a:schemeClr val="tx1"/>
              </a:solidFill>
              <a:latin typeface="Arial" pitchFamily="34" charset="0"/>
              <a:cs typeface="Arial" pitchFamily="34" charset="0"/>
            </a:endParaRPr>
          </a:p>
          <a:p>
            <a:pPr eaLnBrk="1">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Lst>
            </a:pPr>
            <a:r>
              <a:rPr lang="en-GB" u="sng" dirty="0" smtClean="0">
                <a:solidFill>
                  <a:schemeClr val="tx1"/>
                </a:solidFill>
                <a:latin typeface="Arial" pitchFamily="34" charset="0"/>
                <a:cs typeface="Arial" pitchFamily="34" charset="0"/>
              </a:rPr>
              <a:t>General </a:t>
            </a:r>
            <a:r>
              <a:rPr lang="en-GB" u="sng" dirty="0">
                <a:solidFill>
                  <a:schemeClr val="tx1"/>
                </a:solidFill>
                <a:latin typeface="Arial" pitchFamily="34" charset="0"/>
                <a:cs typeface="Arial" pitchFamily="34" charset="0"/>
              </a:rPr>
              <a:t>Relativity</a:t>
            </a:r>
            <a:r>
              <a:rPr lang="en-GB" dirty="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how space and time measurements differ depending on </a:t>
            </a:r>
            <a:r>
              <a:rPr lang="en-GB" u="sng" dirty="0" smtClean="0">
                <a:solidFill>
                  <a:schemeClr val="tx1"/>
                </a:solidFill>
                <a:latin typeface="Arial" pitchFamily="34" charset="0"/>
                <a:cs typeface="Arial" pitchFamily="34" charset="0"/>
              </a:rPr>
              <a:t>acceleration</a:t>
            </a:r>
            <a:r>
              <a:rPr lang="en-GB" dirty="0" smtClean="0">
                <a:solidFill>
                  <a:schemeClr val="tx1"/>
                </a:solidFill>
                <a:latin typeface="Arial" pitchFamily="34" charset="0"/>
                <a:cs typeface="Arial" pitchFamily="34" charset="0"/>
              </a:rPr>
              <a:t>, which Einstein showed is equivalent to </a:t>
            </a:r>
            <a:r>
              <a:rPr lang="en-GB" u="sng" dirty="0" smtClean="0">
                <a:solidFill>
                  <a:schemeClr val="tx1"/>
                </a:solidFill>
                <a:latin typeface="Arial" pitchFamily="34" charset="0"/>
                <a:cs typeface="Arial" pitchFamily="34" charset="0"/>
              </a:rPr>
              <a:t>gravity</a:t>
            </a:r>
            <a:r>
              <a:rPr lang="en-GB" dirty="0" smtClean="0">
                <a:solidFill>
                  <a:schemeClr val="tx1"/>
                </a:solidFill>
                <a:latin typeface="Arial" pitchFamily="34" charset="0"/>
                <a:cs typeface="Arial" pitchFamily="34" charset="0"/>
              </a:rPr>
              <a:t>.</a:t>
            </a:r>
          </a:p>
          <a:p>
            <a:pPr eaLnBrk="1">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Lst>
            </a:pPr>
            <a:r>
              <a:rPr lang="en-GB" dirty="0" smtClean="0">
                <a:solidFill>
                  <a:schemeClr val="tx1"/>
                </a:solidFill>
                <a:latin typeface="Arial" pitchFamily="34" charset="0"/>
                <a:cs typeface="Arial" pitchFamily="34" charset="0"/>
              </a:rPr>
              <a:t>Matter distorts space and time.</a:t>
            </a:r>
            <a:endParaRPr lang="en-GB" dirty="0">
              <a:solidFill>
                <a:schemeClr val="tx1"/>
              </a:solidFill>
              <a:latin typeface="Arial" pitchFamily="34" charset="0"/>
              <a:cs typeface="Arial" pitchFamily="34" charset="0"/>
            </a:endParaRPr>
          </a:p>
        </p:txBody>
      </p:sp>
      <p:pic>
        <p:nvPicPr>
          <p:cNvPr id="2056" name="Picture 8" descr="http://z.about.com/d/physics/1/0/C/0/-/-/Einstein_tongue.jpg"/>
          <p:cNvPicPr>
            <a:picLocks noChangeAspect="1" noChangeArrowheads="1"/>
          </p:cNvPicPr>
          <p:nvPr/>
        </p:nvPicPr>
        <p:blipFill>
          <a:blip r:embed="rId3" cstate="print"/>
          <a:srcRect/>
          <a:stretch>
            <a:fillRect/>
          </a:stretch>
        </p:blipFill>
        <p:spPr bwMode="auto">
          <a:xfrm>
            <a:off x="7707312" y="2179637"/>
            <a:ext cx="1916113" cy="2385496"/>
          </a:xfrm>
          <a:prstGeom prst="rect">
            <a:avLst/>
          </a:prstGeom>
          <a:noFill/>
        </p:spPr>
      </p:pic>
      <p:sp>
        <p:nvSpPr>
          <p:cNvPr id="5" name="Slide Number Placeholder 4"/>
          <p:cNvSpPr>
            <a:spLocks noGrp="1"/>
          </p:cNvSpPr>
          <p:nvPr>
            <p:ph type="sldNum" sz="quarter" idx="12"/>
          </p:nvPr>
        </p:nvSpPr>
        <p:spPr/>
        <p:txBody>
          <a:bodyPr/>
          <a:lstStyle/>
          <a:p>
            <a:fld id="{EE00F73F-EE47-4CD8-BDB3-C99BF6CE689B}" type="slidenum">
              <a:rPr lang="en-US" smtClean="0">
                <a:solidFill>
                  <a:srgbClr val="000000"/>
                </a:solidFill>
              </a:rPr>
              <a:pPr/>
              <a:t>3</a:t>
            </a:fld>
            <a:endParaRPr lang="en-US" dirty="0">
              <a:solidFill>
                <a:srgbClr val="000000"/>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normAutofit/>
          </a:bodyPr>
          <a:lstStyle/>
          <a:p>
            <a:r>
              <a:rPr lang="en-US" sz="3200" dirty="0">
                <a:latin typeface="Arial" pitchFamily="34" charset="0"/>
                <a:cs typeface="Arial" pitchFamily="34" charset="0"/>
              </a:rPr>
              <a:t>Special theory of relativity</a:t>
            </a:r>
          </a:p>
        </p:txBody>
      </p:sp>
      <p:sp>
        <p:nvSpPr>
          <p:cNvPr id="847875" name="Rectangle 3"/>
          <p:cNvSpPr>
            <a:spLocks noGrp="1" noChangeArrowheads="1"/>
          </p:cNvSpPr>
          <p:nvPr>
            <p:ph type="body" idx="1"/>
          </p:nvPr>
        </p:nvSpPr>
        <p:spPr>
          <a:xfrm>
            <a:off x="756047" y="1427939"/>
            <a:ext cx="9084865" cy="4104498"/>
          </a:xfrm>
        </p:spPr>
        <p:txBody>
          <a:bodyPr>
            <a:normAutofit lnSpcReduction="10000"/>
          </a:bodyPr>
          <a:lstStyle/>
          <a:p>
            <a:r>
              <a:rPr lang="en-US" sz="2400" dirty="0">
                <a:latin typeface="Arial" pitchFamily="34" charset="0"/>
                <a:cs typeface="Arial" pitchFamily="34" charset="0"/>
              </a:rPr>
              <a:t>In Newtonian physics, space and time are absolute (how they appear to us in everyday life).</a:t>
            </a:r>
          </a:p>
          <a:p>
            <a:endParaRPr lang="en-US" sz="2400" dirty="0">
              <a:latin typeface="Arial" pitchFamily="34" charset="0"/>
              <a:cs typeface="Arial" pitchFamily="34" charset="0"/>
            </a:endParaRPr>
          </a:p>
          <a:p>
            <a:r>
              <a:rPr lang="en-US" sz="2400" dirty="0" smtClean="0">
                <a:latin typeface="Arial" pitchFamily="34" charset="0"/>
                <a:cs typeface="Arial" pitchFamily="34" charset="0"/>
              </a:rPr>
              <a:t>Einstein showed with this theory that this </a:t>
            </a:r>
            <a:r>
              <a:rPr lang="en-US" sz="2400" dirty="0">
                <a:latin typeface="Arial" pitchFamily="34" charset="0"/>
                <a:cs typeface="Arial" pitchFamily="34" charset="0"/>
              </a:rPr>
              <a:t>is not true: space and time </a:t>
            </a:r>
            <a:r>
              <a:rPr lang="en-US" sz="2400" dirty="0" smtClean="0">
                <a:latin typeface="Arial" pitchFamily="34" charset="0"/>
                <a:cs typeface="Arial" pitchFamily="34" charset="0"/>
              </a:rPr>
              <a:t>measurement depends on your “frame of reference”, i.e. how fast you are moving.</a:t>
            </a:r>
            <a:endParaRPr lang="en-US" sz="2400" dirty="0">
              <a:latin typeface="Arial" pitchFamily="34" charset="0"/>
              <a:cs typeface="Arial" pitchFamily="34" charset="0"/>
            </a:endParaRPr>
          </a:p>
          <a:p>
            <a:endParaRPr lang="en-US" sz="2400" dirty="0">
              <a:latin typeface="Arial" pitchFamily="34" charset="0"/>
              <a:cs typeface="Arial" pitchFamily="34" charset="0"/>
            </a:endParaRPr>
          </a:p>
          <a:p>
            <a:r>
              <a:rPr lang="en-US" sz="2400" dirty="0" smtClean="0">
                <a:latin typeface="Arial" pitchFamily="34" charset="0"/>
                <a:cs typeface="Arial" pitchFamily="34" charset="0"/>
              </a:rPr>
              <a:t>Based </a:t>
            </a:r>
            <a:r>
              <a:rPr lang="en-US" sz="2400" dirty="0">
                <a:latin typeface="Arial" pitchFamily="34" charset="0"/>
                <a:cs typeface="Arial" pitchFamily="34" charset="0"/>
              </a:rPr>
              <a:t>on two principles:</a:t>
            </a:r>
          </a:p>
          <a:p>
            <a:pPr lvl="1"/>
            <a:r>
              <a:rPr lang="en-US" sz="2400" dirty="0">
                <a:latin typeface="Arial" pitchFamily="34" charset="0"/>
                <a:cs typeface="Arial" pitchFamily="34" charset="0"/>
              </a:rPr>
              <a:t>The speed of light is the same for </a:t>
            </a:r>
            <a:r>
              <a:rPr lang="en-US" sz="2400" dirty="0" smtClean="0">
                <a:latin typeface="Arial" pitchFamily="34" charset="0"/>
                <a:cs typeface="Arial" pitchFamily="34" charset="0"/>
              </a:rPr>
              <a:t>all frames of reference.</a:t>
            </a:r>
            <a:endParaRPr lang="en-US" sz="2400" dirty="0">
              <a:latin typeface="Arial" pitchFamily="34" charset="0"/>
              <a:cs typeface="Arial" pitchFamily="34" charset="0"/>
            </a:endParaRPr>
          </a:p>
          <a:p>
            <a:pPr lvl="1"/>
            <a:r>
              <a:rPr lang="en-US" sz="2400" dirty="0">
                <a:latin typeface="Arial" pitchFamily="34" charset="0"/>
                <a:cs typeface="Arial" pitchFamily="34" charset="0"/>
              </a:rPr>
              <a:t>The laws of nature are the same </a:t>
            </a:r>
            <a:r>
              <a:rPr lang="en-US" sz="2400" dirty="0" smtClean="0">
                <a:latin typeface="Arial" pitchFamily="34" charset="0"/>
                <a:cs typeface="Arial" pitchFamily="34" charset="0"/>
              </a:rPr>
              <a:t>for all frames of reference.</a:t>
            </a:r>
          </a:p>
          <a:p>
            <a:pPr lvl="1">
              <a:buNone/>
            </a:pPr>
            <a:endParaRPr lang="en-US" sz="2400" dirty="0" smtClean="0">
              <a:latin typeface="Arial" pitchFamily="34" charset="0"/>
              <a:cs typeface="Arial" pitchFamily="34" charset="0"/>
            </a:endParaRPr>
          </a:p>
        </p:txBody>
      </p:sp>
      <p:sp>
        <p:nvSpPr>
          <p:cNvPr id="4" name="TextBox 3"/>
          <p:cNvSpPr txBox="1"/>
          <p:nvPr/>
        </p:nvSpPr>
        <p:spPr>
          <a:xfrm>
            <a:off x="776983" y="5532437"/>
            <a:ext cx="8835329" cy="1569660"/>
          </a:xfrm>
          <a:prstGeom prst="rect">
            <a:avLst/>
          </a:prstGeom>
          <a:noFill/>
        </p:spPr>
        <p:txBody>
          <a:bodyPr wrap="square" rtlCol="0">
            <a:spAutoFit/>
          </a:bodyPr>
          <a:lstStyle/>
          <a:p>
            <a:pPr>
              <a:buFont typeface="Arial" pitchFamily="34" charset="0"/>
              <a:buChar char="•"/>
            </a:pPr>
            <a:r>
              <a:rPr lang="en-US" dirty="0" smtClean="0">
                <a:solidFill>
                  <a:srgbClr val="000000"/>
                </a:solidFill>
                <a:latin typeface="Arial" pitchFamily="34" charset="0"/>
                <a:cs typeface="Arial" pitchFamily="34" charset="0"/>
              </a:rPr>
              <a:t>  First principle also explained results of Michelson-Morley</a:t>
            </a:r>
          </a:p>
          <a:p>
            <a:r>
              <a:rPr lang="en-US" dirty="0" smtClean="0">
                <a:solidFill>
                  <a:srgbClr val="000000"/>
                </a:solidFill>
                <a:latin typeface="Arial" pitchFamily="34" charset="0"/>
                <a:cs typeface="Arial" pitchFamily="34" charset="0"/>
              </a:rPr>
              <a:t>experiment (1887): speed of light same both parallel and perpendicular to Earth’s motion.  If true, leads to</a:t>
            </a:r>
          </a:p>
          <a:p>
            <a:r>
              <a:rPr lang="en-US" dirty="0" smtClean="0">
                <a:solidFill>
                  <a:srgbClr val="000000"/>
                </a:solidFill>
                <a:latin typeface="Arial" pitchFamily="34" charset="0"/>
                <a:cs typeface="Arial" pitchFamily="34" charset="0"/>
              </a:rPr>
              <a:t>strange consequences…</a:t>
            </a:r>
            <a:endParaRPr lang="en-US" dirty="0"/>
          </a:p>
        </p:txBody>
      </p:sp>
      <p:sp>
        <p:nvSpPr>
          <p:cNvPr id="5" name="Slide Number Placeholder 4"/>
          <p:cNvSpPr>
            <a:spLocks noGrp="1"/>
          </p:cNvSpPr>
          <p:nvPr>
            <p:ph type="sldNum" sz="quarter" idx="12"/>
          </p:nvPr>
        </p:nvSpPr>
        <p:spPr/>
        <p:txBody>
          <a:bodyPr/>
          <a:lstStyle/>
          <a:p>
            <a:fld id="{EE00F73F-EE47-4CD8-BDB3-C99BF6CE689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ivity_Page_2.jpg"/>
          <p:cNvPicPr>
            <a:picLocks noChangeAspect="1"/>
          </p:cNvPicPr>
          <p:nvPr/>
        </p:nvPicPr>
        <p:blipFill>
          <a:blip r:embed="rId3" cstate="print"/>
          <a:srcRect l="7067" t="5462" r="38869" b="80109"/>
          <a:stretch>
            <a:fillRect/>
          </a:stretch>
        </p:blipFill>
        <p:spPr>
          <a:xfrm>
            <a:off x="1382712" y="46036"/>
            <a:ext cx="6477000" cy="2236759"/>
          </a:xfrm>
          <a:prstGeom prst="rect">
            <a:avLst/>
          </a:prstGeom>
        </p:spPr>
      </p:pic>
      <p:pic>
        <p:nvPicPr>
          <p:cNvPr id="5" name="Picture 4" descr="relativity_Page_2.jpg"/>
          <p:cNvPicPr>
            <a:picLocks noChangeAspect="1"/>
          </p:cNvPicPr>
          <p:nvPr/>
        </p:nvPicPr>
        <p:blipFill>
          <a:blip r:embed="rId3" cstate="print"/>
          <a:srcRect l="8245" t="32772" r="27091" b="43696"/>
          <a:stretch>
            <a:fillRect/>
          </a:stretch>
        </p:blipFill>
        <p:spPr>
          <a:xfrm>
            <a:off x="621467" y="3932237"/>
            <a:ext cx="7695445" cy="3623497"/>
          </a:xfrm>
          <a:prstGeom prst="rect">
            <a:avLst/>
          </a:prstGeom>
        </p:spPr>
      </p:pic>
      <p:sp>
        <p:nvSpPr>
          <p:cNvPr id="6" name="TextBox 5"/>
          <p:cNvSpPr txBox="1"/>
          <p:nvPr/>
        </p:nvSpPr>
        <p:spPr>
          <a:xfrm>
            <a:off x="773112" y="2103437"/>
            <a:ext cx="9067800" cy="830997"/>
          </a:xfrm>
          <a:prstGeom prst="rect">
            <a:avLst/>
          </a:prstGeom>
          <a:noFill/>
        </p:spPr>
        <p:txBody>
          <a:bodyPr wrap="square" rtlCol="0">
            <a:spAutoFit/>
          </a:bodyPr>
          <a:lstStyle/>
          <a:p>
            <a:r>
              <a:rPr lang="en-US" dirty="0" smtClean="0">
                <a:solidFill>
                  <a:srgbClr val="000000"/>
                </a:solidFill>
                <a:latin typeface="Arial" pitchFamily="34" charset="0"/>
                <a:cs typeface="Arial" pitchFamily="34" charset="0"/>
              </a:rPr>
              <a:t>Light pulse leaves A’, bounces off mirror, returns.  </a:t>
            </a:r>
          </a:p>
          <a:p>
            <a:r>
              <a:rPr lang="en-US" dirty="0" smtClean="0">
                <a:solidFill>
                  <a:srgbClr val="000000"/>
                </a:solidFill>
                <a:latin typeface="Arial" pitchFamily="34" charset="0"/>
                <a:cs typeface="Arial" pitchFamily="34" charset="0"/>
              </a:rPr>
              <a:t>In “primed” frame (a), moving with cart, this takes time </a:t>
            </a:r>
            <a:r>
              <a:rPr lang="el-GR" dirty="0" smtClean="0">
                <a:solidFill>
                  <a:srgbClr val="000000"/>
                </a:solidFill>
                <a:latin typeface="Arial"/>
                <a:cs typeface="Arial"/>
              </a:rPr>
              <a:t>Δ</a:t>
            </a:r>
            <a:r>
              <a:rPr lang="en-US" dirty="0" smtClean="0">
                <a:solidFill>
                  <a:srgbClr val="000000"/>
                </a:solidFill>
                <a:latin typeface="Arial"/>
                <a:cs typeface="Arial"/>
              </a:rPr>
              <a:t>t’ = </a:t>
            </a:r>
            <a:r>
              <a:rPr lang="en-US" dirty="0" smtClean="0">
                <a:solidFill>
                  <a:srgbClr val="000000"/>
                </a:solidFill>
                <a:latin typeface="Arial" pitchFamily="34" charset="0"/>
                <a:cs typeface="Arial" pitchFamily="34" charset="0"/>
              </a:rPr>
              <a:t>2D/c.</a:t>
            </a:r>
            <a:endParaRPr lang="en-US" dirty="0">
              <a:solidFill>
                <a:srgbClr val="000000"/>
              </a:solidFill>
              <a:latin typeface="Arial" pitchFamily="34" charset="0"/>
              <a:cs typeface="Arial" pitchFamily="34" charset="0"/>
            </a:endParaRPr>
          </a:p>
        </p:txBody>
      </p:sp>
      <p:sp>
        <p:nvSpPr>
          <p:cNvPr id="7" name="TextBox 6"/>
          <p:cNvSpPr txBox="1"/>
          <p:nvPr/>
        </p:nvSpPr>
        <p:spPr>
          <a:xfrm>
            <a:off x="773112" y="3017837"/>
            <a:ext cx="9148658" cy="830997"/>
          </a:xfrm>
          <a:prstGeom prst="rect">
            <a:avLst/>
          </a:prstGeom>
          <a:noFill/>
        </p:spPr>
        <p:txBody>
          <a:bodyPr wrap="none" rtlCol="0">
            <a:spAutoFit/>
          </a:bodyPr>
          <a:lstStyle/>
          <a:p>
            <a:r>
              <a:rPr lang="en-US" dirty="0" smtClean="0">
                <a:solidFill>
                  <a:srgbClr val="000000"/>
                </a:solidFill>
                <a:latin typeface="Arial" pitchFamily="34" charset="0"/>
                <a:cs typeface="Arial" pitchFamily="34" charset="0"/>
              </a:rPr>
              <a:t>In </a:t>
            </a:r>
            <a:r>
              <a:rPr lang="en-US" dirty="0" smtClean="0">
                <a:solidFill>
                  <a:srgbClr val="000000"/>
                </a:solidFill>
                <a:latin typeface="Arial" pitchFamily="34" charset="0"/>
                <a:cs typeface="Arial" pitchFamily="34" charset="0"/>
              </a:rPr>
              <a:t>stationary (“lab”) </a:t>
            </a:r>
            <a:r>
              <a:rPr lang="en-US" dirty="0" smtClean="0">
                <a:solidFill>
                  <a:srgbClr val="000000"/>
                </a:solidFill>
                <a:latin typeface="Arial" pitchFamily="34" charset="0"/>
                <a:cs typeface="Arial" pitchFamily="34" charset="0"/>
              </a:rPr>
              <a:t>frame, light travels extra distance, but at </a:t>
            </a:r>
            <a:r>
              <a:rPr lang="en-US" u="sng" dirty="0" smtClean="0">
                <a:solidFill>
                  <a:srgbClr val="000000"/>
                </a:solidFill>
                <a:latin typeface="Arial" pitchFamily="34" charset="0"/>
                <a:cs typeface="Arial" pitchFamily="34" charset="0"/>
              </a:rPr>
              <a:t>same</a:t>
            </a:r>
          </a:p>
          <a:p>
            <a:r>
              <a:rPr lang="en-US" u="sng" dirty="0" smtClean="0">
                <a:solidFill>
                  <a:srgbClr val="000000"/>
                </a:solidFill>
                <a:latin typeface="Arial" pitchFamily="34" charset="0"/>
                <a:cs typeface="Arial" pitchFamily="34" charset="0"/>
              </a:rPr>
              <a:t>speed</a:t>
            </a:r>
            <a:r>
              <a:rPr lang="en-US" dirty="0" smtClean="0">
                <a:solidFill>
                  <a:srgbClr val="000000"/>
                </a:solidFill>
                <a:latin typeface="Arial" pitchFamily="34" charset="0"/>
                <a:cs typeface="Arial" pitchFamily="34" charset="0"/>
              </a:rPr>
              <a:t>.  Time interval </a:t>
            </a:r>
            <a:r>
              <a:rPr lang="el-GR" dirty="0">
                <a:solidFill>
                  <a:srgbClr val="000000"/>
                </a:solidFill>
                <a:latin typeface="Arial"/>
                <a:cs typeface="Arial"/>
              </a:rPr>
              <a:t>Δ</a:t>
            </a:r>
            <a:r>
              <a:rPr lang="en-US" dirty="0">
                <a:solidFill>
                  <a:srgbClr val="000000"/>
                </a:solidFill>
                <a:latin typeface="Arial"/>
                <a:cs typeface="Arial"/>
              </a:rPr>
              <a:t>t </a:t>
            </a:r>
            <a:r>
              <a:rPr lang="en-US" dirty="0" smtClean="0">
                <a:solidFill>
                  <a:srgbClr val="000000"/>
                </a:solidFill>
                <a:latin typeface="Arial" pitchFamily="34" charset="0"/>
                <a:cs typeface="Arial" pitchFamily="34" charset="0"/>
              </a:rPr>
              <a:t>must </a:t>
            </a:r>
            <a:r>
              <a:rPr lang="en-US" dirty="0" smtClean="0">
                <a:solidFill>
                  <a:srgbClr val="000000"/>
                </a:solidFill>
                <a:latin typeface="Arial" pitchFamily="34" charset="0"/>
                <a:cs typeface="Arial" pitchFamily="34" charset="0"/>
              </a:rPr>
              <a:t>be longer.</a:t>
            </a:r>
            <a:endParaRPr lang="en-US" dirty="0">
              <a:solidFill>
                <a:srgbClr val="000000"/>
              </a:solidFill>
              <a:latin typeface="Arial" pitchFamily="34" charset="0"/>
              <a:cs typeface="Arial" pitchFamily="34" charset="0"/>
            </a:endParaRPr>
          </a:p>
        </p:txBody>
      </p:sp>
      <p:sp>
        <p:nvSpPr>
          <p:cNvPr id="8" name="Rectangle 7"/>
          <p:cNvSpPr/>
          <p:nvPr/>
        </p:nvSpPr>
        <p:spPr>
          <a:xfrm>
            <a:off x="7021512" y="5913437"/>
            <a:ext cx="2133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rgbClr val="000000"/>
                </a:solidFill>
                <a:latin typeface="Arial" pitchFamily="34" charset="0"/>
                <a:cs typeface="Arial" pitchFamily="34" charset="0"/>
              </a:rPr>
              <a:t>“Time dilation”</a:t>
            </a:r>
            <a:endParaRPr lang="en-US" u="sng" dirty="0">
              <a:solidFill>
                <a:srgbClr val="000000"/>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EE00F73F-EE47-4CD8-BDB3-C99BF6CE689B}" type="slidenum">
              <a:rPr lang="en-US" smtClean="0">
                <a:solidFill>
                  <a:srgbClr val="000000"/>
                </a:solidFill>
              </a:rPr>
              <a:pPr/>
              <a:t>5</a:t>
            </a:fld>
            <a:endParaRPr lang="en-US">
              <a:solidFill>
                <a:srgbClr val="000000"/>
              </a:solidFill>
            </a:endParaRPr>
          </a:p>
        </p:txBody>
      </p:sp>
      <p:sp>
        <p:nvSpPr>
          <p:cNvPr id="2" name="TextBox 1"/>
          <p:cNvSpPr txBox="1"/>
          <p:nvPr/>
        </p:nvSpPr>
        <p:spPr>
          <a:xfrm>
            <a:off x="7021512" y="6682640"/>
            <a:ext cx="2057400" cy="830997"/>
          </a:xfrm>
          <a:prstGeom prst="rect">
            <a:avLst/>
          </a:prstGeom>
          <a:noFill/>
        </p:spPr>
        <p:txBody>
          <a:bodyPr wrap="square" rtlCol="0">
            <a:spAutoFit/>
          </a:bodyPr>
          <a:lstStyle/>
          <a:p>
            <a:r>
              <a:rPr lang="el-GR" dirty="0" smtClean="0">
                <a:solidFill>
                  <a:srgbClr val="000000"/>
                </a:solidFill>
                <a:latin typeface="Times New Roman"/>
                <a:cs typeface="Times New Roman"/>
              </a:rPr>
              <a:t>γ</a:t>
            </a:r>
            <a:r>
              <a:rPr lang="en-US" dirty="0" smtClean="0">
                <a:latin typeface="Arial" pitchFamily="34" charset="0"/>
                <a:cs typeface="Arial" pitchFamily="34" charset="0"/>
              </a:rPr>
              <a:t> </a:t>
            </a:r>
            <a:r>
              <a:rPr lang="en-US" dirty="0" smtClean="0">
                <a:solidFill>
                  <a:srgbClr val="000000"/>
                </a:solidFill>
                <a:latin typeface="Arial" pitchFamily="34" charset="0"/>
                <a:cs typeface="Arial" pitchFamily="34" charset="0"/>
              </a:rPr>
              <a:t>also called Lorentz factor</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ivity_Page_3.jpg"/>
          <p:cNvPicPr>
            <a:picLocks noChangeAspect="1"/>
          </p:cNvPicPr>
          <p:nvPr/>
        </p:nvPicPr>
        <p:blipFill>
          <a:blip r:embed="rId3" cstate="print"/>
          <a:srcRect l="18846" t="57351" r="42403" b="10014"/>
          <a:stretch>
            <a:fillRect/>
          </a:stretch>
        </p:blipFill>
        <p:spPr>
          <a:xfrm rot="180000">
            <a:off x="1800661" y="1187444"/>
            <a:ext cx="4716614" cy="5139490"/>
          </a:xfrm>
          <a:prstGeom prst="rect">
            <a:avLst/>
          </a:prstGeom>
        </p:spPr>
      </p:pic>
      <p:sp>
        <p:nvSpPr>
          <p:cNvPr id="6" name="TextBox 5"/>
          <p:cNvSpPr txBox="1"/>
          <p:nvPr/>
        </p:nvSpPr>
        <p:spPr>
          <a:xfrm>
            <a:off x="163512" y="-30163"/>
            <a:ext cx="9917113" cy="1569660"/>
          </a:xfrm>
          <a:prstGeom prst="rect">
            <a:avLst/>
          </a:prstGeom>
          <a:noFill/>
        </p:spPr>
        <p:txBody>
          <a:bodyPr wrap="square" rtlCol="0">
            <a:spAutoFit/>
          </a:bodyPr>
          <a:lstStyle/>
          <a:p>
            <a:r>
              <a:rPr lang="en-US" dirty="0" smtClean="0">
                <a:solidFill>
                  <a:srgbClr val="000000"/>
                </a:solidFill>
                <a:latin typeface="Arial" pitchFamily="34" charset="0"/>
                <a:cs typeface="Arial" pitchFamily="34" charset="0"/>
              </a:rPr>
              <a:t>Likewise, lengths are contracted in direction of motion when measured from a moving frame.  Consider rod stationary in </a:t>
            </a:r>
            <a:r>
              <a:rPr lang="en-US" dirty="0" smtClean="0">
                <a:solidFill>
                  <a:srgbClr val="000000"/>
                </a:solidFill>
                <a:latin typeface="Arial" pitchFamily="34" charset="0"/>
                <a:cs typeface="Arial" pitchFamily="34" charset="0"/>
              </a:rPr>
              <a:t>unprimed (lab) </a:t>
            </a:r>
            <a:r>
              <a:rPr lang="en-US" dirty="0" smtClean="0">
                <a:solidFill>
                  <a:srgbClr val="000000"/>
                </a:solidFill>
                <a:latin typeface="Arial" pitchFamily="34" charset="0"/>
                <a:cs typeface="Arial" pitchFamily="34" charset="0"/>
              </a:rPr>
              <a:t>frame.  In primed frame, rod passes </a:t>
            </a:r>
            <a:r>
              <a:rPr lang="en-US" dirty="0" smtClean="0">
                <a:solidFill>
                  <a:srgbClr val="000000"/>
                </a:solidFill>
                <a:latin typeface="Arial" pitchFamily="34" charset="0"/>
                <a:cs typeface="Arial" pitchFamily="34" charset="0"/>
              </a:rPr>
              <a:t>at speed </a:t>
            </a:r>
            <a:r>
              <a:rPr lang="en-US" i="1" dirty="0" smtClean="0">
                <a:solidFill>
                  <a:srgbClr val="000000"/>
                </a:solidFill>
                <a:latin typeface="Arial" pitchFamily="34" charset="0"/>
                <a:cs typeface="Arial" pitchFamily="34" charset="0"/>
              </a:rPr>
              <a:t>v</a:t>
            </a:r>
            <a:r>
              <a:rPr lang="en-US" dirty="0" smtClean="0">
                <a:solidFill>
                  <a:srgbClr val="000000"/>
                </a:solidFill>
                <a:latin typeface="Arial" pitchFamily="34" charset="0"/>
                <a:cs typeface="Arial" pitchFamily="34" charset="0"/>
              </a:rPr>
              <a:t> as </a:t>
            </a:r>
            <a:r>
              <a:rPr lang="en-US" dirty="0" smtClean="0">
                <a:solidFill>
                  <a:srgbClr val="000000"/>
                </a:solidFill>
                <a:latin typeface="Arial" pitchFamily="34" charset="0"/>
                <a:cs typeface="Arial" pitchFamily="34" charset="0"/>
              </a:rPr>
              <a:t>light travels from A’ back to A’ in time </a:t>
            </a:r>
            <a:r>
              <a:rPr lang="el-GR" i="1" dirty="0" smtClean="0">
                <a:solidFill>
                  <a:schemeClr val="tx1"/>
                </a:solidFill>
                <a:latin typeface="Arial" pitchFamily="34" charset="0"/>
                <a:cs typeface="Arial" pitchFamily="34" charset="0"/>
              </a:rPr>
              <a:t>Δ</a:t>
            </a:r>
            <a:r>
              <a:rPr lang="en-US" i="1" dirty="0" smtClean="0">
                <a:solidFill>
                  <a:schemeClr val="tx1"/>
                </a:solidFill>
                <a:latin typeface="Arial" pitchFamily="34" charset="0"/>
                <a:cs typeface="Arial" pitchFamily="34" charset="0"/>
              </a:rPr>
              <a:t>t</a:t>
            </a:r>
            <a:r>
              <a:rPr lang="en-US" dirty="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 So </a:t>
            </a:r>
            <a:r>
              <a:rPr lang="en-US" dirty="0">
                <a:solidFill>
                  <a:schemeClr val="tx1"/>
                </a:solidFill>
                <a:latin typeface="Arial" pitchFamily="34" charset="0"/>
                <a:cs typeface="Arial" pitchFamily="34" charset="0"/>
              </a:rPr>
              <a:t>rod </a:t>
            </a:r>
            <a:r>
              <a:rPr lang="en-US" dirty="0" smtClean="0">
                <a:solidFill>
                  <a:schemeClr val="tx1"/>
                </a:solidFill>
                <a:latin typeface="Arial" pitchFamily="34" charset="0"/>
                <a:cs typeface="Arial" pitchFamily="34" charset="0"/>
              </a:rPr>
              <a:t>length measured is  </a:t>
            </a:r>
            <a:r>
              <a:rPr lang="en-US" i="1" dirty="0" smtClean="0">
                <a:solidFill>
                  <a:schemeClr val="tx1"/>
                </a:solidFill>
                <a:latin typeface="Arial" pitchFamily="34" charset="0"/>
                <a:cs typeface="Arial" pitchFamily="34" charset="0"/>
              </a:rPr>
              <a:t>Ľ</a:t>
            </a:r>
            <a:r>
              <a:rPr lang="en-US" dirty="0" smtClean="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 </a:t>
            </a:r>
            <a:r>
              <a:rPr lang="en-US" i="1" dirty="0">
                <a:solidFill>
                  <a:schemeClr val="tx1"/>
                </a:solidFill>
                <a:latin typeface="Arial" pitchFamily="34" charset="0"/>
                <a:cs typeface="Arial" pitchFamily="34" charset="0"/>
              </a:rPr>
              <a:t>v</a:t>
            </a:r>
            <a:r>
              <a:rPr lang="el-GR" i="1" dirty="0">
                <a:solidFill>
                  <a:schemeClr val="tx1"/>
                </a:solidFill>
                <a:latin typeface="Arial" pitchFamily="34" charset="0"/>
                <a:cs typeface="Arial" pitchFamily="34" charset="0"/>
              </a:rPr>
              <a:t>Δ</a:t>
            </a:r>
            <a:r>
              <a:rPr lang="en-US" i="1" dirty="0" smtClean="0">
                <a:solidFill>
                  <a:schemeClr val="tx1"/>
                </a:solidFill>
                <a:latin typeface="Arial" pitchFamily="34" charset="0"/>
                <a:cs typeface="Arial" pitchFamily="34" charset="0"/>
              </a:rPr>
              <a:t>t’.</a:t>
            </a:r>
            <a:endParaRPr lang="en-US" dirty="0">
              <a:solidFill>
                <a:srgbClr val="000000"/>
              </a:solidFill>
              <a:latin typeface="Arial" pitchFamily="34" charset="0"/>
              <a:cs typeface="Arial" pitchFamily="34" charset="0"/>
            </a:endParaRPr>
          </a:p>
        </p:txBody>
      </p:sp>
      <p:sp>
        <p:nvSpPr>
          <p:cNvPr id="7" name="Rectangle 6"/>
          <p:cNvSpPr/>
          <p:nvPr/>
        </p:nvSpPr>
        <p:spPr>
          <a:xfrm>
            <a:off x="6640513" y="6675437"/>
            <a:ext cx="3440112"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rgbClr val="000000"/>
                </a:solidFill>
                <a:latin typeface="Arial" pitchFamily="34" charset="0"/>
                <a:cs typeface="Arial" pitchFamily="34" charset="0"/>
              </a:rPr>
              <a:t>“Length contraction”</a:t>
            </a:r>
            <a:endParaRPr lang="en-US" u="sng" dirty="0">
              <a:solidFill>
                <a:srgbClr val="000000"/>
              </a:solidFill>
              <a:latin typeface="Arial" pitchFamily="34" charset="0"/>
              <a:cs typeface="Arial" pitchFamily="34" charset="0"/>
            </a:endParaRPr>
          </a:p>
        </p:txBody>
      </p:sp>
      <p:sp>
        <p:nvSpPr>
          <p:cNvPr id="8" name="TextBox 7"/>
          <p:cNvSpPr txBox="1"/>
          <p:nvPr/>
        </p:nvSpPr>
        <p:spPr>
          <a:xfrm>
            <a:off x="392112" y="5539640"/>
            <a:ext cx="8915400" cy="830997"/>
          </a:xfrm>
          <a:prstGeom prst="rect">
            <a:avLst/>
          </a:prstGeom>
          <a:noFill/>
        </p:spPr>
        <p:txBody>
          <a:bodyPr wrap="square" rtlCol="0">
            <a:spAutoFit/>
          </a:bodyPr>
          <a:lstStyle/>
          <a:p>
            <a:r>
              <a:rPr lang="en-US" dirty="0" smtClean="0">
                <a:solidFill>
                  <a:schemeClr val="tx1"/>
                </a:solidFill>
                <a:latin typeface="Arial" pitchFamily="34" charset="0"/>
                <a:cs typeface="Arial" pitchFamily="34" charset="0"/>
              </a:rPr>
              <a:t>In unprimed frame, cart travels a distance </a:t>
            </a:r>
            <a:r>
              <a:rPr lang="en-US" i="1" dirty="0" smtClean="0">
                <a:solidFill>
                  <a:schemeClr val="tx1"/>
                </a:solidFill>
                <a:latin typeface="Arial" pitchFamily="34" charset="0"/>
                <a:cs typeface="Arial" pitchFamily="34" charset="0"/>
              </a:rPr>
              <a:t>v</a:t>
            </a:r>
            <a:r>
              <a:rPr lang="el-GR" i="1" dirty="0" smtClean="0">
                <a:solidFill>
                  <a:schemeClr val="tx1"/>
                </a:solidFill>
                <a:latin typeface="Arial" pitchFamily="34" charset="0"/>
                <a:cs typeface="Arial" pitchFamily="34" charset="0"/>
              </a:rPr>
              <a:t>Δ</a:t>
            </a:r>
            <a:r>
              <a:rPr lang="en-US" i="1" dirty="0" smtClean="0">
                <a:solidFill>
                  <a:schemeClr val="tx1"/>
                </a:solidFill>
                <a:latin typeface="Arial" pitchFamily="34" charset="0"/>
                <a:cs typeface="Arial" pitchFamily="34" charset="0"/>
              </a:rPr>
              <a:t>t</a:t>
            </a:r>
            <a:r>
              <a:rPr lang="en-US" dirty="0" smtClean="0">
                <a:solidFill>
                  <a:schemeClr val="tx1"/>
                </a:solidFill>
                <a:latin typeface="Arial" pitchFamily="34" charset="0"/>
                <a:cs typeface="Arial" pitchFamily="34" charset="0"/>
              </a:rPr>
              <a:t> as it passes rod, so rod length </a:t>
            </a:r>
            <a:r>
              <a:rPr lang="en-US" i="1" dirty="0" smtClean="0">
                <a:solidFill>
                  <a:schemeClr val="tx1"/>
                </a:solidFill>
                <a:latin typeface="Arial" pitchFamily="34" charset="0"/>
                <a:cs typeface="Arial" pitchFamily="34" charset="0"/>
              </a:rPr>
              <a:t>L</a:t>
            </a:r>
            <a:r>
              <a:rPr lang="en-US" dirty="0" smtClean="0">
                <a:solidFill>
                  <a:schemeClr val="tx1"/>
                </a:solidFill>
                <a:latin typeface="Arial" pitchFamily="34" charset="0"/>
                <a:cs typeface="Arial" pitchFamily="34" charset="0"/>
              </a:rPr>
              <a:t> = </a:t>
            </a:r>
            <a:r>
              <a:rPr lang="en-US" i="1" dirty="0" smtClean="0">
                <a:solidFill>
                  <a:schemeClr val="tx1"/>
                </a:solidFill>
                <a:latin typeface="Arial" pitchFamily="34" charset="0"/>
                <a:cs typeface="Arial" pitchFamily="34" charset="0"/>
              </a:rPr>
              <a:t>v</a:t>
            </a:r>
            <a:r>
              <a:rPr lang="el-GR" i="1" dirty="0" smtClean="0">
                <a:solidFill>
                  <a:schemeClr val="tx1"/>
                </a:solidFill>
                <a:latin typeface="Arial" pitchFamily="34" charset="0"/>
                <a:cs typeface="Arial" pitchFamily="34" charset="0"/>
              </a:rPr>
              <a:t>Δ</a:t>
            </a:r>
            <a:r>
              <a:rPr lang="en-US" i="1" dirty="0" smtClean="0">
                <a:solidFill>
                  <a:schemeClr val="tx1"/>
                </a:solidFill>
                <a:latin typeface="Arial" pitchFamily="34" charset="0"/>
                <a:cs typeface="Arial" pitchFamily="34" charset="0"/>
              </a:rPr>
              <a:t>t</a:t>
            </a:r>
            <a:r>
              <a:rPr lang="en-US" dirty="0" smtClean="0">
                <a:solidFill>
                  <a:schemeClr val="tx1"/>
                </a:solidFill>
                <a:latin typeface="Arial" pitchFamily="34" charset="0"/>
                <a:cs typeface="Arial" pitchFamily="34" charset="0"/>
              </a:rPr>
              <a:t>.</a:t>
            </a:r>
            <a:endParaRPr lang="en-US" dirty="0">
              <a:latin typeface="Arial" pitchFamily="34" charset="0"/>
              <a:cs typeface="Arial" pitchFamily="34" charset="0"/>
            </a:endParaRPr>
          </a:p>
        </p:txBody>
      </p:sp>
      <p:sp>
        <p:nvSpPr>
          <p:cNvPr id="9" name="Slide Number Placeholder 8"/>
          <p:cNvSpPr>
            <a:spLocks noGrp="1"/>
          </p:cNvSpPr>
          <p:nvPr>
            <p:ph type="sldNum" sz="quarter" idx="12"/>
          </p:nvPr>
        </p:nvSpPr>
        <p:spPr>
          <a:xfrm>
            <a:off x="7402512" y="7157192"/>
            <a:ext cx="2352146" cy="402483"/>
          </a:xfrm>
        </p:spPr>
        <p:txBody>
          <a:bodyPr/>
          <a:lstStyle/>
          <a:p>
            <a:fld id="{EE00F73F-EE47-4CD8-BDB3-C99BF6CE689B}" type="slidenum">
              <a:rPr lang="en-US" smtClean="0">
                <a:solidFill>
                  <a:srgbClr val="000000"/>
                </a:solidFill>
              </a:rPr>
              <a:pPr/>
              <a:t>6</a:t>
            </a:fld>
            <a:endParaRPr lang="en-US" dirty="0">
              <a:solidFill>
                <a:srgbClr val="000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1535112" y="6308050"/>
                <a:ext cx="4897751" cy="1183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a:rPr>
                            <m:t>𝐿</m:t>
                          </m:r>
                        </m:e>
                        <m:sup>
                          <m:r>
                            <a:rPr lang="en-US" b="0" i="1" smtClean="0">
                              <a:solidFill>
                                <a:schemeClr val="tx1"/>
                              </a:solidFill>
                              <a:latin typeface="Cambria Math"/>
                            </a:rPr>
                            <m:t>′</m:t>
                          </m:r>
                        </m:sup>
                      </m:sSup>
                      <m:r>
                        <a:rPr lang="en-US" b="0" i="1" smtClean="0">
                          <a:solidFill>
                            <a:schemeClr val="tx1"/>
                          </a:solidFill>
                          <a:latin typeface="Cambria Math"/>
                        </a:rPr>
                        <m:t>=</m:t>
                      </m:r>
                      <m:r>
                        <a:rPr lang="en-US" b="0" i="1" smtClean="0">
                          <a:solidFill>
                            <a:schemeClr val="tx1"/>
                          </a:solidFill>
                          <a:latin typeface="Cambria Math"/>
                        </a:rPr>
                        <m:t>𝑣</m:t>
                      </m:r>
                      <m:r>
                        <m:rPr>
                          <m:sty m:val="p"/>
                        </m:rPr>
                        <a:rPr lang="el-GR" b="0" i="1" smtClean="0">
                          <a:solidFill>
                            <a:schemeClr val="tx1"/>
                          </a:solidFill>
                          <a:latin typeface="Cambria Math"/>
                          <a:ea typeface="Cambria Math"/>
                        </a:rPr>
                        <m:t>Δ</m:t>
                      </m:r>
                      <m:sSup>
                        <m:sSupPr>
                          <m:ctrlPr>
                            <a:rPr lang="el-GR" b="0" i="1" smtClean="0">
                              <a:solidFill>
                                <a:schemeClr val="tx1"/>
                              </a:solidFill>
                              <a:latin typeface="Cambria Math" panose="02040503050406030204" pitchFamily="18" charset="0"/>
                              <a:ea typeface="Cambria Math"/>
                            </a:rPr>
                          </m:ctrlPr>
                        </m:sSupPr>
                        <m:e>
                          <m:r>
                            <a:rPr lang="en-US" b="0" i="1" smtClean="0">
                              <a:solidFill>
                                <a:schemeClr val="tx1"/>
                              </a:solidFill>
                              <a:latin typeface="Cambria Math"/>
                              <a:ea typeface="Cambria Math"/>
                            </a:rPr>
                            <m:t>𝑡</m:t>
                          </m:r>
                        </m:e>
                        <m:sup>
                          <m:r>
                            <a:rPr lang="en-US" b="0" i="1" smtClean="0">
                              <a:solidFill>
                                <a:schemeClr val="tx1"/>
                              </a:solidFill>
                              <a:latin typeface="Cambria Math"/>
                              <a:ea typeface="Cambria Math"/>
                            </a:rPr>
                            <m:t>′</m:t>
                          </m:r>
                        </m:sup>
                      </m:sSup>
                      <m:r>
                        <a:rPr lang="en-US" b="0" i="1" smtClean="0">
                          <a:solidFill>
                            <a:schemeClr val="tx1"/>
                          </a:solidFill>
                          <a:latin typeface="Cambria Math"/>
                          <a:ea typeface="Cambria Math"/>
                        </a:rPr>
                        <m:t>= </m:t>
                      </m:r>
                      <m:f>
                        <m:fPr>
                          <m:ctrlPr>
                            <a:rPr lang="en-US" b="0" i="1" smtClean="0">
                              <a:solidFill>
                                <a:schemeClr val="tx1"/>
                              </a:solidFill>
                              <a:latin typeface="Cambria Math" panose="02040503050406030204" pitchFamily="18" charset="0"/>
                              <a:ea typeface="Cambria Math"/>
                            </a:rPr>
                          </m:ctrlPr>
                        </m:fPr>
                        <m:num>
                          <m:r>
                            <a:rPr lang="en-US" b="0" i="1" smtClean="0">
                              <a:solidFill>
                                <a:schemeClr val="tx1"/>
                              </a:solidFill>
                              <a:latin typeface="Cambria Math"/>
                              <a:ea typeface="Cambria Math"/>
                            </a:rPr>
                            <m:t>𝑣</m:t>
                          </m:r>
                          <m:r>
                            <m:rPr>
                              <m:sty m:val="p"/>
                            </m:rPr>
                            <a:rPr lang="el-GR" b="0" i="1" smtClean="0">
                              <a:solidFill>
                                <a:schemeClr val="tx1"/>
                              </a:solidFill>
                              <a:latin typeface="Cambria Math"/>
                              <a:ea typeface="Cambria Math"/>
                            </a:rPr>
                            <m:t>Δ</m:t>
                          </m:r>
                          <m:r>
                            <a:rPr lang="en-US" b="0" i="1" smtClean="0">
                              <a:solidFill>
                                <a:schemeClr val="tx1"/>
                              </a:solidFill>
                              <a:latin typeface="Cambria Math"/>
                              <a:ea typeface="Cambria Math"/>
                            </a:rPr>
                            <m:t>𝑡</m:t>
                          </m:r>
                        </m:num>
                        <m:den>
                          <m:r>
                            <a:rPr lang="en-US" b="0" i="1" smtClean="0">
                              <a:solidFill>
                                <a:schemeClr val="tx1"/>
                              </a:solidFill>
                              <a:latin typeface="Cambria Math"/>
                              <a:ea typeface="Cambria Math"/>
                            </a:rPr>
                            <m:t>𝛾</m:t>
                          </m:r>
                        </m:den>
                      </m:f>
                      <m:r>
                        <a:rPr lang="en-US" b="0" i="1" smtClean="0">
                          <a:solidFill>
                            <a:schemeClr val="tx1"/>
                          </a:solidFill>
                          <a:latin typeface="Cambria Math"/>
                          <a:ea typeface="Cambria Math"/>
                        </a:rPr>
                        <m:t>=</m:t>
                      </m:r>
                      <m:rad>
                        <m:radPr>
                          <m:degHide m:val="on"/>
                          <m:ctrlPr>
                            <a:rPr lang="en-US" b="0" i="1" smtClean="0">
                              <a:solidFill>
                                <a:schemeClr val="tx1"/>
                              </a:solidFill>
                              <a:latin typeface="Cambria Math" panose="02040503050406030204" pitchFamily="18" charset="0"/>
                              <a:ea typeface="Cambria Math"/>
                            </a:rPr>
                          </m:ctrlPr>
                        </m:radPr>
                        <m:deg/>
                        <m:e>
                          <m:r>
                            <a:rPr lang="en-US" b="0" i="1" smtClean="0">
                              <a:solidFill>
                                <a:schemeClr val="tx1"/>
                              </a:solidFill>
                              <a:latin typeface="Cambria Math"/>
                              <a:ea typeface="Cambria Math"/>
                            </a:rPr>
                            <m:t>1−</m:t>
                          </m:r>
                          <m:f>
                            <m:fPr>
                              <m:ctrlPr>
                                <a:rPr lang="en-US" b="0" i="1" smtClean="0">
                                  <a:solidFill>
                                    <a:schemeClr val="tx1"/>
                                  </a:solidFill>
                                  <a:latin typeface="Cambria Math" panose="02040503050406030204" pitchFamily="18" charset="0"/>
                                  <a:ea typeface="Cambria Math"/>
                                </a:rPr>
                              </m:ctrlPr>
                            </m:fPr>
                            <m:num>
                              <m:sSup>
                                <m:sSupPr>
                                  <m:ctrlPr>
                                    <a:rPr lang="en-US" b="0" i="1" smtClean="0">
                                      <a:solidFill>
                                        <a:schemeClr val="tx1"/>
                                      </a:solidFill>
                                      <a:latin typeface="Cambria Math" panose="02040503050406030204" pitchFamily="18" charset="0"/>
                                      <a:ea typeface="Cambria Math"/>
                                    </a:rPr>
                                  </m:ctrlPr>
                                </m:sSupPr>
                                <m:e>
                                  <m:r>
                                    <a:rPr lang="en-US" b="0" i="1" smtClean="0">
                                      <a:solidFill>
                                        <a:schemeClr val="tx1"/>
                                      </a:solidFill>
                                      <a:latin typeface="Cambria Math"/>
                                      <a:ea typeface="Cambria Math"/>
                                    </a:rPr>
                                    <m:t>𝑣</m:t>
                                  </m:r>
                                </m:e>
                                <m:sup>
                                  <m:r>
                                    <a:rPr lang="en-US" b="0" i="1" smtClean="0">
                                      <a:solidFill>
                                        <a:schemeClr val="tx1"/>
                                      </a:solidFill>
                                      <a:latin typeface="Cambria Math"/>
                                      <a:ea typeface="Cambria Math"/>
                                    </a:rPr>
                                    <m:t>2</m:t>
                                  </m:r>
                                </m:sup>
                              </m:sSup>
                            </m:num>
                            <m:den>
                              <m:sSup>
                                <m:sSupPr>
                                  <m:ctrlPr>
                                    <a:rPr lang="en-US" b="0" i="1" smtClean="0">
                                      <a:solidFill>
                                        <a:schemeClr val="tx1"/>
                                      </a:solidFill>
                                      <a:latin typeface="Cambria Math" panose="02040503050406030204" pitchFamily="18" charset="0"/>
                                      <a:ea typeface="Cambria Math"/>
                                    </a:rPr>
                                  </m:ctrlPr>
                                </m:sSupPr>
                                <m:e>
                                  <m:r>
                                    <a:rPr lang="en-US" b="0" i="1" smtClean="0">
                                      <a:solidFill>
                                        <a:schemeClr val="tx1"/>
                                      </a:solidFill>
                                      <a:latin typeface="Cambria Math"/>
                                      <a:ea typeface="Cambria Math"/>
                                    </a:rPr>
                                    <m:t>𝑐</m:t>
                                  </m:r>
                                </m:e>
                                <m:sup>
                                  <m:r>
                                    <a:rPr lang="en-US" b="0" i="1" smtClean="0">
                                      <a:solidFill>
                                        <a:schemeClr val="tx1"/>
                                      </a:solidFill>
                                      <a:latin typeface="Cambria Math"/>
                                      <a:ea typeface="Cambria Math"/>
                                    </a:rPr>
                                    <m:t>2</m:t>
                                  </m:r>
                                </m:sup>
                              </m:sSup>
                            </m:den>
                          </m:f>
                        </m:e>
                      </m:rad>
                      <m:r>
                        <a:rPr lang="en-US" b="0" i="1" smtClean="0">
                          <a:solidFill>
                            <a:schemeClr val="tx1"/>
                          </a:solidFill>
                          <a:latin typeface="Cambria Math"/>
                          <a:ea typeface="Cambria Math"/>
                        </a:rPr>
                        <m:t>𝐿</m:t>
                      </m:r>
                      <m:r>
                        <a:rPr lang="en-US" b="0" i="1" smtClean="0">
                          <a:solidFill>
                            <a:schemeClr val="tx1"/>
                          </a:solidFill>
                          <a:latin typeface="Cambria Math"/>
                          <a:ea typeface="Cambria Math"/>
                        </a:rPr>
                        <m:t>= </m:t>
                      </m:r>
                      <m:f>
                        <m:fPr>
                          <m:ctrlPr>
                            <a:rPr lang="en-US" b="0" i="1" smtClean="0">
                              <a:solidFill>
                                <a:schemeClr val="tx1"/>
                              </a:solidFill>
                              <a:latin typeface="Cambria Math" panose="02040503050406030204" pitchFamily="18" charset="0"/>
                              <a:ea typeface="Cambria Math"/>
                            </a:rPr>
                          </m:ctrlPr>
                        </m:fPr>
                        <m:num>
                          <m:r>
                            <a:rPr lang="en-US" b="0" i="1" smtClean="0">
                              <a:solidFill>
                                <a:schemeClr val="tx1"/>
                              </a:solidFill>
                              <a:latin typeface="Cambria Math"/>
                              <a:ea typeface="Cambria Math"/>
                            </a:rPr>
                            <m:t>𝐿</m:t>
                          </m:r>
                        </m:num>
                        <m:den>
                          <m:r>
                            <a:rPr lang="en-US" b="0" i="1" smtClean="0">
                              <a:solidFill>
                                <a:schemeClr val="tx1"/>
                              </a:solidFill>
                              <a:latin typeface="Cambria Math"/>
                              <a:ea typeface="Cambria Math"/>
                            </a:rPr>
                            <m:t>𝛾</m:t>
                          </m:r>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535112" y="6308050"/>
                <a:ext cx="4897751" cy="1183529"/>
              </a:xfrm>
              <a:prstGeom prst="rect">
                <a:avLst/>
              </a:prstGeom>
              <a:blipFill rotWithShape="1">
                <a:blip r:embed="rId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512" y="731837"/>
            <a:ext cx="9648795" cy="5632311"/>
          </a:xfrm>
          <a:prstGeom prst="rect">
            <a:avLst/>
          </a:prstGeom>
          <a:noFill/>
        </p:spPr>
        <p:txBody>
          <a:bodyPr wrap="none" rtlCol="0">
            <a:spAutoFit/>
          </a:bodyPr>
          <a:lstStyle/>
          <a:p>
            <a:r>
              <a:rPr lang="en-US" dirty="0" smtClean="0">
                <a:solidFill>
                  <a:srgbClr val="000000"/>
                </a:solidFill>
                <a:latin typeface="Arial" pitchFamily="34" charset="0"/>
                <a:cs typeface="Arial" pitchFamily="34" charset="0"/>
              </a:rPr>
              <a:t>If everything is relative, which reference frame measures longer</a:t>
            </a:r>
          </a:p>
          <a:p>
            <a:r>
              <a:rPr lang="en-US" dirty="0" smtClean="0">
                <a:solidFill>
                  <a:srgbClr val="000000"/>
                </a:solidFill>
                <a:latin typeface="Arial" pitchFamily="34" charset="0"/>
                <a:cs typeface="Arial" pitchFamily="34" charset="0"/>
              </a:rPr>
              <a:t>time, shorter distance?</a:t>
            </a:r>
          </a:p>
          <a:p>
            <a:endParaRPr lang="en-US" dirty="0">
              <a:solidFill>
                <a:srgbClr val="000000"/>
              </a:solidFill>
              <a:latin typeface="Arial" pitchFamily="34" charset="0"/>
              <a:cs typeface="Arial" pitchFamily="34" charset="0"/>
            </a:endParaRPr>
          </a:p>
          <a:p>
            <a:r>
              <a:rPr lang="en-US" dirty="0" smtClean="0">
                <a:solidFill>
                  <a:srgbClr val="000000"/>
                </a:solidFill>
                <a:latin typeface="Arial" pitchFamily="34" charset="0"/>
                <a:cs typeface="Arial" pitchFamily="34" charset="0"/>
              </a:rPr>
              <a:t>First, “events” are things that happen at a certain spatial coordinate</a:t>
            </a:r>
          </a:p>
          <a:p>
            <a:r>
              <a:rPr lang="en-US" dirty="0" smtClean="0">
                <a:solidFill>
                  <a:srgbClr val="000000"/>
                </a:solidFill>
                <a:latin typeface="Arial" pitchFamily="34" charset="0"/>
                <a:cs typeface="Arial" pitchFamily="34" charset="0"/>
              </a:rPr>
              <a:t>and time.  In our example, the launching of the light pulse is an event,</a:t>
            </a:r>
          </a:p>
          <a:p>
            <a:r>
              <a:rPr lang="en-US" dirty="0" smtClean="0">
                <a:solidFill>
                  <a:srgbClr val="000000"/>
                </a:solidFill>
                <a:latin typeface="Arial" pitchFamily="34" charset="0"/>
                <a:cs typeface="Arial" pitchFamily="34" charset="0"/>
              </a:rPr>
              <a:t>its reception is another.</a:t>
            </a:r>
          </a:p>
          <a:p>
            <a:endParaRPr lang="en-US" dirty="0" smtClean="0">
              <a:solidFill>
                <a:srgbClr val="000000"/>
              </a:solidFill>
              <a:latin typeface="Arial" pitchFamily="34" charset="0"/>
              <a:cs typeface="Arial" pitchFamily="34" charset="0"/>
            </a:endParaRPr>
          </a:p>
          <a:p>
            <a:r>
              <a:rPr lang="en-US" dirty="0" smtClean="0">
                <a:solidFill>
                  <a:srgbClr val="000000"/>
                </a:solidFill>
                <a:latin typeface="Arial" pitchFamily="34" charset="0"/>
                <a:cs typeface="Arial" pitchFamily="34" charset="0"/>
              </a:rPr>
              <a:t>“</a:t>
            </a:r>
            <a:r>
              <a:rPr lang="en-US" u="sng" dirty="0" smtClean="0">
                <a:solidFill>
                  <a:srgbClr val="000000"/>
                </a:solidFill>
                <a:latin typeface="Arial" pitchFamily="34" charset="0"/>
                <a:cs typeface="Arial" pitchFamily="34" charset="0"/>
              </a:rPr>
              <a:t>Proper time</a:t>
            </a:r>
            <a:r>
              <a:rPr lang="en-US" dirty="0" smtClean="0">
                <a:solidFill>
                  <a:srgbClr val="000000"/>
                </a:solidFill>
                <a:latin typeface="Arial" pitchFamily="34" charset="0"/>
                <a:cs typeface="Arial" pitchFamily="34" charset="0"/>
              </a:rPr>
              <a:t>”: time interval between events in frame where they</a:t>
            </a:r>
          </a:p>
          <a:p>
            <a:r>
              <a:rPr lang="en-US" dirty="0" smtClean="0">
                <a:solidFill>
                  <a:srgbClr val="000000"/>
                </a:solidFill>
                <a:latin typeface="Arial" pitchFamily="34" charset="0"/>
                <a:cs typeface="Arial" pitchFamily="34" charset="0"/>
              </a:rPr>
              <a:t>both occur at </a:t>
            </a:r>
            <a:r>
              <a:rPr lang="en-US" u="sng" dirty="0" smtClean="0">
                <a:solidFill>
                  <a:srgbClr val="000000"/>
                </a:solidFill>
                <a:latin typeface="Arial" pitchFamily="34" charset="0"/>
                <a:cs typeface="Arial" pitchFamily="34" charset="0"/>
              </a:rPr>
              <a:t>same place</a:t>
            </a:r>
            <a:r>
              <a:rPr lang="en-US" dirty="0" smtClean="0">
                <a:solidFill>
                  <a:srgbClr val="000000"/>
                </a:solidFill>
                <a:latin typeface="Arial" pitchFamily="34" charset="0"/>
                <a:cs typeface="Arial" pitchFamily="34" charset="0"/>
              </a:rPr>
              <a:t>.  This is </a:t>
            </a:r>
            <a:r>
              <a:rPr lang="en-US" u="sng" dirty="0" smtClean="0">
                <a:solidFill>
                  <a:srgbClr val="000000"/>
                </a:solidFill>
                <a:latin typeface="Arial" pitchFamily="34" charset="0"/>
                <a:cs typeface="Arial" pitchFamily="34" charset="0"/>
              </a:rPr>
              <a:t>shorter</a:t>
            </a:r>
            <a:r>
              <a:rPr lang="en-US" dirty="0" smtClean="0">
                <a:solidFill>
                  <a:srgbClr val="000000"/>
                </a:solidFill>
                <a:latin typeface="Arial" pitchFamily="34" charset="0"/>
                <a:cs typeface="Arial" pitchFamily="34" charset="0"/>
              </a:rPr>
              <a:t> time.  This was the primed</a:t>
            </a:r>
          </a:p>
          <a:p>
            <a:r>
              <a:rPr lang="en-US" dirty="0" smtClean="0">
                <a:solidFill>
                  <a:srgbClr val="000000"/>
                </a:solidFill>
                <a:latin typeface="Arial" pitchFamily="34" charset="0"/>
                <a:cs typeface="Arial" pitchFamily="34" charset="0"/>
              </a:rPr>
              <a:t>frame in our experiment.  Time is dilated in any other frame.</a:t>
            </a:r>
          </a:p>
          <a:p>
            <a:endParaRPr lang="en-US" dirty="0" smtClean="0">
              <a:solidFill>
                <a:srgbClr val="000000"/>
              </a:solidFill>
              <a:latin typeface="Arial" pitchFamily="34" charset="0"/>
              <a:cs typeface="Arial" pitchFamily="34" charset="0"/>
            </a:endParaRPr>
          </a:p>
          <a:p>
            <a:r>
              <a:rPr lang="en-US" dirty="0" smtClean="0">
                <a:solidFill>
                  <a:srgbClr val="000000"/>
                </a:solidFill>
                <a:latin typeface="Arial" pitchFamily="34" charset="0"/>
                <a:cs typeface="Arial" pitchFamily="34" charset="0"/>
              </a:rPr>
              <a:t>“</a:t>
            </a:r>
            <a:r>
              <a:rPr lang="en-US" u="sng" dirty="0" smtClean="0">
                <a:solidFill>
                  <a:srgbClr val="000000"/>
                </a:solidFill>
                <a:latin typeface="Arial" pitchFamily="34" charset="0"/>
                <a:cs typeface="Arial" pitchFamily="34" charset="0"/>
              </a:rPr>
              <a:t>Proper length</a:t>
            </a:r>
            <a:r>
              <a:rPr lang="en-US" dirty="0" smtClean="0">
                <a:solidFill>
                  <a:srgbClr val="000000"/>
                </a:solidFill>
                <a:latin typeface="Arial" pitchFamily="34" charset="0"/>
                <a:cs typeface="Arial" pitchFamily="34" charset="0"/>
              </a:rPr>
              <a:t>”: length between two spatial coordinates measured</a:t>
            </a:r>
          </a:p>
          <a:p>
            <a:r>
              <a:rPr lang="en-US" dirty="0" smtClean="0">
                <a:solidFill>
                  <a:srgbClr val="000000"/>
                </a:solidFill>
                <a:latin typeface="Arial" pitchFamily="34" charset="0"/>
                <a:cs typeface="Arial" pitchFamily="34" charset="0"/>
              </a:rPr>
              <a:t>in frame where they are </a:t>
            </a:r>
            <a:r>
              <a:rPr lang="en-US" u="sng" dirty="0" smtClean="0">
                <a:solidFill>
                  <a:srgbClr val="000000"/>
                </a:solidFill>
                <a:latin typeface="Arial" pitchFamily="34" charset="0"/>
                <a:cs typeface="Arial" pitchFamily="34" charset="0"/>
              </a:rPr>
              <a:t>at rest</a:t>
            </a:r>
            <a:r>
              <a:rPr lang="en-US" dirty="0" smtClean="0">
                <a:solidFill>
                  <a:srgbClr val="000000"/>
                </a:solidFill>
                <a:latin typeface="Arial" pitchFamily="34" charset="0"/>
                <a:cs typeface="Arial" pitchFamily="34" charset="0"/>
              </a:rPr>
              <a:t>.  This is </a:t>
            </a:r>
            <a:r>
              <a:rPr lang="en-US" u="sng" dirty="0" smtClean="0">
                <a:solidFill>
                  <a:srgbClr val="000000"/>
                </a:solidFill>
                <a:latin typeface="Arial" pitchFamily="34" charset="0"/>
                <a:cs typeface="Arial" pitchFamily="34" charset="0"/>
              </a:rPr>
              <a:t>longer</a:t>
            </a:r>
            <a:r>
              <a:rPr lang="en-US" dirty="0" smtClean="0">
                <a:solidFill>
                  <a:srgbClr val="000000"/>
                </a:solidFill>
                <a:latin typeface="Arial" pitchFamily="34" charset="0"/>
                <a:cs typeface="Arial" pitchFamily="34" charset="0"/>
              </a:rPr>
              <a:t> length.  This was the</a:t>
            </a:r>
          </a:p>
          <a:p>
            <a:r>
              <a:rPr lang="en-US" dirty="0" smtClean="0">
                <a:solidFill>
                  <a:srgbClr val="000000"/>
                </a:solidFill>
                <a:latin typeface="Arial" pitchFamily="34" charset="0"/>
                <a:cs typeface="Arial" pitchFamily="34" charset="0"/>
              </a:rPr>
              <a:t>unprimed frame in our experiment.  Length is contracted in any other</a:t>
            </a:r>
          </a:p>
          <a:p>
            <a:r>
              <a:rPr lang="en-US" dirty="0">
                <a:solidFill>
                  <a:srgbClr val="000000"/>
                </a:solidFill>
                <a:latin typeface="Arial" pitchFamily="34" charset="0"/>
                <a:cs typeface="Arial" pitchFamily="34" charset="0"/>
              </a:rPr>
              <a:t>f</a:t>
            </a:r>
            <a:r>
              <a:rPr lang="en-US" dirty="0" smtClean="0">
                <a:solidFill>
                  <a:srgbClr val="000000"/>
                </a:solidFill>
                <a:latin typeface="Arial" pitchFamily="34" charset="0"/>
                <a:cs typeface="Arial" pitchFamily="34" charset="0"/>
              </a:rPr>
              <a:t>rame</a:t>
            </a:r>
            <a:r>
              <a:rPr lang="en-US" dirty="0" smtClean="0">
                <a:solidFill>
                  <a:srgbClr val="000000"/>
                </a:solidFill>
                <a:latin typeface="Arial" pitchFamily="34" charset="0"/>
                <a:cs typeface="Arial" pitchFamily="34" charset="0"/>
              </a:rPr>
              <a:t>.</a:t>
            </a:r>
            <a:endParaRPr lang="en-US" dirty="0">
              <a:solidFill>
                <a:srgbClr val="0000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EE00F73F-EE47-4CD8-BDB3-C99BF6CE689B}" type="slidenum">
              <a:rPr lang="en-US" smtClean="0">
                <a:solidFill>
                  <a:srgbClr val="000000"/>
                </a:solidFill>
              </a:rPr>
              <a:pPr/>
              <a:t>7</a:t>
            </a:fld>
            <a:endParaRPr lang="en-US">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cosmicrays.org/img/muon-decay.gif"/>
          <p:cNvPicPr>
            <a:picLocks noChangeAspect="1" noChangeArrowheads="1"/>
          </p:cNvPicPr>
          <p:nvPr/>
        </p:nvPicPr>
        <p:blipFill>
          <a:blip r:embed="rId3" cstate="print"/>
          <a:srcRect/>
          <a:stretch>
            <a:fillRect/>
          </a:stretch>
        </p:blipFill>
        <p:spPr bwMode="auto">
          <a:xfrm>
            <a:off x="3516312" y="1189037"/>
            <a:ext cx="2540000" cy="3962400"/>
          </a:xfrm>
          <a:prstGeom prst="rect">
            <a:avLst/>
          </a:prstGeom>
          <a:noFill/>
        </p:spPr>
      </p:pic>
      <p:sp>
        <p:nvSpPr>
          <p:cNvPr id="3" name="TextBox 2"/>
          <p:cNvSpPr txBox="1"/>
          <p:nvPr/>
        </p:nvSpPr>
        <p:spPr>
          <a:xfrm>
            <a:off x="239712" y="274637"/>
            <a:ext cx="9063571" cy="1200329"/>
          </a:xfrm>
          <a:prstGeom prst="rect">
            <a:avLst/>
          </a:prstGeom>
          <a:noFill/>
        </p:spPr>
        <p:txBody>
          <a:bodyPr wrap="none" rtlCol="0">
            <a:spAutoFit/>
          </a:bodyPr>
          <a:lstStyle/>
          <a:p>
            <a:r>
              <a:rPr lang="en-US" dirty="0" smtClean="0">
                <a:solidFill>
                  <a:srgbClr val="000000"/>
                </a:solidFill>
                <a:latin typeface="Arial" pitchFamily="34" charset="0"/>
                <a:cs typeface="Arial" pitchFamily="34" charset="0"/>
              </a:rPr>
              <a:t>Example: </a:t>
            </a:r>
            <a:r>
              <a:rPr lang="en-US" dirty="0" err="1" smtClean="0">
                <a:solidFill>
                  <a:srgbClr val="000000"/>
                </a:solidFill>
                <a:latin typeface="Arial" pitchFamily="34" charset="0"/>
                <a:cs typeface="Arial" pitchFamily="34" charset="0"/>
              </a:rPr>
              <a:t>muon</a:t>
            </a:r>
            <a:r>
              <a:rPr lang="en-US" dirty="0" smtClean="0">
                <a:solidFill>
                  <a:srgbClr val="000000"/>
                </a:solidFill>
                <a:latin typeface="Arial" pitchFamily="34" charset="0"/>
                <a:cs typeface="Arial" pitchFamily="34" charset="0"/>
              </a:rPr>
              <a:t> decay in Earth’s atmosphere.</a:t>
            </a:r>
          </a:p>
          <a:p>
            <a:r>
              <a:rPr lang="en-US" dirty="0" err="1" smtClean="0">
                <a:solidFill>
                  <a:srgbClr val="000000"/>
                </a:solidFill>
                <a:latin typeface="Arial" pitchFamily="34" charset="0"/>
                <a:cs typeface="Arial" pitchFamily="34" charset="0"/>
              </a:rPr>
              <a:t>Muon</a:t>
            </a:r>
            <a:r>
              <a:rPr lang="en-US" dirty="0" smtClean="0">
                <a:solidFill>
                  <a:srgbClr val="000000"/>
                </a:solidFill>
                <a:latin typeface="Arial" pitchFamily="34" charset="0"/>
                <a:cs typeface="Arial" pitchFamily="34" charset="0"/>
              </a:rPr>
              <a:t> half-life in its rest frame: 2 </a:t>
            </a:r>
            <a:r>
              <a:rPr lang="el-GR" dirty="0" smtClean="0">
                <a:solidFill>
                  <a:srgbClr val="000000"/>
                </a:solidFill>
                <a:latin typeface="Arial" pitchFamily="34" charset="0"/>
                <a:cs typeface="Arial" pitchFamily="34" charset="0"/>
              </a:rPr>
              <a:t>μ</a:t>
            </a:r>
            <a:r>
              <a:rPr lang="en-US" dirty="0" smtClean="0">
                <a:solidFill>
                  <a:srgbClr val="000000"/>
                </a:solidFill>
                <a:latin typeface="Arial" pitchFamily="34" charset="0"/>
                <a:cs typeface="Arial" pitchFamily="34" charset="0"/>
              </a:rPr>
              <a:t>s.  Typically created at 9000 m </a:t>
            </a:r>
          </a:p>
          <a:p>
            <a:r>
              <a:rPr lang="en-US" dirty="0" smtClean="0">
                <a:solidFill>
                  <a:srgbClr val="000000"/>
                </a:solidFill>
                <a:latin typeface="Arial" pitchFamily="34" charset="0"/>
                <a:cs typeface="Arial" pitchFamily="34" charset="0"/>
              </a:rPr>
              <a:t>with speed 0.998c.</a:t>
            </a:r>
            <a:endParaRPr lang="en-US" dirty="0">
              <a:solidFill>
                <a:srgbClr val="000000"/>
              </a:solidFill>
              <a:latin typeface="Arial" pitchFamily="34" charset="0"/>
              <a:cs typeface="Arial" pitchFamily="34" charset="0"/>
            </a:endParaRPr>
          </a:p>
        </p:txBody>
      </p:sp>
      <p:sp>
        <p:nvSpPr>
          <p:cNvPr id="4" name="TextBox 3"/>
          <p:cNvSpPr txBox="1"/>
          <p:nvPr/>
        </p:nvSpPr>
        <p:spPr>
          <a:xfrm>
            <a:off x="239712" y="5075237"/>
            <a:ext cx="9840913" cy="2431435"/>
          </a:xfrm>
          <a:prstGeom prst="rect">
            <a:avLst/>
          </a:prstGeom>
          <a:noFill/>
        </p:spPr>
        <p:txBody>
          <a:bodyPr wrap="square" rtlCol="0">
            <a:spAutoFit/>
          </a:bodyPr>
          <a:lstStyle/>
          <a:p>
            <a:r>
              <a:rPr lang="en-US" dirty="0" smtClean="0">
                <a:solidFill>
                  <a:srgbClr val="000000"/>
                </a:solidFill>
                <a:latin typeface="Arial" pitchFamily="34" charset="0"/>
                <a:cs typeface="Arial" pitchFamily="34" charset="0"/>
              </a:rPr>
              <a:t>Given number measured at 9000 m, might expect few at sea-level: </a:t>
            </a:r>
          </a:p>
          <a:p>
            <a:r>
              <a:rPr lang="en-US" dirty="0" smtClean="0">
                <a:solidFill>
                  <a:srgbClr val="000000"/>
                </a:solidFill>
                <a:latin typeface="Arial" pitchFamily="34" charset="0"/>
                <a:cs typeface="Arial" pitchFamily="34" charset="0"/>
              </a:rPr>
              <a:t>only travel 600 m in 2 </a:t>
            </a:r>
            <a:r>
              <a:rPr lang="el-GR" dirty="0" smtClean="0">
                <a:solidFill>
                  <a:srgbClr val="000000"/>
                </a:solidFill>
                <a:latin typeface="Arial" pitchFamily="34" charset="0"/>
                <a:cs typeface="Arial" pitchFamily="34" charset="0"/>
              </a:rPr>
              <a:t>μ</a:t>
            </a:r>
            <a:r>
              <a:rPr lang="en-US" dirty="0" smtClean="0">
                <a:solidFill>
                  <a:srgbClr val="000000"/>
                </a:solidFill>
                <a:latin typeface="Arial" pitchFamily="34" charset="0"/>
                <a:cs typeface="Arial" pitchFamily="34" charset="0"/>
              </a:rPr>
              <a:t>s.  But in our frame, lifetime is </a:t>
            </a:r>
            <a:r>
              <a:rPr lang="el-GR" sz="2800" dirty="0" smtClean="0">
                <a:solidFill>
                  <a:srgbClr val="000000"/>
                </a:solidFill>
                <a:latin typeface="Times New Roman"/>
                <a:cs typeface="Times New Roman"/>
              </a:rPr>
              <a:t>γ</a:t>
            </a:r>
            <a:r>
              <a:rPr lang="en-US" dirty="0" smtClean="0">
                <a:solidFill>
                  <a:srgbClr val="000000"/>
                </a:solidFill>
                <a:latin typeface="Arial" pitchFamily="34" charset="0"/>
                <a:cs typeface="Arial" pitchFamily="34" charset="0"/>
              </a:rPr>
              <a:t> 2 </a:t>
            </a:r>
            <a:r>
              <a:rPr lang="el-GR" dirty="0" smtClean="0">
                <a:solidFill>
                  <a:srgbClr val="000000"/>
                </a:solidFill>
                <a:latin typeface="Arial" pitchFamily="34" charset="0"/>
                <a:cs typeface="Arial" pitchFamily="34" charset="0"/>
              </a:rPr>
              <a:t>μ</a:t>
            </a:r>
            <a:r>
              <a:rPr lang="en-US" dirty="0" smtClean="0">
                <a:solidFill>
                  <a:srgbClr val="000000"/>
                </a:solidFill>
                <a:latin typeface="Arial" pitchFamily="34" charset="0"/>
                <a:cs typeface="Arial" pitchFamily="34" charset="0"/>
              </a:rPr>
              <a:t>s ~ 30 </a:t>
            </a:r>
            <a:r>
              <a:rPr lang="el-GR" dirty="0" smtClean="0">
                <a:solidFill>
                  <a:srgbClr val="000000"/>
                </a:solidFill>
                <a:latin typeface="Arial" pitchFamily="34" charset="0"/>
                <a:cs typeface="Arial" pitchFamily="34" charset="0"/>
              </a:rPr>
              <a:t>μ</a:t>
            </a:r>
            <a:r>
              <a:rPr lang="en-US" dirty="0" smtClean="0">
                <a:solidFill>
                  <a:srgbClr val="000000"/>
                </a:solidFill>
                <a:latin typeface="Arial" pitchFamily="34" charset="0"/>
                <a:cs typeface="Arial" pitchFamily="34" charset="0"/>
              </a:rPr>
              <a:t>s.</a:t>
            </a:r>
          </a:p>
          <a:p>
            <a:r>
              <a:rPr lang="en-US" dirty="0" smtClean="0">
                <a:solidFill>
                  <a:srgbClr val="000000"/>
                </a:solidFill>
                <a:latin typeface="Arial" pitchFamily="34" charset="0"/>
                <a:cs typeface="Arial" pitchFamily="34" charset="0"/>
              </a:rPr>
              <a:t>So we get many.</a:t>
            </a:r>
          </a:p>
          <a:p>
            <a:endParaRPr lang="en-US" dirty="0" smtClean="0">
              <a:solidFill>
                <a:srgbClr val="000000"/>
              </a:solidFill>
              <a:latin typeface="Arial" pitchFamily="34" charset="0"/>
              <a:cs typeface="Arial" pitchFamily="34" charset="0"/>
            </a:endParaRPr>
          </a:p>
          <a:p>
            <a:r>
              <a:rPr lang="en-US" dirty="0" smtClean="0">
                <a:solidFill>
                  <a:srgbClr val="000000"/>
                </a:solidFill>
                <a:latin typeface="Arial" pitchFamily="34" charset="0"/>
                <a:cs typeface="Arial" pitchFamily="34" charset="0"/>
              </a:rPr>
              <a:t>In </a:t>
            </a:r>
            <a:r>
              <a:rPr lang="en-US" dirty="0" err="1" smtClean="0">
                <a:solidFill>
                  <a:srgbClr val="000000"/>
                </a:solidFill>
                <a:latin typeface="Arial" pitchFamily="34" charset="0"/>
                <a:cs typeface="Arial" pitchFamily="34" charset="0"/>
              </a:rPr>
              <a:t>muon’s</a:t>
            </a:r>
            <a:r>
              <a:rPr lang="en-US" dirty="0" smtClean="0">
                <a:solidFill>
                  <a:srgbClr val="000000"/>
                </a:solidFill>
                <a:latin typeface="Arial" pitchFamily="34" charset="0"/>
                <a:cs typeface="Arial" pitchFamily="34" charset="0"/>
              </a:rPr>
              <a:t> frame, height of atmos. contracted to 9000m/</a:t>
            </a:r>
            <a:r>
              <a:rPr lang="el-GR" sz="2800" dirty="0" smtClean="0">
                <a:solidFill>
                  <a:srgbClr val="000000"/>
                </a:solidFill>
                <a:latin typeface="Times New Roman"/>
                <a:cs typeface="Times New Roman"/>
              </a:rPr>
              <a:t>γ </a:t>
            </a:r>
            <a:r>
              <a:rPr lang="en-US" i="1"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 600 m.</a:t>
            </a:r>
          </a:p>
          <a:p>
            <a:r>
              <a:rPr lang="en-US" dirty="0" smtClean="0">
                <a:solidFill>
                  <a:srgbClr val="000000"/>
                </a:solidFill>
                <a:latin typeface="Arial" pitchFamily="34" charset="0"/>
                <a:cs typeface="Arial" pitchFamily="34" charset="0"/>
              </a:rPr>
              <a:t>Again, same large number will reach surface.</a:t>
            </a:r>
          </a:p>
        </p:txBody>
      </p:sp>
      <p:sp>
        <p:nvSpPr>
          <p:cNvPr id="5" name="Slide Number Placeholder 4"/>
          <p:cNvSpPr>
            <a:spLocks noGrp="1"/>
          </p:cNvSpPr>
          <p:nvPr>
            <p:ph type="sldNum" sz="quarter" idx="12"/>
          </p:nvPr>
        </p:nvSpPr>
        <p:spPr/>
        <p:txBody>
          <a:bodyPr/>
          <a:lstStyle/>
          <a:p>
            <a:fld id="{EE00F73F-EE47-4CD8-BDB3-C99BF6CE689B}" type="slidenum">
              <a:rPr lang="en-US" smtClean="0">
                <a:solidFill>
                  <a:srgbClr val="000000"/>
                </a:solidFill>
              </a:rPr>
              <a:pPr/>
              <a:t>8</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001712" y="427037"/>
            <a:ext cx="8077200" cy="492443"/>
          </a:xfrm>
          <a:prstGeom prst="rect">
            <a:avLst/>
          </a:prstGeom>
          <a:noFill/>
          <a:ln w="9525">
            <a:noFill/>
            <a:miter lim="800000"/>
            <a:headEnd/>
            <a:tailEnd/>
          </a:ln>
        </p:spPr>
        <p:txBody>
          <a:bodyPr wrap="square"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sz="3200" dirty="0" smtClean="0">
                <a:solidFill>
                  <a:schemeClr val="tx1"/>
                </a:solidFill>
                <a:latin typeface="Arial" pitchFamily="34" charset="0"/>
                <a:cs typeface="Arial" pitchFamily="34" charset="0"/>
              </a:rPr>
              <a:t>General </a:t>
            </a:r>
            <a:r>
              <a:rPr lang="en-GB" sz="3200" dirty="0">
                <a:solidFill>
                  <a:schemeClr val="tx1"/>
                </a:solidFill>
                <a:latin typeface="Arial" pitchFamily="34" charset="0"/>
                <a:cs typeface="Arial" pitchFamily="34" charset="0"/>
              </a:rPr>
              <a:t>Relativity</a:t>
            </a:r>
          </a:p>
        </p:txBody>
      </p:sp>
      <p:sp>
        <p:nvSpPr>
          <p:cNvPr id="4098" name="Text Box 2"/>
          <p:cNvSpPr txBox="1">
            <a:spLocks noChangeArrowheads="1"/>
          </p:cNvSpPr>
          <p:nvPr/>
        </p:nvSpPr>
        <p:spPr bwMode="auto">
          <a:xfrm>
            <a:off x="566738" y="3306763"/>
            <a:ext cx="7978775" cy="3323987"/>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u="sng" dirty="0">
                <a:solidFill>
                  <a:schemeClr val="tx1"/>
                </a:solidFill>
                <a:latin typeface="Arial" pitchFamily="34" charset="0"/>
                <a:cs typeface="Arial" pitchFamily="34" charset="0"/>
              </a:rPr>
              <a:t>The Equivalence Principle</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u="sng" dirty="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smtClean="0">
                <a:solidFill>
                  <a:schemeClr val="tx1"/>
                </a:solidFill>
                <a:latin typeface="Arial" pitchFamily="34" charset="0"/>
                <a:cs typeface="Arial" pitchFamily="34" charset="0"/>
              </a:rPr>
              <a:t>Demonstrated by either of two thought experiments:</a:t>
            </a:r>
            <a:endParaRPr lang="en-GB" dirty="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dirty="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a:solidFill>
                  <a:schemeClr val="tx1"/>
                </a:solidFill>
                <a:latin typeface="Arial" pitchFamily="34" charset="0"/>
                <a:cs typeface="Arial" pitchFamily="34" charset="0"/>
              </a:rPr>
              <a:t>1)  </a:t>
            </a:r>
            <a:r>
              <a:rPr lang="en-GB" u="sng" dirty="0" smtClean="0">
                <a:solidFill>
                  <a:schemeClr val="tx1"/>
                </a:solidFill>
                <a:latin typeface="Arial" pitchFamily="34" charset="0"/>
                <a:cs typeface="Arial" pitchFamily="34" charset="0"/>
              </a:rPr>
              <a:t>Freefall and weightlessness are equivalent</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dirty="0" smtClean="0">
              <a:solidFill>
                <a:schemeClr val="tx1"/>
              </a:solidFill>
              <a:latin typeface="Arial" pitchFamily="34" charset="0"/>
              <a:cs typeface="Arial" pitchFamily="34"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smtClean="0">
                <a:solidFill>
                  <a:schemeClr val="tx1"/>
                </a:solidFill>
                <a:latin typeface="Arial" pitchFamily="34" charset="0"/>
                <a:cs typeface="Arial" pitchFamily="34" charset="0"/>
              </a:rPr>
              <a:t>a) Imagine </a:t>
            </a:r>
            <a:r>
              <a:rPr lang="en-GB" dirty="0">
                <a:solidFill>
                  <a:schemeClr val="tx1"/>
                </a:solidFill>
                <a:latin typeface="Arial" pitchFamily="34" charset="0"/>
                <a:cs typeface="Arial" pitchFamily="34" charset="0"/>
              </a:rPr>
              <a:t>you are far from any source of gravity, </a:t>
            </a:r>
            <a:r>
              <a:rPr lang="en-GB" dirty="0" smtClean="0">
                <a:solidFill>
                  <a:schemeClr val="tx1"/>
                </a:solidFill>
                <a:latin typeface="Arial" pitchFamily="34" charset="0"/>
                <a:cs typeface="Arial" pitchFamily="34" charset="0"/>
              </a:rPr>
              <a:t>thus </a:t>
            </a:r>
            <a:r>
              <a:rPr lang="en-GB" u="sng" dirty="0">
                <a:solidFill>
                  <a:schemeClr val="tx1"/>
                </a:solidFill>
                <a:latin typeface="Arial" pitchFamily="34" charset="0"/>
                <a:cs typeface="Arial" pitchFamily="34" charset="0"/>
              </a:rPr>
              <a:t>weightless</a:t>
            </a:r>
            <a:r>
              <a:rPr lang="en-GB" dirty="0">
                <a:solidFill>
                  <a:schemeClr val="tx1"/>
                </a:solidFill>
                <a:latin typeface="Arial" pitchFamily="34" charset="0"/>
                <a:cs typeface="Arial" pitchFamily="34" charset="0"/>
              </a:rPr>
              <a:t>.  If you shine a light or throw a ball, it will move in a </a:t>
            </a:r>
            <a:r>
              <a:rPr lang="en-GB" u="sng" dirty="0">
                <a:solidFill>
                  <a:schemeClr val="tx1"/>
                </a:solidFill>
                <a:latin typeface="Arial" pitchFamily="34" charset="0"/>
                <a:cs typeface="Arial" pitchFamily="34" charset="0"/>
              </a:rPr>
              <a:t>straight line</a:t>
            </a:r>
            <a:r>
              <a:rPr lang="en-GB" dirty="0">
                <a:solidFill>
                  <a:schemeClr val="tx1"/>
                </a:solidFill>
                <a:latin typeface="Arial" pitchFamily="34" charset="0"/>
                <a:cs typeface="Arial" pitchFamily="34" charset="0"/>
              </a:rPr>
              <a:t>.</a:t>
            </a:r>
          </a:p>
        </p:txBody>
      </p:sp>
      <p:sp>
        <p:nvSpPr>
          <p:cNvPr id="2052" name="Text Box 3"/>
          <p:cNvSpPr txBox="1">
            <a:spLocks noChangeArrowheads="1"/>
          </p:cNvSpPr>
          <p:nvPr/>
        </p:nvSpPr>
        <p:spPr bwMode="auto">
          <a:xfrm>
            <a:off x="565149" y="1722437"/>
            <a:ext cx="6989763" cy="738664"/>
          </a:xfrm>
          <a:prstGeom prst="rect">
            <a:avLst/>
          </a:prstGeom>
          <a:noFill/>
          <a:ln w="9525">
            <a:noFill/>
            <a:miter lim="800000"/>
            <a:headEnd/>
            <a:tailEnd/>
          </a:ln>
        </p:spPr>
        <p:txBody>
          <a:bodyPr wrap="square" lIns="0" tIns="0" rIns="0" bIns="0">
            <a:spAutoFit/>
          </a:bodyPr>
          <a:lstStyle/>
          <a:p>
            <a:pPr eaLnBrk="1">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Lst>
            </a:pPr>
            <a:r>
              <a:rPr lang="en-GB" u="sng" dirty="0">
                <a:solidFill>
                  <a:schemeClr val="tx1"/>
                </a:solidFill>
                <a:latin typeface="Arial" pitchFamily="34" charset="0"/>
                <a:cs typeface="Arial" pitchFamily="34" charset="0"/>
              </a:rPr>
              <a:t>General Relativity</a:t>
            </a:r>
            <a:r>
              <a:rPr lang="en-GB" dirty="0">
                <a:solidFill>
                  <a:schemeClr val="tx1"/>
                </a:solidFill>
                <a:latin typeface="Arial" pitchFamily="34" charset="0"/>
                <a:cs typeface="Arial" pitchFamily="34" charset="0"/>
              </a:rPr>
              <a:t>:  Einstein's </a:t>
            </a:r>
            <a:r>
              <a:rPr lang="en-GB" dirty="0" smtClean="0">
                <a:solidFill>
                  <a:schemeClr val="tx1"/>
                </a:solidFill>
                <a:latin typeface="Arial" pitchFamily="34" charset="0"/>
                <a:cs typeface="Arial" pitchFamily="34" charset="0"/>
              </a:rPr>
              <a:t>(1915) description </a:t>
            </a:r>
            <a:r>
              <a:rPr lang="en-GB" dirty="0">
                <a:solidFill>
                  <a:schemeClr val="tx1"/>
                </a:solidFill>
                <a:latin typeface="Arial" pitchFamily="34" charset="0"/>
                <a:cs typeface="Arial" pitchFamily="34" charset="0"/>
              </a:rPr>
              <a:t>of gravity </a:t>
            </a:r>
            <a:r>
              <a:rPr lang="en-GB" dirty="0" smtClean="0">
                <a:solidFill>
                  <a:schemeClr val="tx1"/>
                </a:solidFill>
                <a:latin typeface="Arial" pitchFamily="34" charset="0"/>
                <a:cs typeface="Arial" pitchFamily="34" charset="0"/>
              </a:rPr>
              <a:t>(</a:t>
            </a:r>
            <a:r>
              <a:rPr lang="en-GB" dirty="0">
                <a:solidFill>
                  <a:schemeClr val="tx1"/>
                </a:solidFill>
                <a:latin typeface="Arial" pitchFamily="34" charset="0"/>
                <a:cs typeface="Arial" pitchFamily="34" charset="0"/>
              </a:rPr>
              <a:t>extension of Newton's</a:t>
            </a:r>
            <a:r>
              <a:rPr lang="en-GB" dirty="0" smtClean="0">
                <a:solidFill>
                  <a:schemeClr val="tx1"/>
                </a:solidFill>
                <a:latin typeface="Arial" pitchFamily="34" charset="0"/>
                <a:cs typeface="Arial" pitchFamily="34" charset="0"/>
              </a:rPr>
              <a:t>).  It </a:t>
            </a:r>
            <a:r>
              <a:rPr lang="en-GB" dirty="0">
                <a:solidFill>
                  <a:schemeClr val="tx1"/>
                </a:solidFill>
                <a:latin typeface="Arial" pitchFamily="34" charset="0"/>
                <a:cs typeface="Arial" pitchFamily="34" charset="0"/>
              </a:rPr>
              <a:t>begins with:</a:t>
            </a:r>
          </a:p>
        </p:txBody>
      </p:sp>
      <p:pic>
        <p:nvPicPr>
          <p:cNvPr id="4101" name="Picture 5" descr="MCj02543140000[1]"/>
          <p:cNvPicPr>
            <a:picLocks noChangeAspect="1" noChangeArrowheads="1"/>
          </p:cNvPicPr>
          <p:nvPr/>
        </p:nvPicPr>
        <p:blipFill>
          <a:blip r:embed="rId3" cstate="print"/>
          <a:srcRect/>
          <a:stretch>
            <a:fillRect/>
          </a:stretch>
        </p:blipFill>
        <p:spPr bwMode="auto">
          <a:xfrm rot="-3340681">
            <a:off x="6239747" y="5822158"/>
            <a:ext cx="1806575" cy="1793875"/>
          </a:xfrm>
          <a:prstGeom prst="rect">
            <a:avLst/>
          </a:prstGeom>
          <a:noFill/>
          <a:ln w="9525">
            <a:noFill/>
            <a:miter lim="800000"/>
            <a:headEnd/>
            <a:tailEnd/>
          </a:ln>
        </p:spPr>
      </p:pic>
      <p:sp>
        <p:nvSpPr>
          <p:cNvPr id="4102" name="Line 6"/>
          <p:cNvSpPr>
            <a:spLocks noChangeShapeType="1"/>
          </p:cNvSpPr>
          <p:nvPr/>
        </p:nvSpPr>
        <p:spPr bwMode="auto">
          <a:xfrm flipH="1">
            <a:off x="3516312" y="6827838"/>
            <a:ext cx="2286000" cy="0"/>
          </a:xfrm>
          <a:prstGeom prst="line">
            <a:avLst/>
          </a:prstGeom>
          <a:noFill/>
          <a:ln w="190500">
            <a:solidFill>
              <a:srgbClr val="FFFF00"/>
            </a:solidFill>
            <a:round/>
            <a:headEnd/>
            <a:tailEnd type="triangle" w="med" len="sm"/>
          </a:ln>
        </p:spPr>
        <p:txBody>
          <a:bodyPr/>
          <a:lstStyle/>
          <a:p>
            <a:endParaRPr lang="en-US"/>
          </a:p>
        </p:txBody>
      </p:sp>
      <p:sp>
        <p:nvSpPr>
          <p:cNvPr id="7" name="Slide Number Placeholder 6"/>
          <p:cNvSpPr>
            <a:spLocks noGrp="1"/>
          </p:cNvSpPr>
          <p:nvPr>
            <p:ph type="sldNum" sz="quarter" idx="12"/>
          </p:nvPr>
        </p:nvSpPr>
        <p:spPr/>
        <p:txBody>
          <a:bodyPr/>
          <a:lstStyle/>
          <a:p>
            <a:fld id="{EE00F73F-EE47-4CD8-BDB3-C99BF6CE689B}" type="slidenum">
              <a:rPr lang="en-US" smtClean="0"/>
              <a:pPr/>
              <a:t>9</a:t>
            </a:fld>
            <a:endParaRPr lang="en-US"/>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108772</TotalTime>
  <Words>2167</Words>
  <Application>Microsoft Office PowerPoint</Application>
  <PresentationFormat>Custom</PresentationFormat>
  <Paragraphs>216</Paragraphs>
  <Slides>29</Slides>
  <Notes>28</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Arial</vt:lpstr>
      <vt:lpstr>Calibri</vt:lpstr>
      <vt:lpstr>Cambria Math</vt:lpstr>
      <vt:lpstr>StarSymbol</vt:lpstr>
      <vt:lpstr>Symbol</vt:lpstr>
      <vt:lpstr>Times New Roman</vt:lpstr>
      <vt:lpstr>Wingdings</vt:lpstr>
      <vt:lpstr>Wingdings 2</vt:lpstr>
      <vt:lpstr>Office Theme</vt:lpstr>
      <vt:lpstr>Black Holes - Chapter 21 </vt:lpstr>
      <vt:lpstr>The most massive stellar cores</vt:lpstr>
      <vt:lpstr>PowerPoint Presentation</vt:lpstr>
      <vt:lpstr>Special theory of relativity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SgrA* at the center of the Milky Way</vt:lpstr>
      <vt:lpstr>PowerPoint Presentation</vt:lpstr>
      <vt:lpstr>SgrA* at the center of the Milky Way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dc:creator>
  <cp:lastModifiedBy>Rich</cp:lastModifiedBy>
  <cp:revision>180</cp:revision>
  <cp:lastPrinted>2016-03-22T19:15:57Z</cp:lastPrinted>
  <dcterms:modified xsi:type="dcterms:W3CDTF">2017-03-20T16:36:56Z</dcterms:modified>
</cp:coreProperties>
</file>