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1086" r:id="rId2"/>
    <p:sldId id="1087" r:id="rId3"/>
    <p:sldId id="1088" r:id="rId4"/>
    <p:sldId id="1089" r:id="rId5"/>
    <p:sldId id="1090" r:id="rId6"/>
    <p:sldId id="1091" r:id="rId7"/>
    <p:sldId id="1092" r:id="rId8"/>
    <p:sldId id="1093" r:id="rId9"/>
    <p:sldId id="1094" r:id="rId10"/>
    <p:sldId id="1095" r:id="rId11"/>
    <p:sldId id="1096" r:id="rId12"/>
    <p:sldId id="1114" r:id="rId13"/>
    <p:sldId id="1115" r:id="rId14"/>
    <p:sldId id="1116" r:id="rId15"/>
    <p:sldId id="1113" r:id="rId16"/>
    <p:sldId id="1152" r:id="rId17"/>
    <p:sldId id="1097" r:id="rId18"/>
    <p:sldId id="1165" r:id="rId19"/>
    <p:sldId id="1098" r:id="rId20"/>
    <p:sldId id="1119" r:id="rId21"/>
    <p:sldId id="1100" r:id="rId22"/>
    <p:sldId id="1120" r:id="rId23"/>
    <p:sldId id="1121" r:id="rId24"/>
    <p:sldId id="1122" r:id="rId25"/>
    <p:sldId id="1123" r:id="rId26"/>
    <p:sldId id="1124" r:id="rId27"/>
    <p:sldId id="1125" r:id="rId28"/>
    <p:sldId id="1129" r:id="rId29"/>
    <p:sldId id="1169" r:id="rId30"/>
    <p:sldId id="1166" r:id="rId31"/>
    <p:sldId id="1167" r:id="rId32"/>
    <p:sldId id="1130" r:id="rId33"/>
    <p:sldId id="1131" r:id="rId34"/>
    <p:sldId id="1132" r:id="rId35"/>
    <p:sldId id="1136" r:id="rId36"/>
    <p:sldId id="1135" r:id="rId37"/>
    <p:sldId id="1175" r:id="rId38"/>
    <p:sldId id="1156" r:id="rId39"/>
    <p:sldId id="1151" r:id="rId40"/>
    <p:sldId id="1161" r:id="rId41"/>
    <p:sldId id="1160" r:id="rId42"/>
    <p:sldId id="1174" r:id="rId43"/>
    <p:sldId id="1162" r:id="rId44"/>
    <p:sldId id="1107" r:id="rId45"/>
    <p:sldId id="1108" r:id="rId46"/>
    <p:sldId id="1138" r:id="rId47"/>
    <p:sldId id="1168" r:id="rId48"/>
    <p:sldId id="1157" r:id="rId49"/>
    <p:sldId id="1158" r:id="rId50"/>
    <p:sldId id="1159" r:id="rId51"/>
    <p:sldId id="1164" r:id="rId52"/>
    <p:sldId id="1171" r:id="rId53"/>
    <p:sldId id="1172" r:id="rId54"/>
    <p:sldId id="1173" r:id="rId55"/>
  </p:sldIdLst>
  <p:sldSz cx="9144000" cy="6858000" type="screen4x3"/>
  <p:notesSz cx="9601200" cy="7315200"/>
  <p:defaultTextStyle>
    <a:defPPr>
      <a:defRPr lang="en-US"/>
    </a:defPPr>
    <a:lvl1pPr algn="l" rtl="0" fontAlgn="base">
      <a:spcBef>
        <a:spcPct val="0"/>
      </a:spcBef>
      <a:spcAft>
        <a:spcPct val="0"/>
      </a:spcAft>
      <a:defRPr sz="1400" kern="1200">
        <a:solidFill>
          <a:srgbClr val="000000"/>
        </a:solidFill>
        <a:latin typeface="Helvetica" pitchFamily="-128" charset="0"/>
        <a:ea typeface="+mn-ea"/>
        <a:cs typeface="+mn-cs"/>
      </a:defRPr>
    </a:lvl1pPr>
    <a:lvl2pPr marL="457200" algn="l" rtl="0" fontAlgn="base">
      <a:spcBef>
        <a:spcPct val="0"/>
      </a:spcBef>
      <a:spcAft>
        <a:spcPct val="0"/>
      </a:spcAft>
      <a:defRPr sz="1400" kern="1200">
        <a:solidFill>
          <a:srgbClr val="000000"/>
        </a:solidFill>
        <a:latin typeface="Helvetica" pitchFamily="-128" charset="0"/>
        <a:ea typeface="+mn-ea"/>
        <a:cs typeface="+mn-cs"/>
      </a:defRPr>
    </a:lvl2pPr>
    <a:lvl3pPr marL="914400" algn="l" rtl="0" fontAlgn="base">
      <a:spcBef>
        <a:spcPct val="0"/>
      </a:spcBef>
      <a:spcAft>
        <a:spcPct val="0"/>
      </a:spcAft>
      <a:defRPr sz="1400" kern="1200">
        <a:solidFill>
          <a:srgbClr val="000000"/>
        </a:solidFill>
        <a:latin typeface="Helvetica" pitchFamily="-128" charset="0"/>
        <a:ea typeface="+mn-ea"/>
        <a:cs typeface="+mn-cs"/>
      </a:defRPr>
    </a:lvl3pPr>
    <a:lvl4pPr marL="1371600" algn="l" rtl="0" fontAlgn="base">
      <a:spcBef>
        <a:spcPct val="0"/>
      </a:spcBef>
      <a:spcAft>
        <a:spcPct val="0"/>
      </a:spcAft>
      <a:defRPr sz="1400" kern="1200">
        <a:solidFill>
          <a:srgbClr val="000000"/>
        </a:solidFill>
        <a:latin typeface="Helvetica" pitchFamily="-128" charset="0"/>
        <a:ea typeface="+mn-ea"/>
        <a:cs typeface="+mn-cs"/>
      </a:defRPr>
    </a:lvl4pPr>
    <a:lvl5pPr marL="1828800" algn="l" rtl="0" fontAlgn="base">
      <a:spcBef>
        <a:spcPct val="0"/>
      </a:spcBef>
      <a:spcAft>
        <a:spcPct val="0"/>
      </a:spcAft>
      <a:defRPr sz="1400" kern="1200">
        <a:solidFill>
          <a:srgbClr val="000000"/>
        </a:solidFill>
        <a:latin typeface="Helvetica" pitchFamily="-128" charset="0"/>
        <a:ea typeface="+mn-ea"/>
        <a:cs typeface="+mn-cs"/>
      </a:defRPr>
    </a:lvl5pPr>
    <a:lvl6pPr marL="2286000" algn="l" defTabSz="914400" rtl="0" eaLnBrk="1" latinLnBrk="0" hangingPunct="1">
      <a:defRPr sz="1400" kern="1200">
        <a:solidFill>
          <a:srgbClr val="000000"/>
        </a:solidFill>
        <a:latin typeface="Helvetica" pitchFamily="-128" charset="0"/>
        <a:ea typeface="+mn-ea"/>
        <a:cs typeface="+mn-cs"/>
      </a:defRPr>
    </a:lvl6pPr>
    <a:lvl7pPr marL="2743200" algn="l" defTabSz="914400" rtl="0" eaLnBrk="1" latinLnBrk="0" hangingPunct="1">
      <a:defRPr sz="1400" kern="1200">
        <a:solidFill>
          <a:srgbClr val="000000"/>
        </a:solidFill>
        <a:latin typeface="Helvetica" pitchFamily="-128" charset="0"/>
        <a:ea typeface="+mn-ea"/>
        <a:cs typeface="+mn-cs"/>
      </a:defRPr>
    </a:lvl7pPr>
    <a:lvl8pPr marL="3200400" algn="l" defTabSz="914400" rtl="0" eaLnBrk="1" latinLnBrk="0" hangingPunct="1">
      <a:defRPr sz="1400" kern="1200">
        <a:solidFill>
          <a:srgbClr val="000000"/>
        </a:solidFill>
        <a:latin typeface="Helvetica" pitchFamily="-128" charset="0"/>
        <a:ea typeface="+mn-ea"/>
        <a:cs typeface="+mn-cs"/>
      </a:defRPr>
    </a:lvl8pPr>
    <a:lvl9pPr marL="3657600" algn="l" defTabSz="914400" rtl="0" eaLnBrk="1" latinLnBrk="0" hangingPunct="1">
      <a:defRPr sz="1400" kern="1200">
        <a:solidFill>
          <a:srgbClr val="000000"/>
        </a:solidFill>
        <a:latin typeface="Helvetica" pitchFamily="-12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CC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31" autoAdjust="0"/>
    <p:restoredTop sz="90929"/>
  </p:normalViewPr>
  <p:slideViewPr>
    <p:cSldViewPr>
      <p:cViewPr varScale="1">
        <p:scale>
          <a:sx n="62" d="100"/>
          <a:sy n="62" d="100"/>
        </p:scale>
        <p:origin x="9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4"/>
            <a:ext cx="4160520" cy="365760"/>
          </a:xfrm>
          <a:prstGeom prst="rect">
            <a:avLst/>
          </a:prstGeom>
          <a:noFill/>
          <a:ln w="9525">
            <a:noFill/>
            <a:miter lim="800000"/>
            <a:headEnd/>
            <a:tailEnd/>
          </a:ln>
          <a:effectLst/>
        </p:spPr>
        <p:txBody>
          <a:bodyPr vert="horz" wrap="square" lIns="96587" tIns="48294" rIns="96587" bIns="48294" numCol="1" anchor="t"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9091" name="Rectangle 3"/>
          <p:cNvSpPr>
            <a:spLocks noGrp="1" noChangeArrowheads="1"/>
          </p:cNvSpPr>
          <p:nvPr>
            <p:ph type="dt" sz="quarter" idx="1"/>
          </p:nvPr>
        </p:nvSpPr>
        <p:spPr bwMode="auto">
          <a:xfrm>
            <a:off x="5440680" y="4"/>
            <a:ext cx="4160520" cy="365760"/>
          </a:xfrm>
          <a:prstGeom prst="rect">
            <a:avLst/>
          </a:prstGeom>
          <a:noFill/>
          <a:ln w="9525">
            <a:noFill/>
            <a:miter lim="800000"/>
            <a:headEnd/>
            <a:tailEnd/>
          </a:ln>
          <a:effectLst/>
        </p:spPr>
        <p:txBody>
          <a:bodyPr vert="horz" wrap="square" lIns="96587" tIns="48294" rIns="96587" bIns="48294" numCol="1" anchor="t" anchorCtr="0" compatLnSpc="1">
            <a:prstTxWarp prst="textNoShape">
              <a:avLst/>
            </a:prstTxWarp>
          </a:bodyPr>
          <a:lstStyle>
            <a:lvl1pPr algn="r">
              <a:defRPr sz="1300">
                <a:solidFill>
                  <a:schemeClr val="tx1"/>
                </a:solidFill>
                <a:latin typeface="Times New Roman" pitchFamily="-128" charset="0"/>
              </a:defRPr>
            </a:lvl1pPr>
          </a:lstStyle>
          <a:p>
            <a:endParaRPr lang="en-US"/>
          </a:p>
        </p:txBody>
      </p:sp>
      <p:sp>
        <p:nvSpPr>
          <p:cNvPr id="89092" name="Rectangle 4"/>
          <p:cNvSpPr>
            <a:spLocks noGrp="1" noChangeArrowheads="1"/>
          </p:cNvSpPr>
          <p:nvPr>
            <p:ph type="ftr" sz="quarter" idx="2"/>
          </p:nvPr>
        </p:nvSpPr>
        <p:spPr bwMode="auto">
          <a:xfrm>
            <a:off x="0" y="6949440"/>
            <a:ext cx="4160520" cy="365760"/>
          </a:xfrm>
          <a:prstGeom prst="rect">
            <a:avLst/>
          </a:prstGeom>
          <a:noFill/>
          <a:ln w="9525">
            <a:noFill/>
            <a:miter lim="800000"/>
            <a:headEnd/>
            <a:tailEnd/>
          </a:ln>
          <a:effectLst/>
        </p:spPr>
        <p:txBody>
          <a:bodyPr vert="horz" wrap="square" lIns="96587" tIns="48294" rIns="96587" bIns="48294" numCol="1" anchor="b"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9093" name="Rectangle 5"/>
          <p:cNvSpPr>
            <a:spLocks noGrp="1" noChangeArrowheads="1"/>
          </p:cNvSpPr>
          <p:nvPr>
            <p:ph type="sldNum" sz="quarter" idx="3"/>
          </p:nvPr>
        </p:nvSpPr>
        <p:spPr bwMode="auto">
          <a:xfrm>
            <a:off x="5440680" y="6949440"/>
            <a:ext cx="4160520" cy="365760"/>
          </a:xfrm>
          <a:prstGeom prst="rect">
            <a:avLst/>
          </a:prstGeom>
          <a:noFill/>
          <a:ln w="9525">
            <a:noFill/>
            <a:miter lim="800000"/>
            <a:headEnd/>
            <a:tailEnd/>
          </a:ln>
          <a:effectLst/>
        </p:spPr>
        <p:txBody>
          <a:bodyPr vert="horz" wrap="square" lIns="96587" tIns="48294" rIns="96587" bIns="48294" numCol="1" anchor="b" anchorCtr="0" compatLnSpc="1">
            <a:prstTxWarp prst="textNoShape">
              <a:avLst/>
            </a:prstTxWarp>
          </a:bodyPr>
          <a:lstStyle>
            <a:lvl1pPr algn="r">
              <a:defRPr sz="1300">
                <a:solidFill>
                  <a:schemeClr val="tx1"/>
                </a:solidFill>
                <a:latin typeface="Times New Roman" pitchFamily="-128" charset="0"/>
              </a:defRPr>
            </a:lvl1pPr>
          </a:lstStyle>
          <a:p>
            <a:fld id="{26F6F29B-BC53-44AE-A294-2B43FE216F27}" type="slidenum">
              <a:rPr lang="en-US"/>
              <a:pPr/>
              <a:t>‹#›</a:t>
            </a:fld>
            <a:endParaRPr lang="en-US"/>
          </a:p>
        </p:txBody>
      </p:sp>
    </p:spTree>
    <p:extLst>
      <p:ext uri="{BB962C8B-B14F-4D97-AF65-F5344CB8AC3E}">
        <p14:creationId xmlns:p14="http://schemas.microsoft.com/office/powerpoint/2010/main" val="1499339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4"/>
            <a:ext cx="4160520" cy="365760"/>
          </a:xfrm>
          <a:prstGeom prst="rect">
            <a:avLst/>
          </a:prstGeom>
          <a:noFill/>
          <a:ln w="9525">
            <a:noFill/>
            <a:miter lim="800000"/>
            <a:headEnd/>
            <a:tailEnd/>
          </a:ln>
          <a:effectLst/>
        </p:spPr>
        <p:txBody>
          <a:bodyPr vert="horz" wrap="square" lIns="96587" tIns="48294" rIns="96587" bIns="48294" numCol="1" anchor="t"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3971" name="Rectangle 3"/>
          <p:cNvSpPr>
            <a:spLocks noGrp="1" noChangeArrowheads="1"/>
          </p:cNvSpPr>
          <p:nvPr>
            <p:ph type="dt" idx="1"/>
          </p:nvPr>
        </p:nvSpPr>
        <p:spPr bwMode="auto">
          <a:xfrm>
            <a:off x="5440680" y="4"/>
            <a:ext cx="4160520" cy="365760"/>
          </a:xfrm>
          <a:prstGeom prst="rect">
            <a:avLst/>
          </a:prstGeom>
          <a:noFill/>
          <a:ln w="9525">
            <a:noFill/>
            <a:miter lim="800000"/>
            <a:headEnd/>
            <a:tailEnd/>
          </a:ln>
          <a:effectLst/>
        </p:spPr>
        <p:txBody>
          <a:bodyPr vert="horz" wrap="square" lIns="96587" tIns="48294" rIns="96587" bIns="48294" numCol="1" anchor="t" anchorCtr="0" compatLnSpc="1">
            <a:prstTxWarp prst="textNoShape">
              <a:avLst/>
            </a:prstTxWarp>
          </a:bodyPr>
          <a:lstStyle>
            <a:lvl1pPr algn="r">
              <a:defRPr sz="1300">
                <a:solidFill>
                  <a:schemeClr val="tx1"/>
                </a:solidFill>
                <a:latin typeface="Times New Roman" pitchFamily="-128" charset="0"/>
              </a:defRPr>
            </a:lvl1pPr>
          </a:lstStyle>
          <a:p>
            <a:endParaRPr lang="en-US"/>
          </a:p>
        </p:txBody>
      </p:sp>
      <p:sp>
        <p:nvSpPr>
          <p:cNvPr id="83972" name="Rectangle 4"/>
          <p:cNvSpPr>
            <a:spLocks noGrp="1" noRot="1" noChangeAspect="1" noChangeArrowheads="1" noTextEdit="1"/>
          </p:cNvSpPr>
          <p:nvPr>
            <p:ph type="sldImg" idx="2"/>
          </p:nvPr>
        </p:nvSpPr>
        <p:spPr bwMode="auto">
          <a:xfrm>
            <a:off x="2973388" y="550863"/>
            <a:ext cx="3654425" cy="2741612"/>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1280160" y="3474720"/>
            <a:ext cx="7040880" cy="3291840"/>
          </a:xfrm>
          <a:prstGeom prst="rect">
            <a:avLst/>
          </a:prstGeom>
          <a:noFill/>
          <a:ln w="9525">
            <a:noFill/>
            <a:miter lim="800000"/>
            <a:headEnd/>
            <a:tailEnd/>
          </a:ln>
          <a:effectLst/>
        </p:spPr>
        <p:txBody>
          <a:bodyPr vert="horz" wrap="square" lIns="96587" tIns="48294" rIns="96587" bIns="482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4"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a:effectLst/>
        </p:spPr>
        <p:txBody>
          <a:bodyPr vert="horz" wrap="square" lIns="96587" tIns="48294" rIns="96587" bIns="48294" numCol="1" anchor="b"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3975" name="Rectangle 7"/>
          <p:cNvSpPr>
            <a:spLocks noGrp="1" noChangeArrowheads="1"/>
          </p:cNvSpPr>
          <p:nvPr>
            <p:ph type="sldNum" sz="quarter" idx="5"/>
          </p:nvPr>
        </p:nvSpPr>
        <p:spPr bwMode="auto">
          <a:xfrm>
            <a:off x="5440680" y="6949440"/>
            <a:ext cx="4160520" cy="365760"/>
          </a:xfrm>
          <a:prstGeom prst="rect">
            <a:avLst/>
          </a:prstGeom>
          <a:noFill/>
          <a:ln w="9525">
            <a:noFill/>
            <a:miter lim="800000"/>
            <a:headEnd/>
            <a:tailEnd/>
          </a:ln>
          <a:effectLst/>
        </p:spPr>
        <p:txBody>
          <a:bodyPr vert="horz" wrap="square" lIns="96587" tIns="48294" rIns="96587" bIns="48294" numCol="1" anchor="b" anchorCtr="0" compatLnSpc="1">
            <a:prstTxWarp prst="textNoShape">
              <a:avLst/>
            </a:prstTxWarp>
          </a:bodyPr>
          <a:lstStyle>
            <a:lvl1pPr algn="r">
              <a:defRPr sz="1300">
                <a:solidFill>
                  <a:schemeClr val="tx1"/>
                </a:solidFill>
                <a:latin typeface="Times New Roman" pitchFamily="-128" charset="0"/>
              </a:defRPr>
            </a:lvl1pPr>
          </a:lstStyle>
          <a:p>
            <a:fld id="{F2B15011-528D-4840-8006-62B6D21E67B3}" type="slidenum">
              <a:rPr lang="en-US"/>
              <a:pPr/>
              <a:t>‹#›</a:t>
            </a:fld>
            <a:endParaRPr lang="en-US"/>
          </a:p>
        </p:txBody>
      </p:sp>
    </p:spTree>
    <p:extLst>
      <p:ext uri="{BB962C8B-B14F-4D97-AF65-F5344CB8AC3E}">
        <p14:creationId xmlns:p14="http://schemas.microsoft.com/office/powerpoint/2010/main" val="13736419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28" charset="0"/>
        <a:ea typeface="+mn-ea"/>
        <a:cs typeface="+mn-cs"/>
      </a:defRPr>
    </a:lvl1pPr>
    <a:lvl2pPr marL="457200" algn="l" rtl="0" fontAlgn="base">
      <a:spcBef>
        <a:spcPct val="30000"/>
      </a:spcBef>
      <a:spcAft>
        <a:spcPct val="0"/>
      </a:spcAft>
      <a:defRPr sz="1200" kern="1200">
        <a:solidFill>
          <a:schemeClr val="tx1"/>
        </a:solidFill>
        <a:latin typeface="Times New Roman" pitchFamily="-128" charset="0"/>
        <a:ea typeface="+mn-ea"/>
        <a:cs typeface="+mn-cs"/>
      </a:defRPr>
    </a:lvl2pPr>
    <a:lvl3pPr marL="914400" algn="l" rtl="0" fontAlgn="base">
      <a:spcBef>
        <a:spcPct val="30000"/>
      </a:spcBef>
      <a:spcAft>
        <a:spcPct val="0"/>
      </a:spcAft>
      <a:defRPr sz="1200" kern="1200">
        <a:solidFill>
          <a:schemeClr val="tx1"/>
        </a:solidFill>
        <a:latin typeface="Times New Roman" pitchFamily="-128" charset="0"/>
        <a:ea typeface="+mn-ea"/>
        <a:cs typeface="+mn-cs"/>
      </a:defRPr>
    </a:lvl3pPr>
    <a:lvl4pPr marL="1371600" algn="l" rtl="0" fontAlgn="base">
      <a:spcBef>
        <a:spcPct val="30000"/>
      </a:spcBef>
      <a:spcAft>
        <a:spcPct val="0"/>
      </a:spcAft>
      <a:defRPr sz="1200" kern="1200">
        <a:solidFill>
          <a:schemeClr val="tx1"/>
        </a:solidFill>
        <a:latin typeface="Times New Roman" pitchFamily="-128" charset="0"/>
        <a:ea typeface="+mn-ea"/>
        <a:cs typeface="+mn-cs"/>
      </a:defRPr>
    </a:lvl4pPr>
    <a:lvl5pPr marL="1828800" algn="l" rtl="0" fontAlgn="base">
      <a:spcBef>
        <a:spcPct val="30000"/>
      </a:spcBef>
      <a:spcAft>
        <a:spcPct val="0"/>
      </a:spcAft>
      <a:defRPr sz="1200" kern="1200">
        <a:solidFill>
          <a:schemeClr val="tx1"/>
        </a:solidFill>
        <a:latin typeface="Times New Roman" pitchFamily="-1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ln/>
        </p:spPr>
      </p:sp>
      <p:sp>
        <p:nvSpPr>
          <p:cNvPr id="28675"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250722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ln/>
        </p:spPr>
      </p:sp>
      <p:sp>
        <p:nvSpPr>
          <p:cNvPr id="36867"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310577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93627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12</a:t>
            </a:fld>
            <a:endParaRPr lang="en-US"/>
          </a:p>
        </p:txBody>
      </p:sp>
    </p:spTree>
    <p:extLst>
      <p:ext uri="{BB962C8B-B14F-4D97-AF65-F5344CB8AC3E}">
        <p14:creationId xmlns:p14="http://schemas.microsoft.com/office/powerpoint/2010/main" val="51512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13</a:t>
            </a:fld>
            <a:endParaRPr lang="en-US"/>
          </a:p>
        </p:txBody>
      </p:sp>
    </p:spTree>
    <p:extLst>
      <p:ext uri="{BB962C8B-B14F-4D97-AF65-F5344CB8AC3E}">
        <p14:creationId xmlns:p14="http://schemas.microsoft.com/office/powerpoint/2010/main" val="171967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14</a:t>
            </a:fld>
            <a:endParaRPr lang="en-US"/>
          </a:p>
        </p:txBody>
      </p:sp>
    </p:spTree>
    <p:extLst>
      <p:ext uri="{BB962C8B-B14F-4D97-AF65-F5344CB8AC3E}">
        <p14:creationId xmlns:p14="http://schemas.microsoft.com/office/powerpoint/2010/main" val="283799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15</a:t>
            </a:fld>
            <a:endParaRPr lang="en-US"/>
          </a:p>
        </p:txBody>
      </p:sp>
    </p:spTree>
    <p:extLst>
      <p:ext uri="{BB962C8B-B14F-4D97-AF65-F5344CB8AC3E}">
        <p14:creationId xmlns:p14="http://schemas.microsoft.com/office/powerpoint/2010/main" val="318519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16</a:t>
            </a:fld>
            <a:endParaRPr lang="en-US"/>
          </a:p>
        </p:txBody>
      </p:sp>
    </p:spTree>
    <p:extLst>
      <p:ext uri="{BB962C8B-B14F-4D97-AF65-F5344CB8AC3E}">
        <p14:creationId xmlns:p14="http://schemas.microsoft.com/office/powerpoint/2010/main" val="240000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2973388" y="550863"/>
            <a:ext cx="3654425" cy="2741612"/>
          </a:xfrm>
          <a:noFill/>
          <a:ln/>
        </p:spPr>
      </p:sp>
      <p:sp>
        <p:nvSpPr>
          <p:cNvPr id="38915" name="Rectangle 3"/>
          <p:cNvSpPr txBox="1">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4683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ln/>
        </p:spPr>
      </p:sp>
      <p:sp>
        <p:nvSpPr>
          <p:cNvPr id="39939"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262061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20</a:t>
            </a:fld>
            <a:endParaRPr lang="en-US"/>
          </a:p>
        </p:txBody>
      </p:sp>
    </p:spTree>
    <p:extLst>
      <p:ext uri="{BB962C8B-B14F-4D97-AF65-F5344CB8AC3E}">
        <p14:creationId xmlns:p14="http://schemas.microsoft.com/office/powerpoint/2010/main" val="245949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ln/>
        </p:spPr>
      </p:sp>
      <p:sp>
        <p:nvSpPr>
          <p:cNvPr id="28675"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284091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3988611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22</a:t>
            </a:fld>
            <a:endParaRPr lang="en-US"/>
          </a:p>
        </p:txBody>
      </p:sp>
    </p:spTree>
    <p:extLst>
      <p:ext uri="{BB962C8B-B14F-4D97-AF65-F5344CB8AC3E}">
        <p14:creationId xmlns:p14="http://schemas.microsoft.com/office/powerpoint/2010/main" val="2580968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23</a:t>
            </a:fld>
            <a:endParaRPr lang="en-US"/>
          </a:p>
        </p:txBody>
      </p:sp>
    </p:spTree>
    <p:extLst>
      <p:ext uri="{BB962C8B-B14F-4D97-AF65-F5344CB8AC3E}">
        <p14:creationId xmlns:p14="http://schemas.microsoft.com/office/powerpoint/2010/main" val="62145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24</a:t>
            </a:fld>
            <a:endParaRPr lang="en-US"/>
          </a:p>
        </p:txBody>
      </p:sp>
    </p:spTree>
    <p:extLst>
      <p:ext uri="{BB962C8B-B14F-4D97-AF65-F5344CB8AC3E}">
        <p14:creationId xmlns:p14="http://schemas.microsoft.com/office/powerpoint/2010/main" val="1715017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00ED4-B263-486E-8A70-FC90E62A8363}" type="slidenum">
              <a:rPr lang="en-US"/>
              <a:pPr/>
              <a:t>25</a:t>
            </a:fld>
            <a:endParaRPr lang="en-US"/>
          </a:p>
        </p:txBody>
      </p:sp>
      <p:sp>
        <p:nvSpPr>
          <p:cNvPr id="1448962"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1448963"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dirty="0">
              <a:sym typeface="Symbol" pitchFamily="-128" charset="2"/>
            </a:endParaRPr>
          </a:p>
        </p:txBody>
      </p:sp>
    </p:spTree>
    <p:extLst>
      <p:ext uri="{BB962C8B-B14F-4D97-AF65-F5344CB8AC3E}">
        <p14:creationId xmlns:p14="http://schemas.microsoft.com/office/powerpoint/2010/main" val="972250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26</a:t>
            </a:fld>
            <a:endParaRPr lang="en-US"/>
          </a:p>
        </p:txBody>
      </p:sp>
    </p:spTree>
    <p:extLst>
      <p:ext uri="{BB962C8B-B14F-4D97-AF65-F5344CB8AC3E}">
        <p14:creationId xmlns:p14="http://schemas.microsoft.com/office/powerpoint/2010/main" val="2298354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27</a:t>
            </a:fld>
            <a:endParaRPr lang="en-US"/>
          </a:p>
        </p:txBody>
      </p:sp>
    </p:spTree>
    <p:extLst>
      <p:ext uri="{BB962C8B-B14F-4D97-AF65-F5344CB8AC3E}">
        <p14:creationId xmlns:p14="http://schemas.microsoft.com/office/powerpoint/2010/main" val="1577695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28</a:t>
            </a:fld>
            <a:endParaRPr lang="en-US"/>
          </a:p>
        </p:txBody>
      </p:sp>
    </p:spTree>
    <p:extLst>
      <p:ext uri="{BB962C8B-B14F-4D97-AF65-F5344CB8AC3E}">
        <p14:creationId xmlns:p14="http://schemas.microsoft.com/office/powerpoint/2010/main" val="251154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30</a:t>
            </a:fld>
            <a:endParaRPr lang="en-US"/>
          </a:p>
        </p:txBody>
      </p:sp>
    </p:spTree>
    <p:extLst>
      <p:ext uri="{BB962C8B-B14F-4D97-AF65-F5344CB8AC3E}">
        <p14:creationId xmlns:p14="http://schemas.microsoft.com/office/powerpoint/2010/main" val="888701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0E8301-4067-4EE0-BE4C-893CD4FFB907}" type="slidenum">
              <a:rPr lang="en-US" smtClean="0"/>
              <a:pPr/>
              <a:t>31</a:t>
            </a:fld>
            <a:endParaRPr lang="en-US"/>
          </a:p>
        </p:txBody>
      </p:sp>
    </p:spTree>
    <p:extLst>
      <p:ext uri="{BB962C8B-B14F-4D97-AF65-F5344CB8AC3E}">
        <p14:creationId xmlns:p14="http://schemas.microsoft.com/office/powerpoint/2010/main" val="173333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ln/>
        </p:spPr>
      </p:sp>
      <p:sp>
        <p:nvSpPr>
          <p:cNvPr id="29699"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227544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CE975-FBA0-4D47-A4F6-72C0D3C5C282}" type="slidenum">
              <a:rPr lang="en-US"/>
              <a:pPr/>
              <a:t>32</a:t>
            </a:fld>
            <a:endParaRPr lang="en-US"/>
          </a:p>
        </p:txBody>
      </p:sp>
      <p:sp>
        <p:nvSpPr>
          <p:cNvPr id="1636354" name="Rectangle 2"/>
          <p:cNvSpPr>
            <a:spLocks noGrp="1" noRot="1" noChangeAspect="1" noChangeArrowheads="1" noTextEdit="1"/>
          </p:cNvSpPr>
          <p:nvPr>
            <p:ph type="sldImg"/>
          </p:nvPr>
        </p:nvSpPr>
        <p:spPr>
          <a:ln/>
        </p:spPr>
      </p:sp>
      <p:sp>
        <p:nvSpPr>
          <p:cNvPr id="163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0945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7CA2D-AC2B-4DB5-9A9B-270D93767160}" type="slidenum">
              <a:rPr lang="en-US"/>
              <a:pPr/>
              <a:t>33</a:t>
            </a:fld>
            <a:endParaRPr lang="en-US"/>
          </a:p>
        </p:txBody>
      </p:sp>
      <p:sp>
        <p:nvSpPr>
          <p:cNvPr id="1533954" name="Rectangle 2"/>
          <p:cNvSpPr>
            <a:spLocks noGrp="1" noRot="1" noChangeAspect="1" noChangeArrowheads="1" noTextEdit="1"/>
          </p:cNvSpPr>
          <p:nvPr>
            <p:ph type="sldImg"/>
          </p:nvPr>
        </p:nvSpPr>
        <p:spPr>
          <a:ln/>
        </p:spPr>
      </p:sp>
      <p:sp>
        <p:nvSpPr>
          <p:cNvPr id="153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0548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89291-9E41-4D2C-B3CD-2D2B8C1E4555}" type="slidenum">
              <a:rPr lang="en-US"/>
              <a:pPr/>
              <a:t>34</a:t>
            </a:fld>
            <a:endParaRPr lang="en-US"/>
          </a:p>
        </p:txBody>
      </p:sp>
      <p:sp>
        <p:nvSpPr>
          <p:cNvPr id="1534978" name="Rectangle 2"/>
          <p:cNvSpPr>
            <a:spLocks noGrp="1" noRot="1" noChangeAspect="1" noChangeArrowheads="1" noTextEdit="1"/>
          </p:cNvSpPr>
          <p:nvPr>
            <p:ph type="sldImg"/>
          </p:nvPr>
        </p:nvSpPr>
        <p:spPr>
          <a:ln/>
        </p:spPr>
      </p:sp>
      <p:sp>
        <p:nvSpPr>
          <p:cNvPr id="1534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562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25C34-F4A8-4EAC-A60B-96C5F66DE629}" type="slidenum">
              <a:rPr lang="en-US"/>
              <a:pPr/>
              <a:t>35</a:t>
            </a:fld>
            <a:endParaRPr lang="en-US"/>
          </a:p>
        </p:txBody>
      </p:sp>
      <p:sp>
        <p:nvSpPr>
          <p:cNvPr id="1536002" name="Rectangle 2"/>
          <p:cNvSpPr>
            <a:spLocks noGrp="1" noRot="1" noChangeAspect="1" noChangeArrowheads="1" noTextEdit="1"/>
          </p:cNvSpPr>
          <p:nvPr>
            <p:ph type="sldImg"/>
          </p:nvPr>
        </p:nvSpPr>
        <p:spPr>
          <a:ln/>
        </p:spPr>
      </p:sp>
      <p:sp>
        <p:nvSpPr>
          <p:cNvPr id="153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1431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B338-0858-4C8E-949D-87BC49F483F4}" type="slidenum">
              <a:rPr lang="en-US"/>
              <a:pPr/>
              <a:t>36</a:t>
            </a:fld>
            <a:endParaRPr lang="en-US"/>
          </a:p>
        </p:txBody>
      </p:sp>
      <p:sp>
        <p:nvSpPr>
          <p:cNvPr id="1560578" name="Rectangle 2"/>
          <p:cNvSpPr>
            <a:spLocks noGrp="1" noRot="1" noChangeAspect="1" noChangeArrowheads="1" noTextEdit="1"/>
          </p:cNvSpPr>
          <p:nvPr>
            <p:ph type="sldImg"/>
          </p:nvPr>
        </p:nvSpPr>
        <p:spPr>
          <a:ln/>
        </p:spPr>
      </p:sp>
      <p:sp>
        <p:nvSpPr>
          <p:cNvPr id="1560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13643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B338-0858-4C8E-949D-87BC49F483F4}" type="slidenum">
              <a:rPr lang="en-US"/>
              <a:pPr/>
              <a:t>37</a:t>
            </a:fld>
            <a:endParaRPr lang="en-US"/>
          </a:p>
        </p:txBody>
      </p:sp>
      <p:sp>
        <p:nvSpPr>
          <p:cNvPr id="1560578" name="Rectangle 2"/>
          <p:cNvSpPr>
            <a:spLocks noGrp="1" noRot="1" noChangeAspect="1" noChangeArrowheads="1" noTextEdit="1"/>
          </p:cNvSpPr>
          <p:nvPr>
            <p:ph type="sldImg"/>
          </p:nvPr>
        </p:nvSpPr>
        <p:spPr>
          <a:ln/>
        </p:spPr>
      </p:sp>
      <p:sp>
        <p:nvSpPr>
          <p:cNvPr id="1560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522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ln/>
        </p:spPr>
      </p:sp>
      <p:sp>
        <p:nvSpPr>
          <p:cNvPr id="41987"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1765325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ln/>
        </p:spPr>
      </p:sp>
      <p:sp>
        <p:nvSpPr>
          <p:cNvPr id="43011"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1731800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40</a:t>
            </a:fld>
            <a:endParaRPr lang="en-US"/>
          </a:p>
        </p:txBody>
      </p:sp>
    </p:spTree>
    <p:extLst>
      <p:ext uri="{BB962C8B-B14F-4D97-AF65-F5344CB8AC3E}">
        <p14:creationId xmlns:p14="http://schemas.microsoft.com/office/powerpoint/2010/main" val="869144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41</a:t>
            </a:fld>
            <a:endParaRPr lang="en-US"/>
          </a:p>
        </p:txBody>
      </p:sp>
    </p:spTree>
    <p:extLst>
      <p:ext uri="{BB962C8B-B14F-4D97-AF65-F5344CB8AC3E}">
        <p14:creationId xmlns:p14="http://schemas.microsoft.com/office/powerpoint/2010/main" val="397767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ln/>
        </p:spPr>
      </p:sp>
      <p:sp>
        <p:nvSpPr>
          <p:cNvPr id="30723"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3557016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42</a:t>
            </a:fld>
            <a:endParaRPr lang="en-US"/>
          </a:p>
        </p:txBody>
      </p:sp>
    </p:spTree>
    <p:extLst>
      <p:ext uri="{BB962C8B-B14F-4D97-AF65-F5344CB8AC3E}">
        <p14:creationId xmlns:p14="http://schemas.microsoft.com/office/powerpoint/2010/main" val="1315145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43</a:t>
            </a:fld>
            <a:endParaRPr lang="en-US"/>
          </a:p>
        </p:txBody>
      </p:sp>
    </p:spTree>
    <p:extLst>
      <p:ext uri="{BB962C8B-B14F-4D97-AF65-F5344CB8AC3E}">
        <p14:creationId xmlns:p14="http://schemas.microsoft.com/office/powerpoint/2010/main" val="2583443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2973388" y="550863"/>
            <a:ext cx="3654425" cy="2741612"/>
          </a:xfrm>
          <a:noFill/>
          <a:ln/>
        </p:spPr>
      </p:sp>
      <p:sp>
        <p:nvSpPr>
          <p:cNvPr id="45059" name="Rectangle 3"/>
          <p:cNvSpPr txBox="1">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28791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ln/>
        </p:spPr>
      </p:sp>
      <p:sp>
        <p:nvSpPr>
          <p:cNvPr id="46083"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1075276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96B3A-2156-47C5-971D-F476C730A22C}" type="slidenum">
              <a:rPr lang="en-US"/>
              <a:pPr/>
              <a:t>46</a:t>
            </a:fld>
            <a:endParaRPr lang="en-US"/>
          </a:p>
        </p:txBody>
      </p:sp>
      <p:sp>
        <p:nvSpPr>
          <p:cNvPr id="1563650" name="Rectangle 2"/>
          <p:cNvSpPr>
            <a:spLocks noGrp="1" noRot="1" noChangeAspect="1" noChangeArrowheads="1" noTextEdit="1"/>
          </p:cNvSpPr>
          <p:nvPr>
            <p:ph type="sldImg"/>
          </p:nvPr>
        </p:nvSpPr>
        <p:spPr>
          <a:ln/>
        </p:spPr>
      </p:sp>
      <p:sp>
        <p:nvSpPr>
          <p:cNvPr id="156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0078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5FB55-36F9-4C8F-AB04-BFED02E0EC39}" type="slidenum">
              <a:rPr lang="en-US"/>
              <a:pPr/>
              <a:t>47</a:t>
            </a:fld>
            <a:endParaRPr lang="en-US"/>
          </a:p>
        </p:txBody>
      </p:sp>
      <p:sp>
        <p:nvSpPr>
          <p:cNvPr id="1567746"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156774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29542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5FB55-36F9-4C8F-AB04-BFED02E0EC39}" type="slidenum">
              <a:rPr lang="en-US"/>
              <a:pPr/>
              <a:t>48</a:t>
            </a:fld>
            <a:endParaRPr lang="en-US"/>
          </a:p>
        </p:txBody>
      </p:sp>
      <p:sp>
        <p:nvSpPr>
          <p:cNvPr id="1567746"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156774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980726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5FB55-36F9-4C8F-AB04-BFED02E0EC39}" type="slidenum">
              <a:rPr lang="en-US"/>
              <a:pPr/>
              <a:t>49</a:t>
            </a:fld>
            <a:endParaRPr lang="en-US"/>
          </a:p>
        </p:txBody>
      </p:sp>
      <p:sp>
        <p:nvSpPr>
          <p:cNvPr id="1567746"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156774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362822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50</a:t>
            </a:fld>
            <a:endParaRPr lang="en-US"/>
          </a:p>
        </p:txBody>
      </p:sp>
    </p:spTree>
    <p:extLst>
      <p:ext uri="{BB962C8B-B14F-4D97-AF65-F5344CB8AC3E}">
        <p14:creationId xmlns:p14="http://schemas.microsoft.com/office/powerpoint/2010/main" val="3560385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51</a:t>
            </a:fld>
            <a:endParaRPr lang="en-US"/>
          </a:p>
        </p:txBody>
      </p:sp>
    </p:spTree>
    <p:extLst>
      <p:ext uri="{BB962C8B-B14F-4D97-AF65-F5344CB8AC3E}">
        <p14:creationId xmlns:p14="http://schemas.microsoft.com/office/powerpoint/2010/main" val="362002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ln/>
        </p:spPr>
      </p:sp>
      <p:sp>
        <p:nvSpPr>
          <p:cNvPr id="31747"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170214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15011-528D-4840-8006-62B6D21E67B3}" type="slidenum">
              <a:rPr lang="en-US" smtClean="0"/>
              <a:pPr/>
              <a:t>52</a:t>
            </a:fld>
            <a:endParaRPr lang="en-US"/>
          </a:p>
        </p:txBody>
      </p:sp>
    </p:spTree>
    <p:extLst>
      <p:ext uri="{BB962C8B-B14F-4D97-AF65-F5344CB8AC3E}">
        <p14:creationId xmlns:p14="http://schemas.microsoft.com/office/powerpoint/2010/main" val="2086497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AAB02-4F38-45A5-BCD7-C66390C9AE8A}" type="slidenum">
              <a:rPr lang="en-US"/>
              <a:pPr/>
              <a:t>53</a:t>
            </a:fld>
            <a:endParaRPr lang="en-US"/>
          </a:p>
        </p:txBody>
      </p:sp>
      <p:sp>
        <p:nvSpPr>
          <p:cNvPr id="1639426" name="Rectangle 2"/>
          <p:cNvSpPr>
            <a:spLocks noGrp="1" noRot="1" noChangeAspect="1" noChangeArrowheads="1" noTextEdit="1"/>
          </p:cNvSpPr>
          <p:nvPr>
            <p:ph type="sldImg"/>
          </p:nvPr>
        </p:nvSpPr>
        <p:spPr>
          <a:ln/>
        </p:spPr>
      </p:sp>
      <p:sp>
        <p:nvSpPr>
          <p:cNvPr id="163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77054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ln/>
        </p:spPr>
      </p:sp>
      <p:sp>
        <p:nvSpPr>
          <p:cNvPr id="41987"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326013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ln/>
        </p:spPr>
      </p:sp>
      <p:sp>
        <p:nvSpPr>
          <p:cNvPr id="32771"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244882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ln/>
        </p:spPr>
      </p:sp>
      <p:sp>
        <p:nvSpPr>
          <p:cNvPr id="33795"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2814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ln/>
        </p:spPr>
      </p:sp>
      <p:sp>
        <p:nvSpPr>
          <p:cNvPr id="34819"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1548304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ln/>
        </p:spPr>
      </p:sp>
      <p:sp>
        <p:nvSpPr>
          <p:cNvPr id="35843" name="Rectangle 2"/>
          <p:cNvSpPr txBox="1">
            <a:spLocks noGrp="1" noChangeArrowheads="1"/>
          </p:cNvSpPr>
          <p:nvPr>
            <p:ph type="body" idx="1"/>
          </p:nvPr>
        </p:nvSpPr>
        <p:spPr>
          <a:noFill/>
          <a:ln/>
        </p:spPr>
        <p:txBody>
          <a:bodyPr wrap="none" lIns="91951" tIns="45974" rIns="91951" bIns="45974" anchor="ctr"/>
          <a:lstStyle/>
          <a:p>
            <a:endParaRPr lang="en-US" smtClean="0"/>
          </a:p>
        </p:txBody>
      </p:sp>
    </p:spTree>
    <p:extLst>
      <p:ext uri="{BB962C8B-B14F-4D97-AF65-F5344CB8AC3E}">
        <p14:creationId xmlns:p14="http://schemas.microsoft.com/office/powerpoint/2010/main" val="5506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C92E4E-2E51-49F1-9628-115DB2C026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276BD1-AEB9-45C2-BAC6-C23F1465C3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71526D-146B-4190-8B66-AE57FA4DCC6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BD6782D-B791-4C75-AE48-76E3855634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DCF96D-B9DC-44D6-BE7B-3A3A1353B0E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A8710C-498F-4016-9EE9-0DAE4B0667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6638AC7-C75A-4E2C-A9EA-D9771F8F7A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A983FD-845D-4D02-BC84-32486B17C4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B5B3E501-7A98-4A66-A928-86DE941A4F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EDB79A-0926-423A-82D6-3011BDE7D0E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BE4B2A-62CE-481E-B240-3E36A1CFF8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192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Times New Roman" pitchFamily="-12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Times New Roman" pitchFamily="-12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pitchFamily="-128" charset="0"/>
              </a:defRPr>
            </a:lvl1pPr>
          </a:lstStyle>
          <a:p>
            <a:fld id="{7D3B6661-5876-4854-BBD5-1295B8D101F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200">
          <a:solidFill>
            <a:schemeClr val="bg2"/>
          </a:solidFill>
          <a:latin typeface="+mj-lt"/>
          <a:ea typeface="+mj-ea"/>
          <a:cs typeface="+mj-cs"/>
        </a:defRPr>
      </a:lvl1pPr>
      <a:lvl2pPr algn="ctr" rtl="0" fontAlgn="base">
        <a:spcBef>
          <a:spcPct val="0"/>
        </a:spcBef>
        <a:spcAft>
          <a:spcPct val="0"/>
        </a:spcAft>
        <a:defRPr sz="3200">
          <a:solidFill>
            <a:schemeClr val="bg2"/>
          </a:solidFill>
          <a:latin typeface="Helvetica" pitchFamily="-128" charset="0"/>
        </a:defRPr>
      </a:lvl2pPr>
      <a:lvl3pPr algn="ctr" rtl="0" fontAlgn="base">
        <a:spcBef>
          <a:spcPct val="0"/>
        </a:spcBef>
        <a:spcAft>
          <a:spcPct val="0"/>
        </a:spcAft>
        <a:defRPr sz="3200">
          <a:solidFill>
            <a:schemeClr val="bg2"/>
          </a:solidFill>
          <a:latin typeface="Helvetica" pitchFamily="-128" charset="0"/>
        </a:defRPr>
      </a:lvl3pPr>
      <a:lvl4pPr algn="ctr" rtl="0" fontAlgn="base">
        <a:spcBef>
          <a:spcPct val="0"/>
        </a:spcBef>
        <a:spcAft>
          <a:spcPct val="0"/>
        </a:spcAft>
        <a:defRPr sz="3200">
          <a:solidFill>
            <a:schemeClr val="bg2"/>
          </a:solidFill>
          <a:latin typeface="Helvetica" pitchFamily="-128" charset="0"/>
        </a:defRPr>
      </a:lvl4pPr>
      <a:lvl5pPr algn="ctr" rtl="0" fontAlgn="base">
        <a:spcBef>
          <a:spcPct val="0"/>
        </a:spcBef>
        <a:spcAft>
          <a:spcPct val="0"/>
        </a:spcAft>
        <a:defRPr sz="3200">
          <a:solidFill>
            <a:schemeClr val="bg2"/>
          </a:solidFill>
          <a:latin typeface="Helvetica" pitchFamily="-128" charset="0"/>
        </a:defRPr>
      </a:lvl5pPr>
      <a:lvl6pPr marL="457200" algn="ctr" rtl="0" fontAlgn="base">
        <a:spcBef>
          <a:spcPct val="0"/>
        </a:spcBef>
        <a:spcAft>
          <a:spcPct val="0"/>
        </a:spcAft>
        <a:defRPr sz="3200">
          <a:solidFill>
            <a:schemeClr val="bg2"/>
          </a:solidFill>
          <a:latin typeface="Helvetica" pitchFamily="-128" charset="0"/>
        </a:defRPr>
      </a:lvl6pPr>
      <a:lvl7pPr marL="914400" algn="ctr" rtl="0" fontAlgn="base">
        <a:spcBef>
          <a:spcPct val="0"/>
        </a:spcBef>
        <a:spcAft>
          <a:spcPct val="0"/>
        </a:spcAft>
        <a:defRPr sz="3200">
          <a:solidFill>
            <a:schemeClr val="bg2"/>
          </a:solidFill>
          <a:latin typeface="Helvetica" pitchFamily="-128" charset="0"/>
        </a:defRPr>
      </a:lvl7pPr>
      <a:lvl8pPr marL="1371600" algn="ctr" rtl="0" fontAlgn="base">
        <a:spcBef>
          <a:spcPct val="0"/>
        </a:spcBef>
        <a:spcAft>
          <a:spcPct val="0"/>
        </a:spcAft>
        <a:defRPr sz="3200">
          <a:solidFill>
            <a:schemeClr val="bg2"/>
          </a:solidFill>
          <a:latin typeface="Helvetica" pitchFamily="-128" charset="0"/>
        </a:defRPr>
      </a:lvl8pPr>
      <a:lvl9pPr marL="1828800" algn="ctr" rtl="0" fontAlgn="base">
        <a:spcBef>
          <a:spcPct val="0"/>
        </a:spcBef>
        <a:spcAft>
          <a:spcPct val="0"/>
        </a:spcAft>
        <a:defRPr sz="3200">
          <a:solidFill>
            <a:schemeClr val="bg2"/>
          </a:solidFill>
          <a:latin typeface="Helvetica" pitchFamily="-128" charset="0"/>
        </a:defRPr>
      </a:lvl9pPr>
    </p:titleStyle>
    <p:bodyStyle>
      <a:lvl1pPr marL="342900" indent="-342900" algn="l" rtl="0" fontAlgn="base">
        <a:spcBef>
          <a:spcPct val="20000"/>
        </a:spcBef>
        <a:spcAft>
          <a:spcPct val="0"/>
        </a:spcAft>
        <a:buChar char="•"/>
        <a:defRPr>
          <a:solidFill>
            <a:schemeClr val="bg2"/>
          </a:solidFill>
          <a:latin typeface="+mn-lt"/>
          <a:ea typeface="+mn-ea"/>
          <a:cs typeface="+mn-cs"/>
        </a:defRPr>
      </a:lvl1pPr>
      <a:lvl2pPr marL="742950" indent="-285750" algn="l" rtl="0" fontAlgn="base">
        <a:spcBef>
          <a:spcPct val="20000"/>
        </a:spcBef>
        <a:spcAft>
          <a:spcPct val="0"/>
        </a:spcAft>
        <a:buChar char="–"/>
        <a:defRPr sz="1600">
          <a:solidFill>
            <a:schemeClr val="bg2"/>
          </a:solidFill>
          <a:latin typeface="+mn-lt"/>
        </a:defRPr>
      </a:lvl2pPr>
      <a:lvl3pPr marL="1143000" indent="-228600" algn="l" rtl="0" fontAlgn="base">
        <a:spcBef>
          <a:spcPct val="20000"/>
        </a:spcBef>
        <a:spcAft>
          <a:spcPct val="0"/>
        </a:spcAft>
        <a:buChar char="•"/>
        <a:defRPr sz="1400">
          <a:solidFill>
            <a:schemeClr val="bg2"/>
          </a:solidFill>
          <a:latin typeface="+mn-lt"/>
        </a:defRPr>
      </a:lvl3pPr>
      <a:lvl4pPr marL="1600200" indent="-228600" algn="l" rtl="0" fontAlgn="base">
        <a:spcBef>
          <a:spcPct val="20000"/>
        </a:spcBef>
        <a:spcAft>
          <a:spcPct val="0"/>
        </a:spcAft>
        <a:buChar char="–"/>
        <a:defRPr sz="1400">
          <a:solidFill>
            <a:schemeClr val="bg2"/>
          </a:solidFill>
          <a:latin typeface="+mn-lt"/>
        </a:defRPr>
      </a:lvl4pPr>
      <a:lvl5pPr marL="2057400" indent="-228600" algn="l" rtl="0" fontAlgn="base">
        <a:spcBef>
          <a:spcPct val="20000"/>
        </a:spcBef>
        <a:spcAft>
          <a:spcPct val="0"/>
        </a:spcAft>
        <a:buChar char="»"/>
        <a:defRPr sz="1400">
          <a:solidFill>
            <a:schemeClr val="bg2"/>
          </a:solidFill>
          <a:latin typeface="+mn-lt"/>
        </a:defRPr>
      </a:lvl5pPr>
      <a:lvl6pPr marL="2514600" indent="-228600" algn="l" rtl="0" fontAlgn="base">
        <a:spcBef>
          <a:spcPct val="20000"/>
        </a:spcBef>
        <a:spcAft>
          <a:spcPct val="0"/>
        </a:spcAft>
        <a:buChar char="»"/>
        <a:defRPr sz="1400">
          <a:solidFill>
            <a:schemeClr val="bg2"/>
          </a:solidFill>
          <a:latin typeface="+mn-lt"/>
        </a:defRPr>
      </a:lvl6pPr>
      <a:lvl7pPr marL="2971800" indent="-228600" algn="l" rtl="0" fontAlgn="base">
        <a:spcBef>
          <a:spcPct val="20000"/>
        </a:spcBef>
        <a:spcAft>
          <a:spcPct val="0"/>
        </a:spcAft>
        <a:buChar char="»"/>
        <a:defRPr sz="1400">
          <a:solidFill>
            <a:schemeClr val="bg2"/>
          </a:solidFill>
          <a:latin typeface="+mn-lt"/>
        </a:defRPr>
      </a:lvl7pPr>
      <a:lvl8pPr marL="3429000" indent="-228600" algn="l" rtl="0" fontAlgn="base">
        <a:spcBef>
          <a:spcPct val="20000"/>
        </a:spcBef>
        <a:spcAft>
          <a:spcPct val="0"/>
        </a:spcAft>
        <a:buChar char="»"/>
        <a:defRPr sz="1400">
          <a:solidFill>
            <a:schemeClr val="bg2"/>
          </a:solidFill>
          <a:latin typeface="+mn-lt"/>
        </a:defRPr>
      </a:lvl8pPr>
      <a:lvl9pPr marL="3886200" indent="-228600" algn="l" rtl="0" fontAlgn="base">
        <a:spcBef>
          <a:spcPct val="20000"/>
        </a:spcBef>
        <a:spcAft>
          <a:spcPct val="0"/>
        </a:spcAft>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1.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FBkYIqtYb0I&amp;feature=related"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FBkYIqtYb0I&amp;feature=related"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ofcn.org/cyber.serv/resource/bookshelf/flat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1143000" y="228600"/>
            <a:ext cx="6789600" cy="1477328"/>
          </a:xfrm>
          <a:prstGeom prst="rect">
            <a:avLst/>
          </a:prstGeom>
          <a:noFill/>
          <a:ln w="9525">
            <a:noFill/>
            <a:miter lim="800000"/>
            <a:headEnd/>
            <a:tailEnd/>
          </a:ln>
        </p:spPr>
        <p:txBody>
          <a:bodyPr wrap="square"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3200" dirty="0" smtClean="0">
                <a:solidFill>
                  <a:schemeClr val="bg2"/>
                </a:solidFill>
              </a:rPr>
              <a:t>Cosmology and the Early Universe</a:t>
            </a:r>
          </a:p>
          <a:p>
            <a:pPr algn="ct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3200" dirty="0" err="1" smtClean="0">
                <a:solidFill>
                  <a:schemeClr val="bg2"/>
                </a:solidFill>
              </a:rPr>
              <a:t>Ch</a:t>
            </a:r>
            <a:r>
              <a:rPr lang="en-GB" sz="3200" smtClean="0">
                <a:solidFill>
                  <a:schemeClr val="bg2"/>
                </a:solidFill>
              </a:rPr>
              <a:t> 25, 26.1, 26.4, </a:t>
            </a:r>
            <a:r>
              <a:rPr lang="en-GB" sz="3200" dirty="0" smtClean="0">
                <a:solidFill>
                  <a:schemeClr val="bg2"/>
                </a:solidFill>
              </a:rPr>
              <a:t>26.6</a:t>
            </a:r>
            <a:endParaRPr lang="en-GB" sz="3200" dirty="0">
              <a:solidFill>
                <a:schemeClr val="bg2"/>
              </a:solidFill>
            </a:endParaRPr>
          </a:p>
          <a:p>
            <a:pPr algn="ctr">
              <a:buClr>
                <a:srgbClr val="000000"/>
              </a:buClr>
              <a:buSzPct val="45000"/>
              <a:tabLst>
                <a:tab pos="656650" algn="l"/>
                <a:tab pos="1313299" algn="l"/>
                <a:tab pos="1969949" algn="l"/>
                <a:tab pos="2626599" algn="l"/>
                <a:tab pos="3283248" algn="l"/>
                <a:tab pos="3939898" algn="l"/>
                <a:tab pos="4596548" algn="l"/>
                <a:tab pos="5253198" algn="l"/>
                <a:tab pos="5909847" algn="l"/>
              </a:tabLst>
            </a:pPr>
            <a:endParaRPr lang="en-GB" sz="3200" dirty="0">
              <a:solidFill>
                <a:schemeClr val="bg2"/>
              </a:solidFill>
            </a:endParaRPr>
          </a:p>
        </p:txBody>
      </p:sp>
      <p:pic>
        <p:nvPicPr>
          <p:cNvPr id="7" name="Picture 8" descr="BigBang"/>
          <p:cNvPicPr>
            <a:picLocks noChangeAspect="1" noChangeArrowheads="1"/>
          </p:cNvPicPr>
          <p:nvPr/>
        </p:nvPicPr>
        <p:blipFill>
          <a:blip r:embed="rId3" cstate="print"/>
          <a:srcRect/>
          <a:stretch>
            <a:fillRect/>
          </a:stretch>
        </p:blipFill>
        <p:spPr bwMode="auto">
          <a:xfrm>
            <a:off x="1392480" y="1360200"/>
            <a:ext cx="6359040" cy="5345400"/>
          </a:xfrm>
          <a:prstGeom prst="rect">
            <a:avLst/>
          </a:prstGeom>
          <a:noFill/>
        </p:spPr>
      </p:pic>
      <p:sp>
        <p:nvSpPr>
          <p:cNvPr id="4" name="Slide Number Placeholder 3"/>
          <p:cNvSpPr>
            <a:spLocks noGrp="1"/>
          </p:cNvSpPr>
          <p:nvPr>
            <p:ph type="sldNum" sz="quarter" idx="12"/>
          </p:nvPr>
        </p:nvSpPr>
        <p:spPr/>
        <p:txBody>
          <a:bodyPr/>
          <a:lstStyle/>
          <a:p>
            <a:fld id="{B5B3E501-7A98-4A66-A928-86DE941A4F08}" type="slidenum">
              <a:rPr lang="en-US" smtClean="0"/>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52400" y="304800"/>
            <a:ext cx="8763000" cy="984885"/>
          </a:xfrm>
          <a:prstGeom prst="rect">
            <a:avLst/>
          </a:prstGeom>
          <a:noFill/>
          <a:ln w="9525">
            <a:noFill/>
            <a:miter lim="800000"/>
            <a:headEnd/>
            <a:tailEnd/>
          </a:ln>
        </p:spPr>
        <p:txBody>
          <a:bodyPr wrap="square"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sz="3200" dirty="0">
                <a:solidFill>
                  <a:schemeClr val="bg2"/>
                </a:solidFill>
              </a:rPr>
              <a:t>The Cosmic Microwave Background Radiation (CMBR)</a:t>
            </a:r>
          </a:p>
        </p:txBody>
      </p:sp>
      <p:sp>
        <p:nvSpPr>
          <p:cNvPr id="9219" name="Text Box 2"/>
          <p:cNvSpPr txBox="1">
            <a:spLocks noChangeArrowheads="1"/>
          </p:cNvSpPr>
          <p:nvPr/>
        </p:nvSpPr>
        <p:spPr bwMode="auto">
          <a:xfrm>
            <a:off x="304800" y="1429941"/>
            <a:ext cx="8763000" cy="1477328"/>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A </a:t>
            </a:r>
            <a:r>
              <a:rPr lang="en-GB" sz="2400" u="sng" dirty="0">
                <a:solidFill>
                  <a:schemeClr val="bg2"/>
                </a:solidFill>
              </a:rPr>
              <a:t>prediction</a:t>
            </a:r>
            <a:r>
              <a:rPr lang="en-GB" sz="2400" dirty="0">
                <a:solidFill>
                  <a:schemeClr val="bg2"/>
                </a:solidFill>
              </a:rPr>
              <a:t> of Big Bang theory in 1940's.  "Leftover" radiation from early, </a:t>
            </a:r>
            <a:r>
              <a:rPr lang="en-GB" sz="2400" dirty="0" smtClean="0">
                <a:solidFill>
                  <a:schemeClr val="bg2"/>
                </a:solidFill>
              </a:rPr>
              <a:t>hot, dense </a:t>
            </a:r>
            <a:r>
              <a:rPr lang="en-GB" sz="2400" dirty="0">
                <a:solidFill>
                  <a:schemeClr val="bg2"/>
                </a:solidFill>
              </a:rPr>
              <a:t>universe, </a:t>
            </a:r>
            <a:r>
              <a:rPr lang="en-GB" sz="2400" u="sng" dirty="0">
                <a:solidFill>
                  <a:schemeClr val="bg2"/>
                </a:solidFill>
              </a:rPr>
              <a:t>uniformly</a:t>
            </a:r>
            <a:r>
              <a:rPr lang="en-GB" sz="2400" dirty="0">
                <a:solidFill>
                  <a:schemeClr val="bg2"/>
                </a:solidFill>
              </a:rPr>
              <a:t> filling space (i.e. </a:t>
            </a:r>
            <a:r>
              <a:rPr lang="en-GB" sz="2400" dirty="0" smtClean="0">
                <a:solidFill>
                  <a:schemeClr val="bg2"/>
                </a:solidFill>
              </a:rPr>
              <a:t>obeying CP).   Hot, dense objects have a </a:t>
            </a:r>
            <a:r>
              <a:rPr lang="en-GB" sz="2400" dirty="0">
                <a:solidFill>
                  <a:schemeClr val="bg2"/>
                </a:solidFill>
              </a:rPr>
              <a:t>black-body spectrum.</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endParaRPr>
          </a:p>
        </p:txBody>
      </p:sp>
      <p:pic>
        <p:nvPicPr>
          <p:cNvPr id="11267" name="Picture 3"/>
          <p:cNvPicPr>
            <a:picLocks noChangeAspect="1" noChangeArrowheads="1"/>
          </p:cNvPicPr>
          <p:nvPr/>
        </p:nvPicPr>
        <p:blipFill>
          <a:blip r:embed="rId3" cstate="print"/>
          <a:srcRect b="5236"/>
          <a:stretch>
            <a:fillRect/>
          </a:stretch>
        </p:blipFill>
        <p:spPr bwMode="auto">
          <a:xfrm>
            <a:off x="4923360" y="3276600"/>
            <a:ext cx="4220640" cy="3404999"/>
          </a:xfrm>
          <a:prstGeom prst="rect">
            <a:avLst/>
          </a:prstGeom>
          <a:noFill/>
          <a:ln w="9525">
            <a:noFill/>
            <a:miter lim="800000"/>
            <a:headEnd/>
            <a:tailEnd/>
          </a:ln>
        </p:spPr>
      </p:pic>
      <p:sp>
        <p:nvSpPr>
          <p:cNvPr id="11269" name="Text Box 5"/>
          <p:cNvSpPr txBox="1">
            <a:spLocks noChangeArrowheads="1"/>
          </p:cNvSpPr>
          <p:nvPr/>
        </p:nvSpPr>
        <p:spPr bwMode="auto">
          <a:xfrm>
            <a:off x="267000" y="2819400"/>
            <a:ext cx="4686000" cy="3323987"/>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Photons stretched as they travel and universe expands, but spectrum always black-body.   Wien's Law: temperature decreases as wavelength of brightest emission increases =&gt; </a:t>
            </a:r>
            <a:r>
              <a:rPr lang="en-GB" sz="2400" dirty="0" smtClean="0">
                <a:solidFill>
                  <a:schemeClr val="bg2"/>
                </a:solidFill>
              </a:rPr>
              <a:t>was predicted to be </a:t>
            </a:r>
            <a:r>
              <a:rPr lang="en-GB" sz="2400" dirty="0">
                <a:solidFill>
                  <a:schemeClr val="bg2"/>
                </a:solidFill>
                <a:cs typeface="Times New Roman" pitchFamily="18" charset="0"/>
              </a:rPr>
              <a:t>~ 3 K </a:t>
            </a:r>
            <a:r>
              <a:rPr lang="en-GB" sz="2400" dirty="0" smtClean="0">
                <a:solidFill>
                  <a:schemeClr val="bg2"/>
                </a:solidFill>
                <a:cs typeface="Times New Roman" pitchFamily="18" charset="0"/>
              </a:rPr>
              <a:t>now.</a:t>
            </a:r>
            <a:endParaRPr lang="en-GB" sz="2400" dirty="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latin typeface="Times" pitchFamily="16"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latin typeface="Times" pitchFamily="16" charset="0"/>
            </a:endParaRPr>
          </a:p>
        </p:txBody>
      </p:sp>
      <p:sp>
        <p:nvSpPr>
          <p:cNvPr id="6" name="Rectangle 5"/>
          <p:cNvSpPr/>
          <p:nvPr/>
        </p:nvSpPr>
        <p:spPr>
          <a:xfrm>
            <a:off x="190721" y="5638800"/>
            <a:ext cx="4914679" cy="830997"/>
          </a:xfrm>
          <a:prstGeom prst="rect">
            <a:avLst/>
          </a:prstGeom>
        </p:spPr>
        <p:txBody>
          <a:bodyPr wrap="square">
            <a:spAutoFit/>
          </a:bodyPr>
          <a:lstStyle/>
          <a:p>
            <a:r>
              <a:rPr lang="en-US" sz="2400" dirty="0" smtClean="0">
                <a:sym typeface="Symbol" pitchFamily="-128" charset="2"/>
              </a:rPr>
              <a:t>Since </a:t>
            </a:r>
            <a:r>
              <a:rPr lang="en-US" sz="2400" dirty="0">
                <a:sym typeface="Symbol" pitchFamily="-128" charset="2"/>
              </a:rPr>
              <a:t></a:t>
            </a:r>
            <a:r>
              <a:rPr lang="en-US" sz="2400" baseline="-25000" dirty="0">
                <a:sym typeface="Symbol" pitchFamily="-128" charset="2"/>
              </a:rPr>
              <a:t>max  </a:t>
            </a:r>
            <a:r>
              <a:rPr lang="el-GR" sz="2400" dirty="0">
                <a:sym typeface="Symbol" pitchFamily="-128" charset="2"/>
              </a:rPr>
              <a:t>α</a:t>
            </a:r>
            <a:r>
              <a:rPr lang="en-US" sz="2400" dirty="0">
                <a:sym typeface="Symbol" pitchFamily="-128" charset="2"/>
              </a:rPr>
              <a:t>  </a:t>
            </a:r>
            <a:r>
              <a:rPr lang="en-US" sz="2400" dirty="0" smtClean="0">
                <a:sym typeface="Symbol" pitchFamily="-128" charset="2"/>
              </a:rPr>
              <a:t>1/T, and /</a:t>
            </a:r>
            <a:r>
              <a:rPr lang="en-US" sz="2400" baseline="-25000" dirty="0" smtClean="0">
                <a:sym typeface="Symbol" pitchFamily="-128" charset="2"/>
              </a:rPr>
              <a:t>0  </a:t>
            </a:r>
            <a:r>
              <a:rPr lang="en-US" sz="2400" dirty="0" smtClean="0">
                <a:sym typeface="Symbol" pitchFamily="-128" charset="2"/>
              </a:rPr>
              <a:t>= 1 + z for any </a:t>
            </a:r>
            <a:r>
              <a:rPr lang="el-GR" sz="2400" dirty="0" smtClean="0">
                <a:latin typeface="Times New Roman" panose="02020603050405020304" pitchFamily="18" charset="0"/>
                <a:cs typeface="Times New Roman" panose="02020603050405020304" pitchFamily="18" charset="0"/>
                <a:sym typeface="Symbol" pitchFamily="-128" charset="2"/>
              </a:rPr>
              <a:t>λ</a:t>
            </a:r>
            <a:r>
              <a:rPr lang="en-US" sz="2400" dirty="0" smtClean="0">
                <a:sym typeface="Symbol" pitchFamily="-128" charset="2"/>
              </a:rPr>
              <a:t>, then T/T</a:t>
            </a:r>
            <a:r>
              <a:rPr lang="en-US" sz="2400" baseline="-25000" dirty="0" smtClean="0">
                <a:sym typeface="Symbol" pitchFamily="-128" charset="2"/>
              </a:rPr>
              <a:t>0</a:t>
            </a:r>
            <a:r>
              <a:rPr lang="en-US" sz="2400" dirty="0" smtClean="0">
                <a:sym typeface="Symbol" pitchFamily="-128" charset="2"/>
              </a:rPr>
              <a:t> = 1/(1 + z)</a:t>
            </a:r>
            <a:endParaRPr lang="en-US" sz="2400" dirty="0"/>
          </a:p>
        </p:txBody>
      </p:sp>
      <p:sp>
        <p:nvSpPr>
          <p:cNvPr id="7" name="Slide Number Placeholder 6"/>
          <p:cNvSpPr>
            <a:spLocks noGrp="1"/>
          </p:cNvSpPr>
          <p:nvPr>
            <p:ph type="sldNum" sz="quarter" idx="12"/>
          </p:nvPr>
        </p:nvSpPr>
        <p:spPr>
          <a:xfrm>
            <a:off x="7162800" y="6553200"/>
            <a:ext cx="1905000" cy="457200"/>
          </a:xfrm>
        </p:spPr>
        <p:txBody>
          <a:bodyPr/>
          <a:lstStyle/>
          <a:p>
            <a:fld id="{B5B3E501-7A98-4A66-A928-86DE941A4F08}" type="slidenum">
              <a:rPr lang="en-US" smtClean="0"/>
              <a:pPr/>
              <a:t>10</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243" y="1471637"/>
            <a:ext cx="4350362" cy="3249896"/>
          </a:xfrm>
          <a:prstGeom prst="rect">
            <a:avLst/>
          </a:prstGeom>
        </p:spPr>
      </p:pic>
      <p:pic>
        <p:nvPicPr>
          <p:cNvPr id="10242" name="Picture 1"/>
          <p:cNvPicPr>
            <a:picLocks noChangeAspect="1" noChangeArrowheads="1"/>
          </p:cNvPicPr>
          <p:nvPr/>
        </p:nvPicPr>
        <p:blipFill>
          <a:blip r:embed="rId4" cstate="print">
            <a:lum bright="-10000"/>
          </a:blip>
          <a:srcRect/>
          <a:stretch>
            <a:fillRect/>
          </a:stretch>
        </p:blipFill>
        <p:spPr bwMode="auto">
          <a:xfrm>
            <a:off x="472321" y="1387025"/>
            <a:ext cx="3656160" cy="2803975"/>
          </a:xfrm>
          <a:prstGeom prst="rect">
            <a:avLst/>
          </a:prstGeom>
          <a:noFill/>
          <a:ln w="9525">
            <a:noFill/>
            <a:miter lim="800000"/>
            <a:headEnd/>
            <a:tailEnd/>
          </a:ln>
        </p:spPr>
      </p:pic>
      <p:sp>
        <p:nvSpPr>
          <p:cNvPr id="12292" name="Text Box 4"/>
          <p:cNvSpPr txBox="1">
            <a:spLocks noChangeArrowheads="1"/>
          </p:cNvSpPr>
          <p:nvPr/>
        </p:nvSpPr>
        <p:spPr bwMode="auto">
          <a:xfrm>
            <a:off x="4892522" y="4715055"/>
            <a:ext cx="4364640" cy="1231106"/>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Lst>
            </a:pPr>
            <a:r>
              <a:rPr lang="en-GB" sz="2000" dirty="0">
                <a:solidFill>
                  <a:schemeClr val="bg2"/>
                </a:solidFill>
              </a:rPr>
              <a:t>Points are data on the spectrum of the CMBR from the COBE satellite (1989).  Curve is a black-body spectrum at </a:t>
            </a:r>
            <a:r>
              <a:rPr lang="en-GB" sz="2000" dirty="0" smtClean="0">
                <a:solidFill>
                  <a:schemeClr val="bg2"/>
                </a:solidFill>
              </a:rPr>
              <a:t>T=2.73 </a:t>
            </a:r>
            <a:r>
              <a:rPr lang="en-GB" sz="2000" dirty="0">
                <a:solidFill>
                  <a:schemeClr val="bg2"/>
                </a:solidFill>
              </a:rPr>
              <a:t>K.</a:t>
            </a:r>
          </a:p>
        </p:txBody>
      </p:sp>
      <p:sp>
        <p:nvSpPr>
          <p:cNvPr id="10246" name="Text Box 5"/>
          <p:cNvSpPr txBox="1">
            <a:spLocks noChangeArrowheads="1"/>
          </p:cNvSpPr>
          <p:nvPr/>
        </p:nvSpPr>
        <p:spPr bwMode="auto">
          <a:xfrm>
            <a:off x="426240" y="204501"/>
            <a:ext cx="8331840" cy="1107996"/>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cs typeface="Times New Roman" pitchFamily="18" charset="0"/>
              </a:rPr>
              <a:t>Found in 1964 by Penzias and Wilson.  Perfect black-body spectrum at T = </a:t>
            </a:r>
            <a:r>
              <a:rPr lang="en-GB" sz="2400" dirty="0" smtClean="0">
                <a:solidFill>
                  <a:schemeClr val="bg2"/>
                </a:solidFill>
                <a:cs typeface="Times New Roman" pitchFamily="18" charset="0"/>
              </a:rPr>
              <a:t>2.718 K (best current value).  </a:t>
            </a:r>
            <a:r>
              <a:rPr lang="en-GB" sz="2400" dirty="0">
                <a:solidFill>
                  <a:schemeClr val="bg2"/>
                </a:solidFill>
                <a:cs typeface="Times New Roman" pitchFamily="18" charset="0"/>
              </a:rPr>
              <a:t>Uniform brightness (and thus temperature) in every direction.</a:t>
            </a:r>
          </a:p>
        </p:txBody>
      </p:sp>
      <p:sp>
        <p:nvSpPr>
          <p:cNvPr id="12295" name="Text Box 7"/>
          <p:cNvSpPr txBox="1">
            <a:spLocks noChangeArrowheads="1"/>
          </p:cNvSpPr>
          <p:nvPr/>
        </p:nvSpPr>
        <p:spPr bwMode="auto">
          <a:xfrm>
            <a:off x="217440" y="4880673"/>
            <a:ext cx="2068560" cy="1191752"/>
          </a:xfrm>
          <a:prstGeom prst="rect">
            <a:avLst/>
          </a:prstGeom>
          <a:noFill/>
          <a:ln w="9525">
            <a:noFill/>
            <a:miter lim="800000"/>
            <a:headEnd/>
            <a:tailEnd/>
          </a:ln>
        </p:spPr>
        <p:txBody>
          <a:bodyPr wrap="square" lIns="82945" tIns="41473" rIns="82945" bIns="41473">
            <a:spAutoFit/>
          </a:bodyPr>
          <a:lstStyle/>
          <a:p>
            <a:r>
              <a:rPr lang="en-US" sz="1800" dirty="0"/>
              <a:t>1% of the “snow” on a blank TV channel is this radiation!</a:t>
            </a:r>
          </a:p>
        </p:txBody>
      </p:sp>
      <p:pic>
        <p:nvPicPr>
          <p:cNvPr id="12297" name="Picture 9" descr="television"/>
          <p:cNvPicPr>
            <a:picLocks noChangeAspect="1" noChangeArrowheads="1"/>
          </p:cNvPicPr>
          <p:nvPr/>
        </p:nvPicPr>
        <p:blipFill>
          <a:blip r:embed="rId5" cstate="print"/>
          <a:srcRect/>
          <a:stretch>
            <a:fillRect/>
          </a:stretch>
        </p:blipFill>
        <p:spPr bwMode="auto">
          <a:xfrm>
            <a:off x="2291040" y="4715055"/>
            <a:ext cx="2142720" cy="214294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5B3E501-7A98-4A66-A928-86DE941A4F08}" type="slidenum">
              <a:rPr lang="en-US" smtClean="0"/>
              <a:pPr/>
              <a:t>11</a:t>
            </a:fld>
            <a:endParaRPr lang="en-US"/>
          </a:p>
        </p:txBody>
      </p:sp>
      <p:sp>
        <p:nvSpPr>
          <p:cNvPr id="3" name="Rectangle 2"/>
          <p:cNvSpPr/>
          <p:nvPr/>
        </p:nvSpPr>
        <p:spPr bwMode="auto">
          <a:xfrm>
            <a:off x="6934200" y="2209800"/>
            <a:ext cx="1600200" cy="39809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13" name="Rectangle 12"/>
          <p:cNvSpPr/>
          <p:nvPr/>
        </p:nvSpPr>
        <p:spPr bwMode="auto">
          <a:xfrm rot="16200000">
            <a:off x="3616341" y="2753532"/>
            <a:ext cx="2552361" cy="39809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4" name="TextBox 3"/>
          <p:cNvSpPr txBox="1"/>
          <p:nvPr/>
        </p:nvSpPr>
        <p:spPr>
          <a:xfrm rot="16200000">
            <a:off x="3840790" y="2798691"/>
            <a:ext cx="2103461"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Intensity (arbitrary units)</a:t>
            </a:r>
            <a:endParaRPr lang="en-US"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anim calcmode="lin" valueType="num">
                                      <p:cBhvr additive="base">
                                        <p:cTn id="13" dur="500" fill="hold"/>
                                        <p:tgtEl>
                                          <p:spTgt spid="12295"/>
                                        </p:tgtEl>
                                        <p:attrNameLst>
                                          <p:attrName>ppt_x</p:attrName>
                                        </p:attrNameLst>
                                      </p:cBhvr>
                                      <p:tavLst>
                                        <p:tav tm="0">
                                          <p:val>
                                            <p:strVal val="#ppt_x"/>
                                          </p:val>
                                        </p:tav>
                                        <p:tav tm="100000">
                                          <p:val>
                                            <p:strVal val="#ppt_x"/>
                                          </p:val>
                                        </p:tav>
                                      </p:tavLst>
                                    </p:anim>
                                    <p:anim calcmode="lin" valueType="num">
                                      <p:cBhvr additive="base">
                                        <p:cTn id="14" dur="500" fill="hold"/>
                                        <p:tgtEl>
                                          <p:spTgt spid="1229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7"/>
                                        </p:tgtEl>
                                        <p:attrNameLst>
                                          <p:attrName>style.visibility</p:attrName>
                                        </p:attrNameLst>
                                      </p:cBhvr>
                                      <p:to>
                                        <p:strVal val="visible"/>
                                      </p:to>
                                    </p:set>
                                    <p:anim calcmode="lin" valueType="num">
                                      <p:cBhvr additive="base">
                                        <p:cTn id="17" dur="500" fill="hold"/>
                                        <p:tgtEl>
                                          <p:spTgt spid="12297"/>
                                        </p:tgtEl>
                                        <p:attrNameLst>
                                          <p:attrName>ppt_x</p:attrName>
                                        </p:attrNameLst>
                                      </p:cBhvr>
                                      <p:tavLst>
                                        <p:tav tm="0">
                                          <p:val>
                                            <p:strVal val="#ppt_x"/>
                                          </p:val>
                                        </p:tav>
                                        <p:tav tm="100000">
                                          <p:val>
                                            <p:strVal val="#ppt_x"/>
                                          </p:val>
                                        </p:tav>
                                      </p:tavLst>
                                    </p:anim>
                                    <p:anim calcmode="lin" valueType="num">
                                      <p:cBhvr additive="base">
                                        <p:cTn id="18"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ChangeArrowheads="1"/>
          </p:cNvSpPr>
          <p:nvPr>
            <p:ph type="title"/>
          </p:nvPr>
        </p:nvSpPr>
        <p:spPr>
          <a:xfrm>
            <a:off x="685800" y="152400"/>
            <a:ext cx="7772400" cy="1143000"/>
          </a:xfrm>
        </p:spPr>
        <p:txBody>
          <a:bodyPr/>
          <a:lstStyle/>
          <a:p>
            <a:r>
              <a:rPr lang="en-US" dirty="0" smtClean="0"/>
              <a:t>How far back are we looking?  “Era </a:t>
            </a:r>
            <a:r>
              <a:rPr lang="en-US" dirty="0"/>
              <a:t>of </a:t>
            </a:r>
            <a:r>
              <a:rPr lang="en-US" dirty="0" smtClean="0"/>
              <a:t>recombination”</a:t>
            </a:r>
            <a:endParaRPr lang="en-US" dirty="0"/>
          </a:p>
        </p:txBody>
      </p:sp>
      <p:sp>
        <p:nvSpPr>
          <p:cNvPr id="1434627" name="Rectangle 3"/>
          <p:cNvSpPr>
            <a:spLocks noGrp="1" noChangeArrowheads="1"/>
          </p:cNvSpPr>
          <p:nvPr>
            <p:ph type="body" idx="1"/>
          </p:nvPr>
        </p:nvSpPr>
        <p:spPr>
          <a:xfrm>
            <a:off x="762000" y="1447800"/>
            <a:ext cx="7543800" cy="5029200"/>
          </a:xfrm>
        </p:spPr>
        <p:txBody>
          <a:bodyPr/>
          <a:lstStyle/>
          <a:p>
            <a:pPr marL="0">
              <a:buNone/>
            </a:pPr>
            <a:r>
              <a:rPr lang="en-US" sz="2400" dirty="0"/>
              <a:t>Photons in the early universe had so much </a:t>
            </a:r>
            <a:r>
              <a:rPr lang="en-US" sz="2400" dirty="0" smtClean="0"/>
              <a:t>energy that all gas was kept </a:t>
            </a:r>
            <a:r>
              <a:rPr lang="en-US" sz="2400" u="sng" dirty="0" smtClean="0"/>
              <a:t>ionized</a:t>
            </a:r>
            <a:r>
              <a:rPr lang="en-US" sz="2400" dirty="0" smtClean="0"/>
              <a:t>.  </a:t>
            </a:r>
            <a:r>
              <a:rPr lang="en-US" sz="2400" u="sng" dirty="0" smtClean="0"/>
              <a:t>Density</a:t>
            </a:r>
            <a:r>
              <a:rPr lang="en-US" sz="2400" dirty="0" smtClean="0"/>
              <a:t> very high.  A photon could travel tiny distance before scattering off electron.</a:t>
            </a:r>
            <a:endParaRPr lang="en-US" sz="2400" dirty="0"/>
          </a:p>
          <a:p>
            <a:pPr>
              <a:buNone/>
            </a:pPr>
            <a:endParaRPr lang="en-US" sz="2400" dirty="0"/>
          </a:p>
          <a:p>
            <a:pPr marL="0">
              <a:buNone/>
            </a:pPr>
            <a:r>
              <a:rPr lang="en-US" sz="2400" dirty="0"/>
              <a:t>At z~1,100 (~</a:t>
            </a:r>
            <a:r>
              <a:rPr lang="en-US" sz="2400" u="sng" dirty="0"/>
              <a:t>380,000</a:t>
            </a:r>
            <a:r>
              <a:rPr lang="en-US" sz="2400" dirty="0"/>
              <a:t> years after Big Bang), the universe had cooled off to T~3,000K. </a:t>
            </a:r>
            <a:r>
              <a:rPr lang="en-US" sz="2400" dirty="0" smtClean="0"/>
              <a:t>Neutral atoms (H, He only elements then) formed, and remained </a:t>
            </a:r>
            <a:r>
              <a:rPr lang="en-US" sz="2400" dirty="0"/>
              <a:t>since low-energy photons could not ionize them.</a:t>
            </a:r>
          </a:p>
          <a:p>
            <a:pPr>
              <a:buNone/>
            </a:pPr>
            <a:endParaRPr lang="en-US" sz="2400" dirty="0"/>
          </a:p>
          <a:p>
            <a:pPr marL="0">
              <a:buNone/>
            </a:pPr>
            <a:r>
              <a:rPr lang="en-US" sz="2400" dirty="0" smtClean="0"/>
              <a:t>Almost all photons now had wrong </a:t>
            </a:r>
            <a:r>
              <a:rPr lang="el-GR" sz="2400" dirty="0" smtClean="0">
                <a:latin typeface="Times New Roman"/>
                <a:cs typeface="Times New Roman"/>
              </a:rPr>
              <a:t>λ</a:t>
            </a:r>
            <a:r>
              <a:rPr lang="en-US" sz="2400" dirty="0" smtClean="0"/>
              <a:t>’s to be absorbed, so traveled freely.  Space became </a:t>
            </a:r>
            <a:r>
              <a:rPr lang="en-US" sz="2400" i="1" dirty="0" smtClean="0"/>
              <a:t>transparent</a:t>
            </a:r>
            <a:r>
              <a:rPr lang="en-US" sz="2400" dirty="0" smtClean="0"/>
              <a:t>.  We now see these photons as the CMBR.</a:t>
            </a:r>
            <a:endParaRPr lang="en-US" sz="2400" dirty="0"/>
          </a:p>
        </p:txBody>
      </p:sp>
      <p:sp>
        <p:nvSpPr>
          <p:cNvPr id="4" name="Slide Number Placeholder 3"/>
          <p:cNvSpPr>
            <a:spLocks noGrp="1"/>
          </p:cNvSpPr>
          <p:nvPr>
            <p:ph type="sldNum" sz="quarter" idx="12"/>
          </p:nvPr>
        </p:nvSpPr>
        <p:spPr/>
        <p:txBody>
          <a:bodyPr/>
          <a:lstStyle/>
          <a:p>
            <a:fld id="{0BD6782D-B791-4C75-AE48-76E38556343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650" name="Picture 2" descr="figure 28-12"/>
          <p:cNvPicPr>
            <a:picLocks noChangeAspect="1" noChangeArrowheads="1"/>
          </p:cNvPicPr>
          <p:nvPr/>
        </p:nvPicPr>
        <p:blipFill>
          <a:blip r:embed="rId3" cstate="print"/>
          <a:srcRect/>
          <a:stretch>
            <a:fillRect/>
          </a:stretch>
        </p:blipFill>
        <p:spPr bwMode="auto">
          <a:xfrm>
            <a:off x="1066800" y="2057400"/>
            <a:ext cx="7223125" cy="3521075"/>
          </a:xfrm>
          <a:prstGeom prst="rect">
            <a:avLst/>
          </a:prstGeom>
          <a:noFill/>
        </p:spPr>
      </p:pic>
      <p:sp>
        <p:nvSpPr>
          <p:cNvPr id="1435653" name="Text Box 5"/>
          <p:cNvSpPr txBox="1">
            <a:spLocks noChangeArrowheads="1"/>
          </p:cNvSpPr>
          <p:nvPr/>
        </p:nvSpPr>
        <p:spPr bwMode="auto">
          <a:xfrm>
            <a:off x="609600" y="714375"/>
            <a:ext cx="3352800" cy="1323439"/>
          </a:xfrm>
          <a:prstGeom prst="rect">
            <a:avLst/>
          </a:prstGeom>
          <a:noFill/>
          <a:ln w="9525">
            <a:noFill/>
            <a:miter lim="800000"/>
            <a:headEnd/>
            <a:tailEnd/>
          </a:ln>
          <a:effectLst/>
        </p:spPr>
        <p:txBody>
          <a:bodyPr>
            <a:spAutoFit/>
          </a:bodyPr>
          <a:lstStyle/>
          <a:p>
            <a:pPr>
              <a:spcBef>
                <a:spcPct val="50000"/>
              </a:spcBef>
            </a:pPr>
            <a:r>
              <a:rPr lang="en-US" sz="1600" dirty="0"/>
              <a:t>Free nuclei, protons and electrons, bathing in blackbody radiation</a:t>
            </a:r>
            <a:r>
              <a:rPr lang="en-US" sz="1600" dirty="0" smtClean="0"/>
              <a:t>.  (He</a:t>
            </a:r>
            <a:r>
              <a:rPr lang="en-US" sz="1600" dirty="0"/>
              <a:t> </a:t>
            </a:r>
            <a:r>
              <a:rPr lang="en-US" sz="1600" dirty="0" smtClean="0"/>
              <a:t>nuclei not shown).  Photons travel short distance before scattering off particles.</a:t>
            </a:r>
          </a:p>
        </p:txBody>
      </p:sp>
      <p:sp>
        <p:nvSpPr>
          <p:cNvPr id="1435654" name="Text Box 6"/>
          <p:cNvSpPr txBox="1">
            <a:spLocks noChangeArrowheads="1"/>
          </p:cNvSpPr>
          <p:nvPr/>
        </p:nvSpPr>
        <p:spPr bwMode="auto">
          <a:xfrm>
            <a:off x="4495800" y="685800"/>
            <a:ext cx="3733800" cy="1077218"/>
          </a:xfrm>
          <a:prstGeom prst="rect">
            <a:avLst/>
          </a:prstGeom>
          <a:noFill/>
          <a:ln w="9525">
            <a:noFill/>
            <a:miter lim="800000"/>
            <a:headEnd/>
            <a:tailEnd/>
          </a:ln>
          <a:effectLst/>
        </p:spPr>
        <p:txBody>
          <a:bodyPr>
            <a:spAutoFit/>
          </a:bodyPr>
          <a:lstStyle/>
          <a:p>
            <a:pPr>
              <a:spcBef>
                <a:spcPct val="50000"/>
              </a:spcBef>
            </a:pPr>
            <a:r>
              <a:rPr lang="en-US" sz="1600" dirty="0"/>
              <a:t>At 3000K, recombination made scattering much less </a:t>
            </a:r>
            <a:r>
              <a:rPr lang="en-US" sz="1600" dirty="0" smtClean="0"/>
              <a:t>effective, absorption also very unlikely, and </a:t>
            </a:r>
            <a:r>
              <a:rPr lang="en-US" sz="1600" dirty="0"/>
              <a:t>photons can travel undisturbed.</a:t>
            </a:r>
          </a:p>
        </p:txBody>
      </p:sp>
      <p:sp>
        <p:nvSpPr>
          <p:cNvPr id="5" name="TextBox 4"/>
          <p:cNvSpPr txBox="1"/>
          <p:nvPr/>
        </p:nvSpPr>
        <p:spPr>
          <a:xfrm>
            <a:off x="685800" y="5791200"/>
            <a:ext cx="3206327" cy="400110"/>
          </a:xfrm>
          <a:prstGeom prst="rect">
            <a:avLst/>
          </a:prstGeom>
          <a:noFill/>
        </p:spPr>
        <p:txBody>
          <a:bodyPr wrap="none" rtlCol="0">
            <a:spAutoFit/>
          </a:bodyPr>
          <a:lstStyle/>
          <a:p>
            <a:r>
              <a:rPr lang="en-US" sz="2000" dirty="0" smtClean="0"/>
              <a:t>Analogous to Solar interior</a:t>
            </a:r>
            <a:endParaRPr lang="en-US" sz="2000" dirty="0"/>
          </a:p>
        </p:txBody>
      </p:sp>
      <p:sp>
        <p:nvSpPr>
          <p:cNvPr id="6" name="TextBox 5"/>
          <p:cNvSpPr txBox="1"/>
          <p:nvPr/>
        </p:nvSpPr>
        <p:spPr>
          <a:xfrm>
            <a:off x="4343400" y="5791200"/>
            <a:ext cx="3847528" cy="400110"/>
          </a:xfrm>
          <a:prstGeom prst="rect">
            <a:avLst/>
          </a:prstGeom>
          <a:noFill/>
        </p:spPr>
        <p:txBody>
          <a:bodyPr wrap="none" rtlCol="0">
            <a:spAutoFit/>
          </a:bodyPr>
          <a:lstStyle/>
          <a:p>
            <a:r>
              <a:rPr lang="en-US" sz="2000" dirty="0" smtClean="0"/>
              <a:t>Analogous to Solar photosphere</a:t>
            </a:r>
            <a:endParaRPr lang="en-US" sz="2000" dirty="0"/>
          </a:p>
        </p:txBody>
      </p:sp>
      <p:sp>
        <p:nvSpPr>
          <p:cNvPr id="7" name="Slide Number Placeholder 6"/>
          <p:cNvSpPr>
            <a:spLocks noGrp="1"/>
          </p:cNvSpPr>
          <p:nvPr>
            <p:ph type="sldNum" sz="quarter" idx="12"/>
          </p:nvPr>
        </p:nvSpPr>
        <p:spPr/>
        <p:txBody>
          <a:bodyPr/>
          <a:lstStyle/>
          <a:p>
            <a:fld id="{B5B3E501-7A98-4A66-A928-86DE941A4F08}" type="slidenum">
              <a:rPr lang="en-US" smtClean="0"/>
              <a:pPr/>
              <a:t>13</a:t>
            </a:fld>
            <a:endParaRPr lang="en-US"/>
          </a:p>
        </p:txBody>
      </p:sp>
      <p:sp>
        <p:nvSpPr>
          <p:cNvPr id="2" name="TextBox 1"/>
          <p:cNvSpPr txBox="1"/>
          <p:nvPr/>
        </p:nvSpPr>
        <p:spPr>
          <a:xfrm>
            <a:off x="7333161" y="3330040"/>
            <a:ext cx="1527982" cy="523220"/>
          </a:xfrm>
          <a:prstGeom prst="rect">
            <a:avLst/>
          </a:prstGeom>
          <a:noFill/>
        </p:spPr>
        <p:txBody>
          <a:bodyPr wrap="none" rtlCol="0">
            <a:spAutoFit/>
          </a:bodyPr>
          <a:lstStyle/>
          <a:p>
            <a:r>
              <a:rPr lang="en-US" dirty="0" smtClean="0"/>
              <a:t>(He atoms would</a:t>
            </a:r>
          </a:p>
          <a:p>
            <a:r>
              <a:rPr lang="en-US" dirty="0" smtClean="0"/>
              <a:t> be there too)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674" name="Picture 2" descr="990053sb"/>
          <p:cNvPicPr>
            <a:picLocks noChangeAspect="1" noChangeArrowheads="1"/>
          </p:cNvPicPr>
          <p:nvPr/>
        </p:nvPicPr>
        <p:blipFill>
          <a:blip r:embed="rId3" cstate="print"/>
          <a:srcRect/>
          <a:stretch>
            <a:fillRect/>
          </a:stretch>
        </p:blipFill>
        <p:spPr bwMode="auto">
          <a:xfrm>
            <a:off x="984250" y="44450"/>
            <a:ext cx="7173913" cy="6769100"/>
          </a:xfrm>
          <a:prstGeom prst="rect">
            <a:avLst/>
          </a:prstGeom>
          <a:noFill/>
        </p:spPr>
      </p:pic>
      <p:sp>
        <p:nvSpPr>
          <p:cNvPr id="1436675" name="Comment 3"/>
          <p:cNvSpPr>
            <a:spLocks noChangeArrowheads="1"/>
          </p:cNvSpPr>
          <p:nvPr/>
        </p:nvSpPr>
        <p:spPr bwMode="auto">
          <a:xfrm>
            <a:off x="4800600" y="1143000"/>
            <a:ext cx="1295400" cy="346075"/>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a:spAutoFit/>
          </a:bodyPr>
          <a:lstStyle/>
          <a:p>
            <a:pPr>
              <a:spcBef>
                <a:spcPct val="50000"/>
              </a:spcBef>
            </a:pPr>
            <a:r>
              <a:rPr lang="en-US" sz="1600" b="1"/>
              <a:t>Opaque</a:t>
            </a:r>
            <a:endParaRPr lang="en-US" sz="1600"/>
          </a:p>
        </p:txBody>
      </p:sp>
      <p:sp>
        <p:nvSpPr>
          <p:cNvPr id="1436676" name="Comment 4"/>
          <p:cNvSpPr>
            <a:spLocks noChangeArrowheads="1"/>
          </p:cNvSpPr>
          <p:nvPr/>
        </p:nvSpPr>
        <p:spPr bwMode="auto">
          <a:xfrm>
            <a:off x="4953000" y="2590800"/>
            <a:ext cx="1676400" cy="346075"/>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a:spAutoFit/>
          </a:bodyPr>
          <a:lstStyle/>
          <a:p>
            <a:pPr>
              <a:spcBef>
                <a:spcPct val="50000"/>
              </a:spcBef>
            </a:pPr>
            <a:r>
              <a:rPr lang="en-US" sz="1600" b="1"/>
              <a:t>Transparent</a:t>
            </a:r>
            <a:endParaRPr lang="en-US" sz="1600"/>
          </a:p>
        </p:txBody>
      </p:sp>
      <p:sp>
        <p:nvSpPr>
          <p:cNvPr id="5" name="Slide Number Placeholder 4"/>
          <p:cNvSpPr>
            <a:spLocks noGrp="1"/>
          </p:cNvSpPr>
          <p:nvPr>
            <p:ph type="sldNum" sz="quarter" idx="12"/>
          </p:nvPr>
        </p:nvSpPr>
        <p:spPr/>
        <p:txBody>
          <a:bodyPr/>
          <a:lstStyle/>
          <a:p>
            <a:fld id="{B5B3E501-7A98-4A66-A928-86DE941A4F0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02" name="Picture 2" descr="figure 28-08"/>
          <p:cNvPicPr>
            <a:picLocks noChangeAspect="1" noChangeArrowheads="1"/>
          </p:cNvPicPr>
          <p:nvPr/>
        </p:nvPicPr>
        <p:blipFill>
          <a:blip r:embed="rId3" cstate="print"/>
          <a:srcRect l="6465" t="19286" r="6465" b="21429"/>
          <a:stretch>
            <a:fillRect/>
          </a:stretch>
        </p:blipFill>
        <p:spPr bwMode="auto">
          <a:xfrm>
            <a:off x="914400" y="1447800"/>
            <a:ext cx="7218893" cy="3707312"/>
          </a:xfrm>
          <a:prstGeom prst="rect">
            <a:avLst/>
          </a:prstGeom>
          <a:noFill/>
        </p:spPr>
      </p:pic>
      <p:sp>
        <p:nvSpPr>
          <p:cNvPr id="1433604" name="Comment 4"/>
          <p:cNvSpPr>
            <a:spLocks noChangeArrowheads="1"/>
          </p:cNvSpPr>
          <p:nvPr/>
        </p:nvSpPr>
        <p:spPr bwMode="auto">
          <a:xfrm>
            <a:off x="6019800" y="4343400"/>
            <a:ext cx="2971800" cy="584775"/>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wrap="square">
            <a:spAutoFit/>
          </a:bodyPr>
          <a:lstStyle/>
          <a:p>
            <a:pPr>
              <a:spcBef>
                <a:spcPct val="50000"/>
              </a:spcBef>
            </a:pPr>
            <a:r>
              <a:rPr lang="en-US" sz="1600" b="1" dirty="0" smtClean="0">
                <a:latin typeface="Arial" charset="0"/>
              </a:rPr>
              <a:t>CMBR in Galactic </a:t>
            </a:r>
            <a:r>
              <a:rPr lang="en-US" sz="1600" b="1" dirty="0" err="1" smtClean="0">
                <a:latin typeface="Arial" charset="0"/>
              </a:rPr>
              <a:t>coords</a:t>
            </a:r>
            <a:r>
              <a:rPr lang="en-US" sz="1600" b="1" dirty="0" smtClean="0">
                <a:latin typeface="Arial" charset="0"/>
              </a:rPr>
              <a:t> from COBE satellite</a:t>
            </a:r>
            <a:endParaRPr lang="en-US" sz="1600" dirty="0">
              <a:latin typeface="Arial" charset="0"/>
            </a:endParaRPr>
          </a:p>
        </p:txBody>
      </p:sp>
      <p:sp>
        <p:nvSpPr>
          <p:cNvPr id="1433605" name="Text Box 5"/>
          <p:cNvSpPr txBox="1">
            <a:spLocks noChangeArrowheads="1"/>
          </p:cNvSpPr>
          <p:nvPr/>
        </p:nvSpPr>
        <p:spPr bwMode="auto">
          <a:xfrm>
            <a:off x="381000" y="152400"/>
            <a:ext cx="8458200" cy="1323439"/>
          </a:xfrm>
          <a:prstGeom prst="rect">
            <a:avLst/>
          </a:prstGeom>
          <a:noFill/>
          <a:ln w="9525">
            <a:noFill/>
            <a:miter lim="800000"/>
            <a:headEnd/>
            <a:tailEnd/>
          </a:ln>
          <a:effectLst/>
        </p:spPr>
        <p:txBody>
          <a:bodyPr wrap="square">
            <a:spAutoFit/>
          </a:bodyPr>
          <a:lstStyle/>
          <a:p>
            <a:pPr>
              <a:spcBef>
                <a:spcPct val="50000"/>
              </a:spcBef>
            </a:pPr>
            <a:r>
              <a:rPr lang="en-US" sz="2000" dirty="0" smtClean="0"/>
              <a:t>T is not quite constant for a few reasons.  Largest effect: we are not at rest with respect to CMBR because we are being tugged by various masses (as we saw via deviations from Hubble’s Law).  Leads to “dipole anisotropy” showing our speed and direction. </a:t>
            </a:r>
            <a:endParaRPr lang="en-US" sz="2000" dirty="0"/>
          </a:p>
        </p:txBody>
      </p:sp>
      <p:sp>
        <p:nvSpPr>
          <p:cNvPr id="5" name="Rectangle 4"/>
          <p:cNvSpPr/>
          <p:nvPr/>
        </p:nvSpPr>
        <p:spPr>
          <a:xfrm>
            <a:off x="503713" y="5257800"/>
            <a:ext cx="8335487" cy="400110"/>
          </a:xfrm>
          <a:prstGeom prst="rect">
            <a:avLst/>
          </a:prstGeom>
        </p:spPr>
        <p:txBody>
          <a:bodyPr wrap="none">
            <a:spAutoFit/>
          </a:bodyPr>
          <a:lstStyle/>
          <a:p>
            <a:r>
              <a:rPr lang="en-US" sz="2000" dirty="0" smtClean="0">
                <a:latin typeface="Arial"/>
                <a:cs typeface="Arial"/>
                <a:sym typeface="Symbol" pitchFamily="-128" charset="2"/>
              </a:rPr>
              <a:t>Can show: </a:t>
            </a:r>
            <a:r>
              <a:rPr lang="el-GR" sz="2000" dirty="0" smtClean="0">
                <a:latin typeface="Arial"/>
                <a:cs typeface="Arial"/>
                <a:sym typeface="Symbol" pitchFamily="-128" charset="2"/>
              </a:rPr>
              <a:t>Δ</a:t>
            </a:r>
            <a:r>
              <a:rPr lang="en-US" sz="2000" dirty="0" smtClean="0">
                <a:latin typeface="Arial"/>
                <a:cs typeface="Arial"/>
                <a:sym typeface="Symbol" pitchFamily="-128" charset="2"/>
              </a:rPr>
              <a:t>T/T = - </a:t>
            </a:r>
            <a:r>
              <a:rPr lang="el-GR" sz="2000" dirty="0" smtClean="0">
                <a:latin typeface="Arial"/>
                <a:cs typeface="Arial"/>
                <a:sym typeface="Symbol" pitchFamily="-128" charset="2"/>
              </a:rPr>
              <a:t>Δ</a:t>
            </a:r>
            <a:r>
              <a:rPr lang="en-US" sz="2000" dirty="0" smtClean="0">
                <a:sym typeface="Symbol" pitchFamily="-128" charset="2"/>
              </a:rPr>
              <a:t></a:t>
            </a:r>
            <a:r>
              <a:rPr lang="en-US" sz="2000" baseline="-25000" dirty="0" smtClean="0">
                <a:sym typeface="Symbol" pitchFamily="-128" charset="2"/>
              </a:rPr>
              <a:t>max</a:t>
            </a:r>
            <a:r>
              <a:rPr lang="en-US" sz="2000" dirty="0" smtClean="0">
                <a:sym typeface="Symbol" pitchFamily="-128" charset="2"/>
              </a:rPr>
              <a:t>/</a:t>
            </a:r>
            <a:r>
              <a:rPr lang="en-US" sz="2000" baseline="-25000" dirty="0" smtClean="0">
                <a:sym typeface="Symbol" pitchFamily="-128" charset="2"/>
              </a:rPr>
              <a:t>max  </a:t>
            </a:r>
            <a:r>
              <a:rPr lang="en-US" sz="2000" dirty="0" smtClean="0">
                <a:sym typeface="Symbol" pitchFamily="-128" charset="2"/>
              </a:rPr>
              <a:t>= </a:t>
            </a:r>
            <a:r>
              <a:rPr lang="en-US" sz="2000" dirty="0" smtClean="0">
                <a:latin typeface="Arial"/>
                <a:cs typeface="Arial"/>
                <a:sym typeface="Symbol" pitchFamily="-128" charset="2"/>
              </a:rPr>
              <a:t>v/c.</a:t>
            </a:r>
            <a:r>
              <a:rPr lang="el-GR" sz="2000" dirty="0" smtClean="0">
                <a:latin typeface="Arial"/>
                <a:cs typeface="Arial"/>
                <a:sym typeface="Symbol" pitchFamily="-128" charset="2"/>
              </a:rPr>
              <a:t> </a:t>
            </a:r>
            <a:r>
              <a:rPr lang="en-US" sz="2000" dirty="0" smtClean="0">
                <a:latin typeface="Arial"/>
                <a:cs typeface="Arial"/>
                <a:sym typeface="Symbol" pitchFamily="-128" charset="2"/>
              </a:rPr>
              <a:t>   </a:t>
            </a:r>
            <a:r>
              <a:rPr lang="el-GR" sz="2000" dirty="0" smtClean="0">
                <a:latin typeface="Arial"/>
                <a:cs typeface="Arial"/>
                <a:sym typeface="Symbol" pitchFamily="-128" charset="2"/>
              </a:rPr>
              <a:t>Δ</a:t>
            </a:r>
            <a:r>
              <a:rPr lang="en-US" sz="2000" dirty="0" smtClean="0">
                <a:latin typeface="Arial"/>
                <a:cs typeface="Arial"/>
                <a:sym typeface="Symbol" pitchFamily="-128" charset="2"/>
              </a:rPr>
              <a:t>T = 0.00337 K =&gt; v = 371 km/s.</a:t>
            </a:r>
          </a:p>
        </p:txBody>
      </p:sp>
      <p:sp>
        <p:nvSpPr>
          <p:cNvPr id="9" name="Rectangle 8"/>
          <p:cNvSpPr/>
          <p:nvPr/>
        </p:nvSpPr>
        <p:spPr>
          <a:xfrm>
            <a:off x="228600" y="5766137"/>
            <a:ext cx="8763000" cy="1015663"/>
          </a:xfrm>
          <a:prstGeom prst="rect">
            <a:avLst/>
          </a:prstGeom>
        </p:spPr>
        <p:txBody>
          <a:bodyPr wrap="square">
            <a:spAutoFit/>
          </a:bodyPr>
          <a:lstStyle/>
          <a:p>
            <a:r>
              <a:rPr lang="en-US" sz="2000" dirty="0" smtClean="0">
                <a:latin typeface="Arial"/>
                <a:cs typeface="Arial"/>
                <a:sym typeface="Symbol" pitchFamily="-128" charset="2"/>
              </a:rPr>
              <a:t>After removing our motion in MW, MW motion in Local Group, LG pull due to Virgo, find we are pulled by some larger mass(</a:t>
            </a:r>
            <a:r>
              <a:rPr lang="en-US" sz="2000" dirty="0" err="1" smtClean="0">
                <a:latin typeface="Arial"/>
                <a:cs typeface="Arial"/>
                <a:sym typeface="Symbol" pitchFamily="-128" charset="2"/>
              </a:rPr>
              <a:t>es</a:t>
            </a:r>
            <a:r>
              <a:rPr lang="en-US" sz="2000" dirty="0" smtClean="0">
                <a:latin typeface="Arial"/>
                <a:cs typeface="Arial"/>
                <a:sym typeface="Symbol" pitchFamily="-128" charset="2"/>
              </a:rPr>
              <a:t>).  These are the “Great Attractor” at 60 </a:t>
            </a:r>
            <a:r>
              <a:rPr lang="en-US" sz="2000" dirty="0" err="1" smtClean="0">
                <a:latin typeface="Arial"/>
                <a:cs typeface="Arial"/>
                <a:sym typeface="Symbol" pitchFamily="-128" charset="2"/>
              </a:rPr>
              <a:t>Mpc</a:t>
            </a:r>
            <a:r>
              <a:rPr lang="en-US" sz="2000" dirty="0" smtClean="0">
                <a:latin typeface="Arial"/>
                <a:cs typeface="Arial"/>
                <a:sym typeface="Symbol" pitchFamily="-128" charset="2"/>
              </a:rPr>
              <a:t> and possibly “Shapley Supercluster” at 200 Mpc away.</a:t>
            </a:r>
            <a:endParaRPr lang="en-US" sz="2000" dirty="0"/>
          </a:p>
        </p:txBody>
      </p:sp>
      <p:sp>
        <p:nvSpPr>
          <p:cNvPr id="7" name="TextBox 6"/>
          <p:cNvSpPr txBox="1"/>
          <p:nvPr/>
        </p:nvSpPr>
        <p:spPr>
          <a:xfrm>
            <a:off x="5943600" y="1905000"/>
            <a:ext cx="641522" cy="307777"/>
          </a:xfrm>
          <a:prstGeom prst="rect">
            <a:avLst/>
          </a:prstGeom>
          <a:noFill/>
        </p:spPr>
        <p:txBody>
          <a:bodyPr wrap="none" rtlCol="0">
            <a:spAutoFit/>
          </a:bodyPr>
          <a:lstStyle/>
          <a:p>
            <a:r>
              <a:rPr lang="en-US" dirty="0" smtClean="0">
                <a:solidFill>
                  <a:schemeClr val="tx1"/>
                </a:solidFill>
              </a:rPr>
              <a:t>hotter</a:t>
            </a:r>
            <a:endParaRPr lang="en-US" dirty="0">
              <a:solidFill>
                <a:schemeClr val="tx1"/>
              </a:solidFill>
            </a:endParaRPr>
          </a:p>
        </p:txBody>
      </p:sp>
      <p:sp>
        <p:nvSpPr>
          <p:cNvPr id="8" name="TextBox 7"/>
          <p:cNvSpPr txBox="1"/>
          <p:nvPr/>
        </p:nvSpPr>
        <p:spPr>
          <a:xfrm>
            <a:off x="2743200" y="3962400"/>
            <a:ext cx="671979" cy="307777"/>
          </a:xfrm>
          <a:prstGeom prst="rect">
            <a:avLst/>
          </a:prstGeom>
          <a:noFill/>
        </p:spPr>
        <p:txBody>
          <a:bodyPr wrap="none" rtlCol="0">
            <a:spAutoFit/>
          </a:bodyPr>
          <a:lstStyle/>
          <a:p>
            <a:r>
              <a:rPr lang="en-US" dirty="0" smtClean="0">
                <a:solidFill>
                  <a:schemeClr val="tx1"/>
                </a:solidFill>
              </a:rPr>
              <a:t>cooler</a:t>
            </a:r>
            <a:endParaRPr lang="en-US" dirty="0">
              <a:solidFill>
                <a:schemeClr val="tx1"/>
              </a:solidFill>
            </a:endParaRPr>
          </a:p>
        </p:txBody>
      </p:sp>
      <p:sp>
        <p:nvSpPr>
          <p:cNvPr id="10" name="Slide Number Placeholder 9"/>
          <p:cNvSpPr>
            <a:spLocks noGrp="1"/>
          </p:cNvSpPr>
          <p:nvPr>
            <p:ph type="sldNum" sz="quarter" idx="12"/>
          </p:nvPr>
        </p:nvSpPr>
        <p:spPr>
          <a:xfrm>
            <a:off x="7239000" y="6553200"/>
            <a:ext cx="1905000" cy="457200"/>
          </a:xfrm>
        </p:spPr>
        <p:txBody>
          <a:bodyPr/>
          <a:lstStyle/>
          <a:p>
            <a:fld id="{0FC92E4E-2E51-49F1-9628-115DB2C026F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1604" name="Picture 4" descr="http://web.ipac.caltech.edu/staff/jarrett/papers/LSS/2MASS_LSS_chart-NEW.jpg"/>
          <p:cNvPicPr>
            <a:picLocks noChangeAspect="1" noChangeArrowheads="1"/>
          </p:cNvPicPr>
          <p:nvPr/>
        </p:nvPicPr>
        <p:blipFill>
          <a:blip r:embed="rId3" cstate="print"/>
          <a:srcRect/>
          <a:stretch>
            <a:fillRect/>
          </a:stretch>
        </p:blipFill>
        <p:spPr bwMode="auto">
          <a:xfrm>
            <a:off x="381000" y="533400"/>
            <a:ext cx="8458200" cy="5105400"/>
          </a:xfrm>
          <a:prstGeom prst="rect">
            <a:avLst/>
          </a:prstGeom>
          <a:noFill/>
        </p:spPr>
      </p:pic>
      <p:sp>
        <p:nvSpPr>
          <p:cNvPr id="4" name="Oval 3"/>
          <p:cNvSpPr/>
          <p:nvPr/>
        </p:nvSpPr>
        <p:spPr bwMode="auto">
          <a:xfrm>
            <a:off x="6477000" y="1447800"/>
            <a:ext cx="1828800" cy="228600"/>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6" name="Oval 5"/>
          <p:cNvSpPr/>
          <p:nvPr/>
        </p:nvSpPr>
        <p:spPr bwMode="auto">
          <a:xfrm>
            <a:off x="7162800" y="4114800"/>
            <a:ext cx="1066800" cy="457200"/>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7" name="TextBox 6"/>
          <p:cNvSpPr txBox="1"/>
          <p:nvPr/>
        </p:nvSpPr>
        <p:spPr>
          <a:xfrm>
            <a:off x="165004" y="5791200"/>
            <a:ext cx="8829661" cy="1015663"/>
          </a:xfrm>
          <a:prstGeom prst="rect">
            <a:avLst/>
          </a:prstGeom>
          <a:noFill/>
        </p:spPr>
        <p:txBody>
          <a:bodyPr wrap="none" rtlCol="0">
            <a:spAutoFit/>
          </a:bodyPr>
          <a:lstStyle/>
          <a:p>
            <a:r>
              <a:rPr lang="en-US" sz="2000" dirty="0" smtClean="0"/>
              <a:t>Mass of Great Attractor not well known but estimates are about 3 x 10</a:t>
            </a:r>
            <a:r>
              <a:rPr lang="en-US" sz="2000" baseline="30000" dirty="0" smtClean="0"/>
              <a:t>16</a:t>
            </a:r>
            <a:r>
              <a:rPr lang="en-US" sz="2000" dirty="0" smtClean="0"/>
              <a:t> M</a:t>
            </a:r>
            <a:r>
              <a:rPr lang="en-US" sz="1600" dirty="0" smtClean="0">
                <a:sym typeface="Wingdings 2"/>
              </a:rPr>
              <a:t></a:t>
            </a:r>
            <a:r>
              <a:rPr lang="en-US" sz="2000" dirty="0" smtClean="0"/>
              <a:t> </a:t>
            </a:r>
            <a:r>
              <a:rPr lang="en-US" sz="2000" dirty="0" smtClean="0"/>
              <a:t>.</a:t>
            </a:r>
            <a:endParaRPr lang="en-US" sz="2000" dirty="0" smtClean="0"/>
          </a:p>
          <a:p>
            <a:r>
              <a:rPr lang="en-US" sz="2000" dirty="0" smtClean="0"/>
              <a:t>Shapley Supercluster is probably larger</a:t>
            </a:r>
            <a:r>
              <a:rPr lang="en-US" sz="2000" dirty="0" smtClean="0"/>
              <a:t>.  Possibly a void on opposite side</a:t>
            </a:r>
          </a:p>
          <a:p>
            <a:r>
              <a:rPr lang="en-US" sz="2000" dirty="0" smtClean="0"/>
              <a:t>of sky contributes as well.</a:t>
            </a:r>
            <a:endParaRPr lang="en-US" sz="2000" dirty="0"/>
          </a:p>
        </p:txBody>
      </p:sp>
      <p:sp>
        <p:nvSpPr>
          <p:cNvPr id="8" name="Slide Number Placeholder 7"/>
          <p:cNvSpPr>
            <a:spLocks noGrp="1"/>
          </p:cNvSpPr>
          <p:nvPr>
            <p:ph type="sldNum" sz="quarter" idx="12"/>
          </p:nvPr>
        </p:nvSpPr>
        <p:spPr>
          <a:xfrm>
            <a:off x="6781800" y="6400800"/>
            <a:ext cx="1905000" cy="457200"/>
          </a:xfrm>
        </p:spPr>
        <p:txBody>
          <a:bodyPr/>
          <a:lstStyle/>
          <a:p>
            <a:fld id="{B5B3E501-7A98-4A66-A928-86DE941A4F08}"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6"/>
          <p:cNvSpPr txBox="1">
            <a:spLocks noChangeArrowheads="1"/>
          </p:cNvSpPr>
          <p:nvPr/>
        </p:nvSpPr>
        <p:spPr bwMode="auto">
          <a:xfrm>
            <a:off x="533400" y="5562600"/>
            <a:ext cx="8305800" cy="822420"/>
          </a:xfrm>
          <a:prstGeom prst="rect">
            <a:avLst/>
          </a:prstGeom>
          <a:noFill/>
          <a:ln w="9525">
            <a:noFill/>
            <a:miter lim="800000"/>
            <a:headEnd/>
            <a:tailEnd/>
          </a:ln>
        </p:spPr>
        <p:txBody>
          <a:bodyPr wrap="square" lIns="82945" tIns="41473" rIns="82945" bIns="41473">
            <a:spAutoFit/>
          </a:bodyPr>
          <a:lstStyle/>
          <a:p>
            <a:r>
              <a:rPr lang="en-US" sz="2400" dirty="0"/>
              <a:t>Deviations are </a:t>
            </a:r>
            <a:r>
              <a:rPr lang="en-US" sz="2400" dirty="0" smtClean="0"/>
              <a:t>an imprint of early density fluctuations that led to current structure in universe.</a:t>
            </a:r>
            <a:endParaRPr lang="en-US" sz="2400" dirty="0"/>
          </a:p>
        </p:txBody>
      </p:sp>
      <p:sp>
        <p:nvSpPr>
          <p:cNvPr id="11268" name="Rectangle 7"/>
          <p:cNvSpPr>
            <a:spLocks noChangeArrowheads="1"/>
          </p:cNvSpPr>
          <p:nvPr/>
        </p:nvSpPr>
        <p:spPr bwMode="auto">
          <a:xfrm>
            <a:off x="518160" y="180020"/>
            <a:ext cx="8778240" cy="1561084"/>
          </a:xfrm>
          <a:prstGeom prst="rect">
            <a:avLst/>
          </a:prstGeom>
          <a:noFill/>
          <a:ln w="9525">
            <a:noFill/>
            <a:miter lim="800000"/>
            <a:headEnd/>
            <a:tailEnd/>
          </a:ln>
        </p:spPr>
        <p:txBody>
          <a:bodyPr wrap="square" lIns="82945" tIns="41473" rIns="82945" bIns="41473">
            <a:spAutoFit/>
          </a:bodyPr>
          <a:lstStyle/>
          <a:p>
            <a:pPr eaLnBrk="1">
              <a:buClr>
                <a:srgbClr val="000000"/>
              </a:buClr>
              <a:buSzPct val="45000"/>
              <a:buFont typeface="StarSymbol" charset="0"/>
              <a:buNone/>
            </a:pPr>
            <a:r>
              <a:rPr lang="en-GB" sz="2400" dirty="0" smtClean="0">
                <a:solidFill>
                  <a:schemeClr val="bg2"/>
                </a:solidFill>
              </a:rPr>
              <a:t>Removing dipole anisotropy, and MW emission, allows fluctuations in T to be searched for.  T constant to </a:t>
            </a:r>
            <a:r>
              <a:rPr lang="en-GB" sz="2400" dirty="0">
                <a:solidFill>
                  <a:schemeClr val="bg2"/>
                </a:solidFill>
              </a:rPr>
              <a:t>one </a:t>
            </a:r>
            <a:r>
              <a:rPr lang="en-GB" sz="2400" dirty="0" smtClean="0">
                <a:solidFill>
                  <a:schemeClr val="bg2"/>
                </a:solidFill>
              </a:rPr>
              <a:t>part in 10</a:t>
            </a:r>
            <a:r>
              <a:rPr lang="en-GB" sz="2400" baseline="30000" dirty="0" smtClean="0">
                <a:solidFill>
                  <a:schemeClr val="bg2"/>
                </a:solidFill>
              </a:rPr>
              <a:t>5</a:t>
            </a:r>
            <a:r>
              <a:rPr lang="en-GB" sz="2400" dirty="0" smtClean="0">
                <a:solidFill>
                  <a:schemeClr val="bg2"/>
                </a:solidFill>
              </a:rPr>
              <a:t> !  </a:t>
            </a:r>
            <a:r>
              <a:rPr lang="en-GB" sz="2400" dirty="0">
                <a:solidFill>
                  <a:schemeClr val="bg2"/>
                </a:solidFill>
              </a:rPr>
              <a:t>For blackbody radiation, this </a:t>
            </a:r>
            <a:r>
              <a:rPr lang="en-GB" sz="2400" dirty="0" smtClean="0">
                <a:solidFill>
                  <a:schemeClr val="bg2"/>
                </a:solidFill>
              </a:rPr>
              <a:t>means intensity </a:t>
            </a:r>
            <a:r>
              <a:rPr lang="en-GB" sz="2400" dirty="0">
                <a:solidFill>
                  <a:schemeClr val="bg2"/>
                </a:solidFill>
              </a:rPr>
              <a:t>is very constant too (Stefan’s law</a:t>
            </a:r>
            <a:r>
              <a:rPr lang="en-GB" sz="2400" dirty="0" smtClean="0">
                <a:solidFill>
                  <a:schemeClr val="bg2"/>
                </a:solidFill>
              </a:rPr>
              <a:t>).  Again, supports CP.</a:t>
            </a:r>
            <a:endParaRPr lang="en-GB" sz="2400" dirty="0">
              <a:solidFill>
                <a:schemeClr val="bg2"/>
              </a:solidFill>
            </a:endParaRPr>
          </a:p>
        </p:txBody>
      </p:sp>
      <p:pic>
        <p:nvPicPr>
          <p:cNvPr id="7" name="Picture 4" descr="ch28_fig28_14"/>
          <p:cNvPicPr>
            <a:picLocks noChangeAspect="1" noChangeArrowheads="1"/>
          </p:cNvPicPr>
          <p:nvPr/>
        </p:nvPicPr>
        <p:blipFill>
          <a:blip r:embed="rId3" cstate="print"/>
          <a:srcRect/>
          <a:stretch>
            <a:fillRect/>
          </a:stretch>
        </p:blipFill>
        <p:spPr bwMode="auto">
          <a:xfrm>
            <a:off x="1676400" y="1744662"/>
            <a:ext cx="5638800" cy="3817938"/>
          </a:xfrm>
          <a:prstGeom prst="rect">
            <a:avLst/>
          </a:prstGeom>
          <a:noFill/>
        </p:spPr>
      </p:pic>
      <p:sp>
        <p:nvSpPr>
          <p:cNvPr id="6" name="TextBox 5"/>
          <p:cNvSpPr txBox="1"/>
          <p:nvPr/>
        </p:nvSpPr>
        <p:spPr>
          <a:xfrm>
            <a:off x="6781800" y="4191000"/>
            <a:ext cx="2024913" cy="523220"/>
          </a:xfrm>
          <a:prstGeom prst="rect">
            <a:avLst/>
          </a:prstGeom>
          <a:noFill/>
        </p:spPr>
        <p:txBody>
          <a:bodyPr wrap="none" rtlCol="0">
            <a:spAutoFit/>
          </a:bodyPr>
          <a:lstStyle/>
          <a:p>
            <a:r>
              <a:rPr lang="en-US" dirty="0" smtClean="0">
                <a:solidFill>
                  <a:schemeClr val="bg2"/>
                </a:solidFill>
              </a:rPr>
              <a:t>From WMAP</a:t>
            </a:r>
          </a:p>
          <a:p>
            <a:r>
              <a:rPr lang="en-US" dirty="0" smtClean="0">
                <a:solidFill>
                  <a:schemeClr val="bg2"/>
                </a:solidFill>
              </a:rPr>
              <a:t>satellite (30’ resolution)</a:t>
            </a:r>
            <a:endParaRPr lang="en-US" dirty="0" smtClean="0">
              <a:solidFill>
                <a:schemeClr val="bg2"/>
              </a:solidFill>
            </a:endParaRPr>
          </a:p>
        </p:txBody>
      </p:sp>
      <p:sp>
        <p:nvSpPr>
          <p:cNvPr id="8" name="Slide Number Placeholder 7"/>
          <p:cNvSpPr>
            <a:spLocks noGrp="1"/>
          </p:cNvSpPr>
          <p:nvPr>
            <p:ph type="sldNum" sz="quarter" idx="12"/>
          </p:nvPr>
        </p:nvSpPr>
        <p:spPr/>
        <p:txBody>
          <a:bodyPr/>
          <a:lstStyle/>
          <a:p>
            <a:fld id="{B5B3E501-7A98-4A66-A928-86DE941A4F0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B3E501-7A98-4A66-A928-86DE941A4F08}" type="slidenum">
              <a:rPr lang="en-US" smtClean="0"/>
              <a:pPr/>
              <a:t>18</a:t>
            </a:fld>
            <a:endParaRPr lang="en-US"/>
          </a:p>
        </p:txBody>
      </p:sp>
      <p:pic>
        <p:nvPicPr>
          <p:cNvPr id="1494018" name="Picture 2" descr="Planck telescop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572500" cy="4333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66560" y="5222855"/>
            <a:ext cx="1925527" cy="523220"/>
          </a:xfrm>
          <a:prstGeom prst="rect">
            <a:avLst/>
          </a:prstGeom>
          <a:noFill/>
        </p:spPr>
        <p:txBody>
          <a:bodyPr wrap="none" rtlCol="0">
            <a:spAutoFit/>
          </a:bodyPr>
          <a:lstStyle/>
          <a:p>
            <a:r>
              <a:rPr lang="en-US" dirty="0" smtClean="0">
                <a:solidFill>
                  <a:schemeClr val="bg2"/>
                </a:solidFill>
              </a:rPr>
              <a:t>From </a:t>
            </a:r>
            <a:r>
              <a:rPr lang="en-US" dirty="0">
                <a:solidFill>
                  <a:schemeClr val="bg2"/>
                </a:solidFill>
              </a:rPr>
              <a:t> </a:t>
            </a:r>
            <a:r>
              <a:rPr lang="en-US" dirty="0" smtClean="0">
                <a:solidFill>
                  <a:schemeClr val="bg2"/>
                </a:solidFill>
              </a:rPr>
              <a:t>Planck</a:t>
            </a:r>
          </a:p>
          <a:p>
            <a:r>
              <a:rPr lang="en-US" dirty="0" smtClean="0">
                <a:solidFill>
                  <a:schemeClr val="bg2"/>
                </a:solidFill>
              </a:rPr>
              <a:t>satellite (5’ resolution)</a:t>
            </a:r>
            <a:endParaRPr lang="en-US" dirty="0" smtClean="0">
              <a:solidFill>
                <a:schemeClr val="bg2"/>
              </a:solidFill>
            </a:endParaRPr>
          </a:p>
        </p:txBody>
      </p:sp>
    </p:spTree>
    <p:extLst>
      <p:ext uri="{BB962C8B-B14F-4D97-AF65-F5344CB8AC3E}">
        <p14:creationId xmlns:p14="http://schemas.microsoft.com/office/powerpoint/2010/main" val="2014187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6480" y="228600"/>
            <a:ext cx="7693920" cy="1477328"/>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That the </a:t>
            </a:r>
            <a:r>
              <a:rPr lang="en-GB" sz="2400" dirty="0" smtClean="0">
                <a:solidFill>
                  <a:schemeClr val="bg2"/>
                </a:solidFill>
              </a:rPr>
              <a:t>CMBR </a:t>
            </a:r>
            <a:r>
              <a:rPr lang="en-GB" sz="2400" dirty="0">
                <a:solidFill>
                  <a:schemeClr val="bg2"/>
                </a:solidFill>
              </a:rPr>
              <a:t>comes to us from every direction is best evidence that Big Bang happened </a:t>
            </a:r>
            <a:r>
              <a:rPr lang="en-GB" sz="2400" dirty="0" smtClean="0">
                <a:solidFill>
                  <a:schemeClr val="bg2"/>
                </a:solidFill>
              </a:rPr>
              <a:t>everywhere.  </a:t>
            </a:r>
            <a:r>
              <a:rPr lang="en-GB" sz="2400" dirty="0">
                <a:solidFill>
                  <a:schemeClr val="bg2"/>
                </a:solidFill>
              </a:rPr>
              <a:t>That </a:t>
            </a:r>
            <a:r>
              <a:rPr lang="en-GB" sz="2400" dirty="0" smtClean="0">
                <a:solidFill>
                  <a:schemeClr val="bg2"/>
                </a:solidFill>
              </a:rPr>
              <a:t>T </a:t>
            </a:r>
            <a:r>
              <a:rPr lang="en-GB" sz="2400" dirty="0">
                <a:solidFill>
                  <a:schemeClr val="bg2"/>
                </a:solidFill>
              </a:rPr>
              <a:t>is so constant in every direction is best evidence for homogeneity on large scales.</a:t>
            </a:r>
          </a:p>
        </p:txBody>
      </p:sp>
      <p:grpSp>
        <p:nvGrpSpPr>
          <p:cNvPr id="2" name="Group 26"/>
          <p:cNvGrpSpPr>
            <a:grpSpLocks/>
          </p:cNvGrpSpPr>
          <p:nvPr/>
        </p:nvGrpSpPr>
        <p:grpSpPr bwMode="auto">
          <a:xfrm>
            <a:off x="472321" y="1977328"/>
            <a:ext cx="7693920" cy="1803069"/>
            <a:chOff x="328" y="1373"/>
            <a:chExt cx="5343" cy="1252"/>
          </a:xfrm>
        </p:grpSpPr>
        <p:sp>
          <p:nvSpPr>
            <p:cNvPr id="12312" name="Line 2"/>
            <p:cNvSpPr>
              <a:spLocks noChangeShapeType="1"/>
            </p:cNvSpPr>
            <p:nvPr/>
          </p:nvSpPr>
          <p:spPr bwMode="auto">
            <a:xfrm>
              <a:off x="2442" y="1811"/>
              <a:ext cx="302" cy="1"/>
            </a:xfrm>
            <a:prstGeom prst="line">
              <a:avLst/>
            </a:prstGeom>
            <a:noFill/>
            <a:ln w="25400">
              <a:solidFill>
                <a:srgbClr val="C00000"/>
              </a:solidFill>
              <a:round/>
              <a:headEnd/>
              <a:tailEnd type="triangle" w="med" len="med"/>
            </a:ln>
          </p:spPr>
          <p:txBody>
            <a:bodyPr/>
            <a:lstStyle/>
            <a:p>
              <a:endParaRPr lang="en-US">
                <a:solidFill>
                  <a:schemeClr val="bg2"/>
                </a:solidFill>
              </a:endParaRPr>
            </a:p>
          </p:txBody>
        </p:sp>
        <p:sp>
          <p:nvSpPr>
            <p:cNvPr id="12313" name="Line 3"/>
            <p:cNvSpPr>
              <a:spLocks noChangeShapeType="1"/>
            </p:cNvSpPr>
            <p:nvPr/>
          </p:nvSpPr>
          <p:spPr bwMode="auto">
            <a:xfrm flipH="1">
              <a:off x="1700" y="2470"/>
              <a:ext cx="189" cy="155"/>
            </a:xfrm>
            <a:prstGeom prst="line">
              <a:avLst/>
            </a:prstGeom>
            <a:noFill/>
            <a:ln w="25400">
              <a:solidFill>
                <a:srgbClr val="C00000"/>
              </a:solidFill>
              <a:round/>
              <a:headEnd/>
              <a:tailEnd type="triangle" w="med" len="med"/>
            </a:ln>
          </p:spPr>
          <p:txBody>
            <a:bodyPr/>
            <a:lstStyle/>
            <a:p>
              <a:endParaRPr lang="en-US">
                <a:solidFill>
                  <a:schemeClr val="bg2"/>
                </a:solidFill>
              </a:endParaRPr>
            </a:p>
          </p:txBody>
        </p:sp>
        <p:sp>
          <p:nvSpPr>
            <p:cNvPr id="12314" name="Line 4"/>
            <p:cNvSpPr>
              <a:spLocks noChangeShapeType="1"/>
            </p:cNvSpPr>
            <p:nvPr/>
          </p:nvSpPr>
          <p:spPr bwMode="auto">
            <a:xfrm flipH="1" flipV="1">
              <a:off x="1296" y="2183"/>
              <a:ext cx="340" cy="22"/>
            </a:xfrm>
            <a:prstGeom prst="line">
              <a:avLst/>
            </a:prstGeom>
            <a:noFill/>
            <a:ln w="25400">
              <a:solidFill>
                <a:srgbClr val="C00000"/>
              </a:solidFill>
              <a:round/>
              <a:headEnd/>
              <a:tailEnd type="triangle" w="med" len="med"/>
            </a:ln>
          </p:spPr>
          <p:txBody>
            <a:bodyPr/>
            <a:lstStyle/>
            <a:p>
              <a:endParaRPr lang="en-US">
                <a:solidFill>
                  <a:schemeClr val="bg2"/>
                </a:solidFill>
              </a:endParaRPr>
            </a:p>
          </p:txBody>
        </p:sp>
        <p:sp>
          <p:nvSpPr>
            <p:cNvPr id="12315" name="Line 5"/>
            <p:cNvSpPr>
              <a:spLocks noChangeShapeType="1"/>
            </p:cNvSpPr>
            <p:nvPr/>
          </p:nvSpPr>
          <p:spPr bwMode="auto">
            <a:xfrm flipH="1" flipV="1">
              <a:off x="1571" y="1778"/>
              <a:ext cx="230" cy="171"/>
            </a:xfrm>
            <a:prstGeom prst="line">
              <a:avLst/>
            </a:prstGeom>
            <a:noFill/>
            <a:ln w="25400">
              <a:solidFill>
                <a:srgbClr val="C00000"/>
              </a:solidFill>
              <a:round/>
              <a:headEnd/>
              <a:tailEnd type="triangle" w="med" len="med"/>
            </a:ln>
          </p:spPr>
          <p:txBody>
            <a:bodyPr/>
            <a:lstStyle/>
            <a:p>
              <a:endParaRPr lang="en-US">
                <a:solidFill>
                  <a:schemeClr val="bg2"/>
                </a:solidFill>
              </a:endParaRPr>
            </a:p>
          </p:txBody>
        </p:sp>
        <p:sp>
          <p:nvSpPr>
            <p:cNvPr id="12316" name="Line 6"/>
            <p:cNvSpPr>
              <a:spLocks noChangeShapeType="1"/>
            </p:cNvSpPr>
            <p:nvPr/>
          </p:nvSpPr>
          <p:spPr bwMode="auto">
            <a:xfrm>
              <a:off x="2523" y="2394"/>
              <a:ext cx="244" cy="158"/>
            </a:xfrm>
            <a:prstGeom prst="line">
              <a:avLst/>
            </a:prstGeom>
            <a:noFill/>
            <a:ln w="25400">
              <a:solidFill>
                <a:srgbClr val="C00000"/>
              </a:solidFill>
              <a:round/>
              <a:headEnd/>
              <a:tailEnd type="triangle" w="med" len="med"/>
            </a:ln>
          </p:spPr>
          <p:txBody>
            <a:bodyPr/>
            <a:lstStyle/>
            <a:p>
              <a:endParaRPr lang="en-US">
                <a:solidFill>
                  <a:schemeClr val="bg2"/>
                </a:solidFill>
              </a:endParaRPr>
            </a:p>
          </p:txBody>
        </p:sp>
        <p:sp>
          <p:nvSpPr>
            <p:cNvPr id="12317" name="Freeform 18"/>
            <p:cNvSpPr>
              <a:spLocks noChangeArrowheads="1"/>
            </p:cNvSpPr>
            <p:nvPr/>
          </p:nvSpPr>
          <p:spPr bwMode="auto">
            <a:xfrm>
              <a:off x="1792" y="1765"/>
              <a:ext cx="583" cy="686"/>
            </a:xfrm>
            <a:custGeom>
              <a:avLst/>
              <a:gdLst>
                <a:gd name="T0" fmla="*/ 1088 w 2569"/>
                <a:gd name="T1" fmla="*/ 1525 h 3023"/>
                <a:gd name="T2" fmla="*/ 1535 w 2569"/>
                <a:gd name="T3" fmla="*/ 763 h 3023"/>
                <a:gd name="T4" fmla="*/ 1395 w 2569"/>
                <a:gd name="T5" fmla="*/ 1604 h 3023"/>
                <a:gd name="T6" fmla="*/ 2568 w 2569"/>
                <a:gd name="T7" fmla="*/ 1288 h 3023"/>
                <a:gd name="T8" fmla="*/ 1535 w 2569"/>
                <a:gd name="T9" fmla="*/ 1866 h 3023"/>
                <a:gd name="T10" fmla="*/ 2568 w 2569"/>
                <a:gd name="T11" fmla="*/ 3022 h 3023"/>
                <a:gd name="T12" fmla="*/ 1507 w 2569"/>
                <a:gd name="T13" fmla="*/ 2207 h 3023"/>
                <a:gd name="T14" fmla="*/ 1340 w 2569"/>
                <a:gd name="T15" fmla="*/ 2838 h 3023"/>
                <a:gd name="T16" fmla="*/ 1116 w 2569"/>
                <a:gd name="T17" fmla="*/ 2050 h 3023"/>
                <a:gd name="T18" fmla="*/ 0 w 2569"/>
                <a:gd name="T19" fmla="*/ 2339 h 3023"/>
                <a:gd name="T20" fmla="*/ 754 w 2569"/>
                <a:gd name="T21" fmla="*/ 1814 h 3023"/>
                <a:gd name="T22" fmla="*/ 558 w 2569"/>
                <a:gd name="T23" fmla="*/ 632 h 3023"/>
                <a:gd name="T24" fmla="*/ 1088 w 2569"/>
                <a:gd name="T25" fmla="*/ 1551 h 3023"/>
                <a:gd name="T26" fmla="*/ 1088 w 2569"/>
                <a:gd name="T27" fmla="*/ 1525 h 30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9"/>
                <a:gd name="T43" fmla="*/ 0 h 3023"/>
                <a:gd name="T44" fmla="*/ 2569 w 2569"/>
                <a:gd name="T45" fmla="*/ 3023 h 30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9" h="3023">
                  <a:moveTo>
                    <a:pt x="1088" y="1525"/>
                  </a:moveTo>
                  <a:lnTo>
                    <a:pt x="1535" y="763"/>
                  </a:lnTo>
                  <a:cubicBezTo>
                    <a:pt x="1983" y="0"/>
                    <a:pt x="1395" y="1604"/>
                    <a:pt x="1395" y="1604"/>
                  </a:cubicBezTo>
                  <a:cubicBezTo>
                    <a:pt x="1395" y="1604"/>
                    <a:pt x="2568" y="1288"/>
                    <a:pt x="2568" y="1288"/>
                  </a:cubicBezTo>
                  <a:cubicBezTo>
                    <a:pt x="2568" y="1288"/>
                    <a:pt x="1535" y="1866"/>
                    <a:pt x="1535" y="1866"/>
                  </a:cubicBezTo>
                  <a:cubicBezTo>
                    <a:pt x="1535" y="1866"/>
                    <a:pt x="2568" y="3022"/>
                    <a:pt x="2568" y="3022"/>
                  </a:cubicBezTo>
                  <a:cubicBezTo>
                    <a:pt x="2568" y="3022"/>
                    <a:pt x="1507" y="2207"/>
                    <a:pt x="1507" y="2207"/>
                  </a:cubicBezTo>
                  <a:cubicBezTo>
                    <a:pt x="1507" y="2207"/>
                    <a:pt x="1340" y="2838"/>
                    <a:pt x="1340" y="2838"/>
                  </a:cubicBezTo>
                  <a:cubicBezTo>
                    <a:pt x="1340" y="2838"/>
                    <a:pt x="1116" y="2050"/>
                    <a:pt x="1116" y="2050"/>
                  </a:cubicBezTo>
                  <a:cubicBezTo>
                    <a:pt x="1116" y="2050"/>
                    <a:pt x="0" y="2339"/>
                    <a:pt x="0" y="2339"/>
                  </a:cubicBezTo>
                  <a:cubicBezTo>
                    <a:pt x="0" y="2339"/>
                    <a:pt x="754" y="1814"/>
                    <a:pt x="754" y="1814"/>
                  </a:cubicBezTo>
                  <a:cubicBezTo>
                    <a:pt x="754" y="1814"/>
                    <a:pt x="558" y="632"/>
                    <a:pt x="558" y="632"/>
                  </a:cubicBezTo>
                  <a:cubicBezTo>
                    <a:pt x="558" y="632"/>
                    <a:pt x="1088" y="1551"/>
                    <a:pt x="1088" y="1551"/>
                  </a:cubicBezTo>
                  <a:lnTo>
                    <a:pt x="1088" y="1525"/>
                  </a:lnTo>
                </a:path>
              </a:pathLst>
            </a:custGeom>
            <a:noFill/>
            <a:ln w="25400">
              <a:solidFill>
                <a:srgbClr val="C00000"/>
              </a:solidFill>
              <a:round/>
              <a:headEnd/>
              <a:tailEnd/>
            </a:ln>
          </p:spPr>
          <p:txBody>
            <a:bodyPr wrap="none" anchor="ctr"/>
            <a:lstStyle/>
            <a:p>
              <a:endParaRPr lang="en-US">
                <a:solidFill>
                  <a:schemeClr val="bg2"/>
                </a:solidFill>
              </a:endParaRPr>
            </a:p>
          </p:txBody>
        </p:sp>
        <p:sp>
          <p:nvSpPr>
            <p:cNvPr id="12318" name="Text Box 25"/>
            <p:cNvSpPr txBox="1">
              <a:spLocks noChangeArrowheads="1"/>
            </p:cNvSpPr>
            <p:nvPr/>
          </p:nvSpPr>
          <p:spPr bwMode="auto">
            <a:xfrm>
              <a:off x="328" y="1373"/>
              <a:ext cx="5343" cy="192"/>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800" u="sng" dirty="0">
                  <a:solidFill>
                    <a:schemeClr val="bg2"/>
                  </a:solidFill>
                </a:rPr>
                <a:t>IF</a:t>
              </a:r>
              <a:r>
                <a:rPr lang="en-GB" sz="1800" dirty="0">
                  <a:solidFill>
                    <a:schemeClr val="bg2"/>
                  </a:solidFill>
                </a:rPr>
                <a:t> the Big Bang happened at </a:t>
              </a:r>
              <a:r>
                <a:rPr lang="en-GB" sz="1800" u="sng" dirty="0">
                  <a:solidFill>
                    <a:schemeClr val="bg2"/>
                  </a:solidFill>
                </a:rPr>
                <a:t>one</a:t>
              </a:r>
              <a:r>
                <a:rPr lang="en-GB" sz="1800" dirty="0">
                  <a:solidFill>
                    <a:schemeClr val="bg2"/>
                  </a:solidFill>
                </a:rPr>
                <a:t> point in 3-d space:</a:t>
              </a:r>
            </a:p>
          </p:txBody>
        </p:sp>
      </p:grpSp>
      <p:grpSp>
        <p:nvGrpSpPr>
          <p:cNvPr id="3" name="Group 47"/>
          <p:cNvGrpSpPr>
            <a:grpSpLocks/>
          </p:cNvGrpSpPr>
          <p:nvPr/>
        </p:nvGrpSpPr>
        <p:grpSpPr bwMode="auto">
          <a:xfrm>
            <a:off x="217441" y="3858166"/>
            <a:ext cx="8814240" cy="1926922"/>
            <a:chOff x="151" y="2679"/>
            <a:chExt cx="6121" cy="1338"/>
          </a:xfrm>
        </p:grpSpPr>
        <p:grpSp>
          <p:nvGrpSpPr>
            <p:cNvPr id="4" name="Group 27"/>
            <p:cNvGrpSpPr>
              <a:grpSpLocks/>
            </p:cNvGrpSpPr>
            <p:nvPr/>
          </p:nvGrpSpPr>
          <p:grpSpPr bwMode="auto">
            <a:xfrm>
              <a:off x="151" y="2679"/>
              <a:ext cx="6121" cy="1338"/>
              <a:chOff x="151" y="2679"/>
              <a:chExt cx="6121" cy="1338"/>
            </a:xfrm>
          </p:grpSpPr>
          <p:sp>
            <p:nvSpPr>
              <p:cNvPr id="12296" name="Line 7"/>
              <p:cNvSpPr>
                <a:spLocks noChangeShapeType="1"/>
              </p:cNvSpPr>
              <p:nvPr/>
            </p:nvSpPr>
            <p:spPr bwMode="auto">
              <a:xfrm>
                <a:off x="293" y="2679"/>
                <a:ext cx="5724" cy="1"/>
              </a:xfrm>
              <a:prstGeom prst="line">
                <a:avLst/>
              </a:prstGeom>
              <a:noFill/>
              <a:ln w="9525">
                <a:solidFill>
                  <a:srgbClr val="00FFFF"/>
                </a:solidFill>
                <a:round/>
                <a:headEnd/>
                <a:tailEnd/>
              </a:ln>
            </p:spPr>
            <p:txBody>
              <a:bodyPr/>
              <a:lstStyle/>
              <a:p>
                <a:endParaRPr lang="en-US"/>
              </a:p>
            </p:txBody>
          </p:sp>
          <p:pic>
            <p:nvPicPr>
              <p:cNvPr id="12297" name="Picture 8"/>
              <p:cNvPicPr>
                <a:picLocks noChangeAspect="1" noChangeArrowheads="1"/>
              </p:cNvPicPr>
              <p:nvPr/>
            </p:nvPicPr>
            <p:blipFill>
              <a:blip r:embed="rId3" cstate="print"/>
              <a:srcRect/>
              <a:stretch>
                <a:fillRect/>
              </a:stretch>
            </p:blipFill>
            <p:spPr bwMode="auto">
              <a:xfrm>
                <a:off x="1412" y="2910"/>
                <a:ext cx="122" cy="120"/>
              </a:xfrm>
              <a:prstGeom prst="rect">
                <a:avLst/>
              </a:prstGeom>
              <a:noFill/>
              <a:ln w="9525">
                <a:noFill/>
                <a:miter lim="800000"/>
                <a:headEnd/>
                <a:tailEnd/>
              </a:ln>
            </p:spPr>
          </p:pic>
          <p:pic>
            <p:nvPicPr>
              <p:cNvPr id="12298" name="Picture 9"/>
              <p:cNvPicPr>
                <a:picLocks noChangeAspect="1" noChangeArrowheads="1"/>
              </p:cNvPicPr>
              <p:nvPr/>
            </p:nvPicPr>
            <p:blipFill>
              <a:blip r:embed="rId4" cstate="print"/>
              <a:srcRect/>
              <a:stretch>
                <a:fillRect/>
              </a:stretch>
            </p:blipFill>
            <p:spPr bwMode="auto">
              <a:xfrm>
                <a:off x="2333" y="3561"/>
                <a:ext cx="125" cy="120"/>
              </a:xfrm>
              <a:prstGeom prst="rect">
                <a:avLst/>
              </a:prstGeom>
              <a:noFill/>
              <a:ln w="9525">
                <a:noFill/>
                <a:miter lim="800000"/>
                <a:headEnd/>
                <a:tailEnd/>
              </a:ln>
            </p:spPr>
          </p:pic>
          <p:pic>
            <p:nvPicPr>
              <p:cNvPr id="12299" name="Picture 10"/>
              <p:cNvPicPr>
                <a:picLocks noChangeAspect="1" noChangeArrowheads="1"/>
              </p:cNvPicPr>
              <p:nvPr/>
            </p:nvPicPr>
            <p:blipFill>
              <a:blip r:embed="rId4" cstate="print"/>
              <a:srcRect/>
              <a:stretch>
                <a:fillRect/>
              </a:stretch>
            </p:blipFill>
            <p:spPr bwMode="auto">
              <a:xfrm>
                <a:off x="1392" y="3515"/>
                <a:ext cx="125" cy="120"/>
              </a:xfrm>
              <a:prstGeom prst="rect">
                <a:avLst/>
              </a:prstGeom>
              <a:noFill/>
              <a:ln w="9525">
                <a:noFill/>
                <a:miter lim="800000"/>
                <a:headEnd/>
                <a:tailEnd/>
              </a:ln>
            </p:spPr>
          </p:pic>
          <p:pic>
            <p:nvPicPr>
              <p:cNvPr id="12300" name="Picture 11"/>
              <p:cNvPicPr>
                <a:picLocks noChangeAspect="1" noChangeArrowheads="1"/>
              </p:cNvPicPr>
              <p:nvPr/>
            </p:nvPicPr>
            <p:blipFill>
              <a:blip r:embed="rId4" cstate="print"/>
              <a:srcRect/>
              <a:stretch>
                <a:fillRect/>
              </a:stretch>
            </p:blipFill>
            <p:spPr bwMode="auto">
              <a:xfrm>
                <a:off x="1929" y="3652"/>
                <a:ext cx="125" cy="120"/>
              </a:xfrm>
              <a:prstGeom prst="rect">
                <a:avLst/>
              </a:prstGeom>
              <a:noFill/>
              <a:ln w="9525">
                <a:noFill/>
                <a:miter lim="800000"/>
                <a:headEnd/>
                <a:tailEnd/>
              </a:ln>
            </p:spPr>
          </p:pic>
          <p:pic>
            <p:nvPicPr>
              <p:cNvPr id="12301" name="Picture 12"/>
              <p:cNvPicPr>
                <a:picLocks noChangeAspect="1" noChangeArrowheads="1"/>
              </p:cNvPicPr>
              <p:nvPr/>
            </p:nvPicPr>
            <p:blipFill>
              <a:blip r:embed="rId4" cstate="print"/>
              <a:srcRect/>
              <a:stretch>
                <a:fillRect/>
              </a:stretch>
            </p:blipFill>
            <p:spPr bwMode="auto">
              <a:xfrm>
                <a:off x="2061" y="3004"/>
                <a:ext cx="125" cy="120"/>
              </a:xfrm>
              <a:prstGeom prst="rect">
                <a:avLst/>
              </a:prstGeom>
              <a:noFill/>
              <a:ln w="9525">
                <a:noFill/>
                <a:miter lim="800000"/>
                <a:headEnd/>
                <a:tailEnd/>
              </a:ln>
            </p:spPr>
          </p:pic>
          <p:sp>
            <p:nvSpPr>
              <p:cNvPr id="12302" name="Line 13"/>
              <p:cNvSpPr>
                <a:spLocks noChangeShapeType="1"/>
              </p:cNvSpPr>
              <p:nvPr/>
            </p:nvSpPr>
            <p:spPr bwMode="auto">
              <a:xfrm flipV="1">
                <a:off x="2457" y="3022"/>
                <a:ext cx="172" cy="87"/>
              </a:xfrm>
              <a:prstGeom prst="line">
                <a:avLst/>
              </a:prstGeom>
              <a:noFill/>
              <a:ln w="9525">
                <a:solidFill>
                  <a:schemeClr val="bg2"/>
                </a:solidFill>
                <a:round/>
                <a:headEnd/>
                <a:tailEnd type="triangle" w="med" len="med"/>
              </a:ln>
            </p:spPr>
            <p:txBody>
              <a:bodyPr/>
              <a:lstStyle/>
              <a:p>
                <a:endParaRPr lang="en-US"/>
              </a:p>
            </p:txBody>
          </p:sp>
          <p:sp>
            <p:nvSpPr>
              <p:cNvPr id="12303" name="Line 14"/>
              <p:cNvSpPr>
                <a:spLocks noChangeShapeType="1"/>
              </p:cNvSpPr>
              <p:nvPr/>
            </p:nvSpPr>
            <p:spPr bwMode="auto">
              <a:xfrm>
                <a:off x="2627" y="3696"/>
                <a:ext cx="178" cy="53"/>
              </a:xfrm>
              <a:prstGeom prst="line">
                <a:avLst/>
              </a:prstGeom>
              <a:noFill/>
              <a:ln w="9525">
                <a:solidFill>
                  <a:schemeClr val="bg2"/>
                </a:solidFill>
                <a:round/>
                <a:headEnd/>
                <a:tailEnd type="triangle" w="med" len="med"/>
              </a:ln>
            </p:spPr>
            <p:txBody>
              <a:bodyPr/>
              <a:lstStyle/>
              <a:p>
                <a:endParaRPr lang="en-US"/>
              </a:p>
            </p:txBody>
          </p:sp>
          <p:sp>
            <p:nvSpPr>
              <p:cNvPr id="12304" name="Line 15"/>
              <p:cNvSpPr>
                <a:spLocks noChangeShapeType="1"/>
              </p:cNvSpPr>
              <p:nvPr/>
            </p:nvSpPr>
            <p:spPr bwMode="auto">
              <a:xfrm>
                <a:off x="2071" y="3828"/>
                <a:ext cx="22" cy="189"/>
              </a:xfrm>
              <a:prstGeom prst="line">
                <a:avLst/>
              </a:prstGeom>
              <a:noFill/>
              <a:ln w="9525">
                <a:solidFill>
                  <a:schemeClr val="bg2"/>
                </a:solidFill>
                <a:round/>
                <a:headEnd/>
                <a:tailEnd type="triangle" w="med" len="med"/>
              </a:ln>
            </p:spPr>
            <p:txBody>
              <a:bodyPr/>
              <a:lstStyle/>
              <a:p>
                <a:endParaRPr lang="en-US"/>
              </a:p>
            </p:txBody>
          </p:sp>
          <p:sp>
            <p:nvSpPr>
              <p:cNvPr id="12305" name="Line 16"/>
              <p:cNvSpPr>
                <a:spLocks noChangeShapeType="1"/>
              </p:cNvSpPr>
              <p:nvPr/>
            </p:nvSpPr>
            <p:spPr bwMode="auto">
              <a:xfrm flipH="1">
                <a:off x="962" y="3640"/>
                <a:ext cx="131" cy="121"/>
              </a:xfrm>
              <a:prstGeom prst="line">
                <a:avLst/>
              </a:prstGeom>
              <a:noFill/>
              <a:ln w="9525">
                <a:solidFill>
                  <a:schemeClr val="bg2"/>
                </a:solidFill>
                <a:round/>
                <a:headEnd/>
                <a:tailEnd type="triangle" w="med" len="med"/>
              </a:ln>
            </p:spPr>
            <p:txBody>
              <a:bodyPr/>
              <a:lstStyle/>
              <a:p>
                <a:endParaRPr lang="en-US"/>
              </a:p>
            </p:txBody>
          </p:sp>
          <p:sp>
            <p:nvSpPr>
              <p:cNvPr id="12306" name="Line 17"/>
              <p:cNvSpPr>
                <a:spLocks noChangeShapeType="1"/>
              </p:cNvSpPr>
              <p:nvPr/>
            </p:nvSpPr>
            <p:spPr bwMode="auto">
              <a:xfrm flipH="1" flipV="1">
                <a:off x="1009" y="2834"/>
                <a:ext cx="145" cy="45"/>
              </a:xfrm>
              <a:prstGeom prst="line">
                <a:avLst/>
              </a:prstGeom>
              <a:noFill/>
              <a:ln w="9525">
                <a:solidFill>
                  <a:schemeClr val="bg2"/>
                </a:solidFill>
                <a:round/>
                <a:headEnd/>
                <a:tailEnd type="triangle" w="med" len="med"/>
              </a:ln>
            </p:spPr>
            <p:txBody>
              <a:bodyPr/>
              <a:lstStyle/>
              <a:p>
                <a:endParaRPr lang="en-US"/>
              </a:p>
            </p:txBody>
          </p:sp>
          <p:sp>
            <p:nvSpPr>
              <p:cNvPr id="12307" name="Freeform 19"/>
              <p:cNvSpPr>
                <a:spLocks noChangeArrowheads="1"/>
              </p:cNvSpPr>
              <p:nvPr/>
            </p:nvSpPr>
            <p:spPr bwMode="auto">
              <a:xfrm>
                <a:off x="250" y="3310"/>
                <a:ext cx="446" cy="117"/>
              </a:xfrm>
              <a:custGeom>
                <a:avLst/>
                <a:gdLst>
                  <a:gd name="T0" fmla="*/ 0 w 1967"/>
                  <a:gd name="T1" fmla="*/ 277 h 517"/>
                  <a:gd name="T2" fmla="*/ 99 w 1967"/>
                  <a:gd name="T3" fmla="*/ 109 h 517"/>
                  <a:gd name="T4" fmla="*/ 285 w 1967"/>
                  <a:gd name="T5" fmla="*/ 109 h 517"/>
                  <a:gd name="T6" fmla="*/ 397 w 1967"/>
                  <a:gd name="T7" fmla="*/ 277 h 517"/>
                  <a:gd name="T8" fmla="*/ 465 w 1967"/>
                  <a:gd name="T9" fmla="*/ 444 h 517"/>
                  <a:gd name="T10" fmla="*/ 651 w 1967"/>
                  <a:gd name="T11" fmla="*/ 490 h 517"/>
                  <a:gd name="T12" fmla="*/ 825 w 1967"/>
                  <a:gd name="T13" fmla="*/ 378 h 517"/>
                  <a:gd name="T14" fmla="*/ 918 w 1967"/>
                  <a:gd name="T15" fmla="*/ 210 h 517"/>
                  <a:gd name="T16" fmla="*/ 1023 w 1967"/>
                  <a:gd name="T17" fmla="*/ 42 h 517"/>
                  <a:gd name="T18" fmla="*/ 1216 w 1967"/>
                  <a:gd name="T19" fmla="*/ 42 h 517"/>
                  <a:gd name="T20" fmla="*/ 1309 w 1967"/>
                  <a:gd name="T21" fmla="*/ 210 h 517"/>
                  <a:gd name="T22" fmla="*/ 1371 w 1967"/>
                  <a:gd name="T23" fmla="*/ 378 h 517"/>
                  <a:gd name="T24" fmla="*/ 1507 w 1967"/>
                  <a:gd name="T25" fmla="*/ 505 h 517"/>
                  <a:gd name="T26" fmla="*/ 1693 w 1967"/>
                  <a:gd name="T27" fmla="*/ 475 h 517"/>
                  <a:gd name="T28" fmla="*/ 1805 w 1967"/>
                  <a:gd name="T29" fmla="*/ 307 h 517"/>
                  <a:gd name="T30" fmla="*/ 1885 w 1967"/>
                  <a:gd name="T31" fmla="*/ 139 h 517"/>
                  <a:gd name="T32" fmla="*/ 1904 w 1967"/>
                  <a:gd name="T33" fmla="*/ 83 h 517"/>
                  <a:gd name="T34" fmla="*/ 1966 w 1967"/>
                  <a:gd name="T35" fmla="*/ 32 h 517"/>
                  <a:gd name="T36" fmla="*/ 1966 w 1967"/>
                  <a:gd name="T37" fmla="*/ 32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7"/>
                  <a:gd name="T58" fmla="*/ 0 h 517"/>
                  <a:gd name="T59" fmla="*/ 1967 w 1967"/>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7" h="517">
                    <a:moveTo>
                      <a:pt x="0" y="277"/>
                    </a:moveTo>
                    <a:cubicBezTo>
                      <a:pt x="9" y="211"/>
                      <a:pt x="54" y="157"/>
                      <a:pt x="99" y="109"/>
                    </a:cubicBezTo>
                    <a:cubicBezTo>
                      <a:pt x="144" y="61"/>
                      <a:pt x="232" y="82"/>
                      <a:pt x="285" y="109"/>
                    </a:cubicBezTo>
                    <a:cubicBezTo>
                      <a:pt x="353" y="143"/>
                      <a:pt x="372" y="215"/>
                      <a:pt x="397" y="277"/>
                    </a:cubicBezTo>
                    <a:cubicBezTo>
                      <a:pt x="420" y="333"/>
                      <a:pt x="409" y="399"/>
                      <a:pt x="465" y="444"/>
                    </a:cubicBezTo>
                    <a:cubicBezTo>
                      <a:pt x="516" y="485"/>
                      <a:pt x="587" y="485"/>
                      <a:pt x="651" y="490"/>
                    </a:cubicBezTo>
                    <a:cubicBezTo>
                      <a:pt x="731" y="496"/>
                      <a:pt x="789" y="432"/>
                      <a:pt x="825" y="378"/>
                    </a:cubicBezTo>
                    <a:cubicBezTo>
                      <a:pt x="861" y="324"/>
                      <a:pt x="891" y="268"/>
                      <a:pt x="918" y="210"/>
                    </a:cubicBezTo>
                    <a:cubicBezTo>
                      <a:pt x="945" y="152"/>
                      <a:pt x="950" y="73"/>
                      <a:pt x="1023" y="42"/>
                    </a:cubicBezTo>
                    <a:cubicBezTo>
                      <a:pt x="1081" y="19"/>
                      <a:pt x="1162" y="0"/>
                      <a:pt x="1216" y="42"/>
                    </a:cubicBezTo>
                    <a:cubicBezTo>
                      <a:pt x="1270" y="84"/>
                      <a:pt x="1296" y="147"/>
                      <a:pt x="1309" y="210"/>
                    </a:cubicBezTo>
                    <a:cubicBezTo>
                      <a:pt x="1320" y="268"/>
                      <a:pt x="1346" y="323"/>
                      <a:pt x="1371" y="378"/>
                    </a:cubicBezTo>
                    <a:cubicBezTo>
                      <a:pt x="1396" y="433"/>
                      <a:pt x="1426" y="493"/>
                      <a:pt x="1507" y="505"/>
                    </a:cubicBezTo>
                    <a:cubicBezTo>
                      <a:pt x="1580" y="516"/>
                      <a:pt x="1633" y="496"/>
                      <a:pt x="1693" y="475"/>
                    </a:cubicBezTo>
                    <a:cubicBezTo>
                      <a:pt x="1766" y="449"/>
                      <a:pt x="1777" y="367"/>
                      <a:pt x="1805" y="307"/>
                    </a:cubicBezTo>
                    <a:cubicBezTo>
                      <a:pt x="1833" y="247"/>
                      <a:pt x="1851" y="192"/>
                      <a:pt x="1885" y="139"/>
                    </a:cubicBezTo>
                    <a:lnTo>
                      <a:pt x="1904" y="83"/>
                    </a:lnTo>
                    <a:lnTo>
                      <a:pt x="1966" y="32"/>
                    </a:lnTo>
                  </a:path>
                </a:pathLst>
              </a:custGeom>
              <a:noFill/>
              <a:ln w="25400">
                <a:solidFill>
                  <a:srgbClr val="FF0000"/>
                </a:solidFill>
                <a:round/>
                <a:headEnd/>
                <a:tailEnd/>
              </a:ln>
            </p:spPr>
            <p:txBody>
              <a:bodyPr/>
              <a:lstStyle/>
              <a:p>
                <a:endParaRPr lang="en-US"/>
              </a:p>
            </p:txBody>
          </p:sp>
          <p:sp>
            <p:nvSpPr>
              <p:cNvPr id="12308" name="Freeform 20"/>
              <p:cNvSpPr>
                <a:spLocks noChangeArrowheads="1"/>
              </p:cNvSpPr>
              <p:nvPr/>
            </p:nvSpPr>
            <p:spPr bwMode="auto">
              <a:xfrm>
                <a:off x="3058" y="3298"/>
                <a:ext cx="447" cy="96"/>
              </a:xfrm>
              <a:custGeom>
                <a:avLst/>
                <a:gdLst>
                  <a:gd name="T0" fmla="*/ 1970 w 1971"/>
                  <a:gd name="T1" fmla="*/ 224 h 424"/>
                  <a:gd name="T2" fmla="*/ 1869 w 1971"/>
                  <a:gd name="T3" fmla="*/ 358 h 424"/>
                  <a:gd name="T4" fmla="*/ 1683 w 1971"/>
                  <a:gd name="T5" fmla="*/ 353 h 424"/>
                  <a:gd name="T6" fmla="*/ 1573 w 1971"/>
                  <a:gd name="T7" fmla="*/ 216 h 424"/>
                  <a:gd name="T8" fmla="*/ 1510 w 1971"/>
                  <a:gd name="T9" fmla="*/ 82 h 424"/>
                  <a:gd name="T10" fmla="*/ 1325 w 1971"/>
                  <a:gd name="T11" fmla="*/ 42 h 424"/>
                  <a:gd name="T12" fmla="*/ 1148 w 1971"/>
                  <a:gd name="T13" fmla="*/ 126 h 424"/>
                  <a:gd name="T14" fmla="*/ 1051 w 1971"/>
                  <a:gd name="T15" fmla="*/ 259 h 424"/>
                  <a:gd name="T16" fmla="*/ 943 w 1971"/>
                  <a:gd name="T17" fmla="*/ 392 h 424"/>
                  <a:gd name="T18" fmla="*/ 750 w 1971"/>
                  <a:gd name="T19" fmla="*/ 389 h 424"/>
                  <a:gd name="T20" fmla="*/ 662 w 1971"/>
                  <a:gd name="T21" fmla="*/ 251 h 424"/>
                  <a:gd name="T22" fmla="*/ 602 w 1971"/>
                  <a:gd name="T23" fmla="*/ 117 h 424"/>
                  <a:gd name="T24" fmla="*/ 470 w 1971"/>
                  <a:gd name="T25" fmla="*/ 10 h 424"/>
                  <a:gd name="T26" fmla="*/ 283 w 1971"/>
                  <a:gd name="T27" fmla="*/ 30 h 424"/>
                  <a:gd name="T28" fmla="*/ 166 w 1971"/>
                  <a:gd name="T29" fmla="*/ 165 h 424"/>
                  <a:gd name="T30" fmla="*/ 82 w 1971"/>
                  <a:gd name="T31" fmla="*/ 296 h 424"/>
                  <a:gd name="T32" fmla="*/ 64 w 1971"/>
                  <a:gd name="T33" fmla="*/ 342 h 424"/>
                  <a:gd name="T34" fmla="*/ 0 w 1971"/>
                  <a:gd name="T35" fmla="*/ 381 h 424"/>
                  <a:gd name="T36" fmla="*/ 0 w 1971"/>
                  <a:gd name="T37" fmla="*/ 38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1"/>
                  <a:gd name="T58" fmla="*/ 0 h 424"/>
                  <a:gd name="T59" fmla="*/ 1971 w 1971"/>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1" h="424">
                    <a:moveTo>
                      <a:pt x="1970" y="224"/>
                    </a:moveTo>
                    <a:cubicBezTo>
                      <a:pt x="1959" y="277"/>
                      <a:pt x="1913" y="320"/>
                      <a:pt x="1869" y="358"/>
                    </a:cubicBezTo>
                    <a:cubicBezTo>
                      <a:pt x="1823" y="396"/>
                      <a:pt x="1733" y="376"/>
                      <a:pt x="1683" y="353"/>
                    </a:cubicBezTo>
                    <a:cubicBezTo>
                      <a:pt x="1614" y="327"/>
                      <a:pt x="1597" y="267"/>
                      <a:pt x="1573" y="216"/>
                    </a:cubicBezTo>
                    <a:cubicBezTo>
                      <a:pt x="1552" y="171"/>
                      <a:pt x="1564" y="120"/>
                      <a:pt x="1510" y="82"/>
                    </a:cubicBezTo>
                    <a:cubicBezTo>
                      <a:pt x="1460" y="46"/>
                      <a:pt x="1389" y="45"/>
                      <a:pt x="1325" y="42"/>
                    </a:cubicBezTo>
                    <a:cubicBezTo>
                      <a:pt x="1245" y="33"/>
                      <a:pt x="1185" y="83"/>
                      <a:pt x="1148" y="126"/>
                    </a:cubicBezTo>
                    <a:cubicBezTo>
                      <a:pt x="1111" y="169"/>
                      <a:pt x="1079" y="215"/>
                      <a:pt x="1051" y="259"/>
                    </a:cubicBezTo>
                    <a:cubicBezTo>
                      <a:pt x="1023" y="303"/>
                      <a:pt x="1016" y="369"/>
                      <a:pt x="943" y="392"/>
                    </a:cubicBezTo>
                    <a:cubicBezTo>
                      <a:pt x="883" y="411"/>
                      <a:pt x="801" y="423"/>
                      <a:pt x="750" y="389"/>
                    </a:cubicBezTo>
                    <a:cubicBezTo>
                      <a:pt x="699" y="355"/>
                      <a:pt x="671" y="302"/>
                      <a:pt x="662" y="251"/>
                    </a:cubicBezTo>
                    <a:cubicBezTo>
                      <a:pt x="650" y="206"/>
                      <a:pt x="627" y="160"/>
                      <a:pt x="602" y="117"/>
                    </a:cubicBezTo>
                    <a:cubicBezTo>
                      <a:pt x="577" y="73"/>
                      <a:pt x="550" y="23"/>
                      <a:pt x="470" y="10"/>
                    </a:cubicBezTo>
                    <a:cubicBezTo>
                      <a:pt x="399" y="0"/>
                      <a:pt x="343" y="14"/>
                      <a:pt x="283" y="30"/>
                    </a:cubicBezTo>
                    <a:cubicBezTo>
                      <a:pt x="211" y="50"/>
                      <a:pt x="196" y="115"/>
                      <a:pt x="166" y="165"/>
                    </a:cubicBezTo>
                    <a:cubicBezTo>
                      <a:pt x="139" y="207"/>
                      <a:pt x="118" y="257"/>
                      <a:pt x="82" y="296"/>
                    </a:cubicBezTo>
                    <a:lnTo>
                      <a:pt x="64" y="342"/>
                    </a:lnTo>
                    <a:lnTo>
                      <a:pt x="0" y="381"/>
                    </a:lnTo>
                  </a:path>
                </a:pathLst>
              </a:custGeom>
              <a:noFill/>
              <a:ln w="25400">
                <a:solidFill>
                  <a:srgbClr val="FF0000"/>
                </a:solidFill>
                <a:round/>
                <a:headEnd/>
                <a:tailEnd/>
              </a:ln>
            </p:spPr>
            <p:txBody>
              <a:bodyPr/>
              <a:lstStyle/>
              <a:p>
                <a:endParaRPr lang="en-US"/>
              </a:p>
            </p:txBody>
          </p:sp>
          <p:sp>
            <p:nvSpPr>
              <p:cNvPr id="12309" name="Line 21"/>
              <p:cNvSpPr>
                <a:spLocks noChangeShapeType="1"/>
              </p:cNvSpPr>
              <p:nvPr/>
            </p:nvSpPr>
            <p:spPr bwMode="auto">
              <a:xfrm flipH="1" flipV="1">
                <a:off x="151" y="3533"/>
                <a:ext cx="669" cy="5"/>
              </a:xfrm>
              <a:prstGeom prst="line">
                <a:avLst/>
              </a:prstGeom>
              <a:noFill/>
              <a:ln w="9525">
                <a:solidFill>
                  <a:srgbClr val="FF0000"/>
                </a:solidFill>
                <a:round/>
                <a:headEnd/>
                <a:tailEnd type="triangle" w="med" len="med"/>
              </a:ln>
            </p:spPr>
            <p:txBody>
              <a:bodyPr/>
              <a:lstStyle/>
              <a:p>
                <a:endParaRPr lang="en-US"/>
              </a:p>
            </p:txBody>
          </p:sp>
          <p:sp>
            <p:nvSpPr>
              <p:cNvPr id="12310" name="Line 22"/>
              <p:cNvSpPr>
                <a:spLocks noChangeShapeType="1"/>
              </p:cNvSpPr>
              <p:nvPr/>
            </p:nvSpPr>
            <p:spPr bwMode="auto">
              <a:xfrm>
                <a:off x="2966" y="3563"/>
                <a:ext cx="698" cy="1"/>
              </a:xfrm>
              <a:prstGeom prst="line">
                <a:avLst/>
              </a:prstGeom>
              <a:noFill/>
              <a:ln w="9525">
                <a:solidFill>
                  <a:srgbClr val="FF0000"/>
                </a:solidFill>
                <a:round/>
                <a:headEnd/>
                <a:tailEnd type="triangle" w="med" len="med"/>
              </a:ln>
            </p:spPr>
            <p:txBody>
              <a:bodyPr/>
              <a:lstStyle/>
              <a:p>
                <a:endParaRPr lang="en-US"/>
              </a:p>
            </p:txBody>
          </p:sp>
          <p:sp>
            <p:nvSpPr>
              <p:cNvPr id="12311" name="Text Box 23"/>
              <p:cNvSpPr txBox="1">
                <a:spLocks noChangeArrowheads="1"/>
              </p:cNvSpPr>
              <p:nvPr/>
            </p:nvSpPr>
            <p:spPr bwMode="auto">
              <a:xfrm>
                <a:off x="4071" y="2882"/>
                <a:ext cx="2201" cy="962"/>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Lst>
                </a:pPr>
                <a:r>
                  <a:rPr lang="en-GB" sz="1800" dirty="0">
                    <a:solidFill>
                      <a:schemeClr val="bg2"/>
                    </a:solidFill>
                  </a:rPr>
                  <a:t>Later, galaxies form and fly apart.  But radiation from Big Bang streams </a:t>
                </a:r>
                <a:r>
                  <a:rPr lang="en-GB" sz="1800" dirty="0" smtClean="0">
                    <a:solidFill>
                      <a:schemeClr val="bg2"/>
                    </a:solidFill>
                  </a:rPr>
                  <a:t>freely (after era of recombination) </a:t>
                </a:r>
                <a:r>
                  <a:rPr lang="en-GB" sz="1800" dirty="0">
                    <a:solidFill>
                      <a:schemeClr val="bg2"/>
                    </a:solidFill>
                  </a:rPr>
                  <a:t>at speed of light!  Wouldn't see it now.</a:t>
                </a:r>
              </a:p>
            </p:txBody>
          </p:sp>
        </p:grpSp>
        <p:sp>
          <p:nvSpPr>
            <p:cNvPr id="12294" name="Line 45"/>
            <p:cNvSpPr>
              <a:spLocks noChangeShapeType="1"/>
            </p:cNvSpPr>
            <p:nvPr/>
          </p:nvSpPr>
          <p:spPr bwMode="auto">
            <a:xfrm>
              <a:off x="3463" y="3389"/>
              <a:ext cx="144" cy="0"/>
            </a:xfrm>
            <a:prstGeom prst="line">
              <a:avLst/>
            </a:prstGeom>
            <a:noFill/>
            <a:ln w="38100">
              <a:solidFill>
                <a:srgbClr val="FF0000"/>
              </a:solidFill>
              <a:round/>
              <a:headEnd/>
              <a:tailEnd type="triangle" w="lg" len="lg"/>
            </a:ln>
          </p:spPr>
          <p:txBody>
            <a:bodyPr/>
            <a:lstStyle/>
            <a:p>
              <a:endParaRPr lang="en-US"/>
            </a:p>
          </p:txBody>
        </p:sp>
        <p:sp>
          <p:nvSpPr>
            <p:cNvPr id="12295" name="Line 46"/>
            <p:cNvSpPr>
              <a:spLocks noChangeShapeType="1"/>
            </p:cNvSpPr>
            <p:nvPr/>
          </p:nvSpPr>
          <p:spPr bwMode="auto">
            <a:xfrm flipH="1">
              <a:off x="151" y="3341"/>
              <a:ext cx="96" cy="0"/>
            </a:xfrm>
            <a:prstGeom prst="line">
              <a:avLst/>
            </a:prstGeom>
            <a:noFill/>
            <a:ln w="38100">
              <a:solidFill>
                <a:srgbClr val="FF0000"/>
              </a:solidFill>
              <a:round/>
              <a:headEnd/>
              <a:tailEnd type="triangle" w="lg" len="lg"/>
            </a:ln>
          </p:spPr>
          <p:txBody>
            <a:bodyPr/>
            <a:lstStyle/>
            <a:p>
              <a:endParaRPr lang="en-US"/>
            </a:p>
          </p:txBody>
        </p:sp>
      </p:grpSp>
      <p:sp>
        <p:nvSpPr>
          <p:cNvPr id="31" name="Slide Number Placeholder 30"/>
          <p:cNvSpPr>
            <a:spLocks noGrp="1"/>
          </p:cNvSpPr>
          <p:nvPr>
            <p:ph type="sldNum" sz="quarter" idx="12"/>
          </p:nvPr>
        </p:nvSpPr>
        <p:spPr/>
        <p:txBody>
          <a:bodyPr/>
          <a:lstStyle/>
          <a:p>
            <a:fld id="{B5B3E501-7A98-4A66-A928-86DE941A4F08}" type="slidenum">
              <a:rPr lang="en-US" smtClean="0"/>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h26_fig26_22a"/>
          <p:cNvPicPr>
            <a:picLocks noChangeAspect="1" noChangeArrowheads="1"/>
          </p:cNvPicPr>
          <p:nvPr/>
        </p:nvPicPr>
        <p:blipFill>
          <a:blip r:embed="rId3" cstate="print"/>
          <a:srcRect/>
          <a:stretch>
            <a:fillRect/>
          </a:stretch>
        </p:blipFill>
        <p:spPr bwMode="auto">
          <a:xfrm>
            <a:off x="0" y="3657600"/>
            <a:ext cx="4916324" cy="3200400"/>
          </a:xfrm>
          <a:prstGeom prst="rect">
            <a:avLst/>
          </a:prstGeom>
          <a:noFill/>
        </p:spPr>
      </p:pic>
      <p:sp>
        <p:nvSpPr>
          <p:cNvPr id="1027" name="Text Box 2"/>
          <p:cNvSpPr txBox="1">
            <a:spLocks noChangeArrowheads="1"/>
          </p:cNvSpPr>
          <p:nvPr/>
        </p:nvSpPr>
        <p:spPr bwMode="auto">
          <a:xfrm>
            <a:off x="217440" y="318273"/>
            <a:ext cx="8336160" cy="1107996"/>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What is the largest kind of structure in the universe?  The </a:t>
            </a:r>
            <a:r>
              <a:rPr lang="en-GB" sz="2400" dirty="0">
                <a:solidFill>
                  <a:schemeClr val="bg2"/>
                </a:solidFill>
                <a:cs typeface="Times New Roman" pitchFamily="18" charset="0"/>
              </a:rPr>
              <a:t>~100-Mpc filaments,</a:t>
            </a:r>
            <a:r>
              <a:rPr lang="en-GB" sz="2400" dirty="0">
                <a:solidFill>
                  <a:schemeClr val="bg2"/>
                </a:solidFill>
                <a:latin typeface="Times" pitchFamily="16" charset="0"/>
              </a:rPr>
              <a:t> </a:t>
            </a:r>
            <a:r>
              <a:rPr lang="en-GB" sz="2400" dirty="0" smtClean="0">
                <a:solidFill>
                  <a:schemeClr val="bg2"/>
                </a:solidFill>
              </a:rPr>
              <a:t>sheets </a:t>
            </a:r>
            <a:r>
              <a:rPr lang="en-GB" sz="2400" dirty="0">
                <a:solidFill>
                  <a:schemeClr val="bg2"/>
                </a:solidFill>
              </a:rPr>
              <a:t>and voids?  On larger scales, things look more uniform.</a:t>
            </a:r>
          </a:p>
        </p:txBody>
      </p:sp>
      <p:pic>
        <p:nvPicPr>
          <p:cNvPr id="68614" name="Picture 6" descr="http://www2.aao.gov.au/2dFGRS/Public/Pics/2dF3D.jpg"/>
          <p:cNvPicPr>
            <a:picLocks noChangeAspect="1" noChangeArrowheads="1"/>
          </p:cNvPicPr>
          <p:nvPr/>
        </p:nvPicPr>
        <p:blipFill>
          <a:blip r:embed="rId4" cstate="print">
            <a:lum bright="20000"/>
          </a:blip>
          <a:srcRect l="15852" t="4434" r="1268" b="35473"/>
          <a:stretch>
            <a:fillRect/>
          </a:stretch>
        </p:blipFill>
        <p:spPr bwMode="auto">
          <a:xfrm>
            <a:off x="4724400" y="1688950"/>
            <a:ext cx="4419600" cy="2749475"/>
          </a:xfrm>
          <a:prstGeom prst="rect">
            <a:avLst/>
          </a:prstGeom>
          <a:noFill/>
        </p:spPr>
      </p:pic>
      <p:sp>
        <p:nvSpPr>
          <p:cNvPr id="8" name="Text Box 3"/>
          <p:cNvSpPr txBox="1">
            <a:spLocks noChangeArrowheads="1"/>
          </p:cNvSpPr>
          <p:nvPr/>
        </p:nvSpPr>
        <p:spPr bwMode="auto">
          <a:xfrm>
            <a:off x="6324600" y="5597604"/>
            <a:ext cx="2819400" cy="1107996"/>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2400" dirty="0">
                <a:solidFill>
                  <a:schemeClr val="bg2"/>
                </a:solidFill>
              </a:rPr>
              <a:t>Given no evidence of further structure, assume:</a:t>
            </a:r>
          </a:p>
        </p:txBody>
      </p:sp>
      <p:sp>
        <p:nvSpPr>
          <p:cNvPr id="6" name="Slide Number Placeholder 5"/>
          <p:cNvSpPr>
            <a:spLocks noGrp="1"/>
          </p:cNvSpPr>
          <p:nvPr>
            <p:ph type="sldNum" sz="quarter" idx="12"/>
          </p:nvPr>
        </p:nvSpPr>
        <p:spPr>
          <a:xfrm>
            <a:off x="6934200" y="6400800"/>
            <a:ext cx="1905000" cy="457200"/>
          </a:xfrm>
        </p:spPr>
        <p:txBody>
          <a:bodyPr/>
          <a:lstStyle/>
          <a:p>
            <a:fld id="{B5B3E501-7A98-4A66-A928-86DE941A4F08}" type="slidenum">
              <a:rPr lang="en-US" smtClean="0"/>
              <a:pPr/>
              <a:t>2</a:t>
            </a:fld>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p:cNvSpPr>
            <a:spLocks noGrp="1" noChangeArrowheads="1"/>
          </p:cNvSpPr>
          <p:nvPr>
            <p:ph type="title"/>
          </p:nvPr>
        </p:nvSpPr>
        <p:spPr>
          <a:xfrm>
            <a:off x="304800" y="76200"/>
            <a:ext cx="8610600" cy="685800"/>
          </a:xfrm>
        </p:spPr>
        <p:txBody>
          <a:bodyPr/>
          <a:lstStyle/>
          <a:p>
            <a:r>
              <a:rPr lang="en-US" dirty="0" smtClean="0"/>
              <a:t>The Expansion of </a:t>
            </a:r>
            <a:r>
              <a:rPr lang="en-US" dirty="0"/>
              <a:t>the </a:t>
            </a:r>
            <a:r>
              <a:rPr lang="en-US" dirty="0" smtClean="0"/>
              <a:t>Universe is Accelerating</a:t>
            </a:r>
            <a:endParaRPr lang="en-US" dirty="0"/>
          </a:p>
        </p:txBody>
      </p:sp>
      <p:sp>
        <p:nvSpPr>
          <p:cNvPr id="7" name="TextBox 6"/>
          <p:cNvSpPr txBox="1"/>
          <p:nvPr/>
        </p:nvSpPr>
        <p:spPr>
          <a:xfrm>
            <a:off x="152400" y="4800600"/>
            <a:ext cx="8839200" cy="1938992"/>
          </a:xfrm>
          <a:prstGeom prst="rect">
            <a:avLst/>
          </a:prstGeom>
          <a:noFill/>
        </p:spPr>
        <p:txBody>
          <a:bodyPr wrap="square" rtlCol="0">
            <a:spAutoFit/>
          </a:bodyPr>
          <a:lstStyle/>
          <a:p>
            <a:r>
              <a:rPr lang="en-US" sz="2000" dirty="0" smtClean="0"/>
              <a:t>A </a:t>
            </a:r>
            <a:r>
              <a:rPr lang="en-US" sz="2000" dirty="0"/>
              <a:t>SN at a given distance means the light has been traveling for a given time.  The redshift measures </a:t>
            </a:r>
            <a:r>
              <a:rPr lang="en-US" sz="2000" dirty="0" smtClean="0"/>
              <a:t>the amount </a:t>
            </a:r>
            <a:r>
              <a:rPr lang="en-US" sz="2000" dirty="0"/>
              <a:t>by which the universe has expanded.  </a:t>
            </a:r>
            <a:r>
              <a:rPr lang="en-US" sz="2000" dirty="0" smtClean="0"/>
              <a:t>At large distances, </a:t>
            </a:r>
            <a:r>
              <a:rPr lang="en-US" sz="2000" dirty="0"/>
              <a:t>the </a:t>
            </a:r>
            <a:r>
              <a:rPr lang="en-US" sz="2000" dirty="0" smtClean="0"/>
              <a:t>redshifts are </a:t>
            </a:r>
            <a:r>
              <a:rPr lang="en-US" sz="2000" dirty="0"/>
              <a:t>not as great as they should be if the expansion rate had been </a:t>
            </a:r>
            <a:r>
              <a:rPr lang="en-US" sz="2000" dirty="0" smtClean="0"/>
              <a:t>constant at today’s value (red/blue line).  </a:t>
            </a:r>
            <a:r>
              <a:rPr lang="en-US" sz="2000" dirty="0"/>
              <a:t>Thus, the expansion rate </a:t>
            </a:r>
            <a:r>
              <a:rPr lang="en-US" sz="2000" dirty="0" smtClean="0"/>
              <a:t>must </a:t>
            </a:r>
            <a:r>
              <a:rPr lang="en-US" sz="2000" dirty="0"/>
              <a:t>have been smaller at some time in the past, </a:t>
            </a:r>
            <a:r>
              <a:rPr lang="en-US" sz="2000" dirty="0" smtClean="0"/>
              <a:t>i.e. </a:t>
            </a:r>
            <a:r>
              <a:rPr lang="en-US" sz="2000" dirty="0"/>
              <a:t>greater now.  </a:t>
            </a:r>
            <a:r>
              <a:rPr lang="en-US" sz="2000" dirty="0" smtClean="0"/>
              <a:t>Eventually, separations may grow exponentially with time.</a:t>
            </a:r>
            <a:endParaRPr lang="en-US" sz="2000" dirty="0"/>
          </a:p>
        </p:txBody>
      </p:sp>
      <p:sp>
        <p:nvSpPr>
          <p:cNvPr id="9" name="Slide Number Placeholder 8"/>
          <p:cNvSpPr>
            <a:spLocks noGrp="1"/>
          </p:cNvSpPr>
          <p:nvPr>
            <p:ph type="sldNum" sz="quarter" idx="12"/>
          </p:nvPr>
        </p:nvSpPr>
        <p:spPr>
          <a:xfrm>
            <a:off x="7086600" y="6400800"/>
            <a:ext cx="1905000" cy="457200"/>
          </a:xfrm>
        </p:spPr>
        <p:txBody>
          <a:bodyPr/>
          <a:lstStyle/>
          <a:p>
            <a:fld id="{0BD6782D-B791-4C75-AE48-76E385563439}" type="slidenum">
              <a:rPr lang="en-US" smtClean="0"/>
              <a:pPr/>
              <a:t>20</a:t>
            </a:fld>
            <a:endParaRPr lang="en-US" dirty="0"/>
          </a:p>
        </p:txBody>
      </p:sp>
      <p:pic>
        <p:nvPicPr>
          <p:cNvPr id="1494018" name="Picture 2" descr="C:\Users\Rich\AppData\Local\Temp\Rar$DI21.432\6592_fig26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363" y="685800"/>
            <a:ext cx="5236437"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 y="1905000"/>
            <a:ext cx="3602763" cy="1015663"/>
          </a:xfrm>
          <a:prstGeom prst="rect">
            <a:avLst/>
          </a:prstGeom>
          <a:noFill/>
        </p:spPr>
        <p:txBody>
          <a:bodyPr wrap="square" rtlCol="0">
            <a:spAutoFit/>
          </a:bodyPr>
          <a:lstStyle/>
          <a:p>
            <a:r>
              <a:rPr lang="en-US" sz="2000" dirty="0"/>
              <a:t>Using SN Type </a:t>
            </a:r>
            <a:r>
              <a:rPr lang="en-US" sz="2000" dirty="0" err="1"/>
              <a:t>Ia</a:t>
            </a:r>
            <a:r>
              <a:rPr lang="en-US" sz="2000" dirty="0"/>
              <a:t> to </a:t>
            </a:r>
            <a:r>
              <a:rPr lang="en-US" sz="2000" dirty="0" smtClean="0"/>
              <a:t>measure </a:t>
            </a:r>
            <a:r>
              <a:rPr lang="en-US" sz="2000" dirty="0"/>
              <a:t>how distance-redshift relation </a:t>
            </a:r>
            <a:r>
              <a:rPr lang="en-US" sz="2000" dirty="0" smtClean="0"/>
              <a:t>has changed</a:t>
            </a:r>
            <a:r>
              <a:rPr lang="en-US" sz="2000" dirty="0"/>
              <a:t>. </a:t>
            </a:r>
            <a:endParaRPr lang="en-US" dirty="0"/>
          </a:p>
        </p:txBody>
      </p:sp>
      <p:sp>
        <p:nvSpPr>
          <p:cNvPr id="4" name="TextBox 3"/>
          <p:cNvSpPr txBox="1"/>
          <p:nvPr/>
        </p:nvSpPr>
        <p:spPr>
          <a:xfrm rot="16200000">
            <a:off x="3097946" y="2612023"/>
            <a:ext cx="1085554" cy="338554"/>
          </a:xfrm>
          <a:prstGeom prst="rect">
            <a:avLst/>
          </a:prstGeom>
          <a:noFill/>
        </p:spPr>
        <p:txBody>
          <a:bodyPr wrap="none" rtlCol="0">
            <a:spAutoFit/>
          </a:bodyPr>
          <a:lstStyle/>
          <a:p>
            <a:r>
              <a:rPr lang="en-US" sz="1600" dirty="0" smtClean="0"/>
              <a:t>(distance)</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81000" y="381000"/>
            <a:ext cx="8458200" cy="492443"/>
          </a:xfrm>
          <a:prstGeom prst="rect">
            <a:avLst/>
          </a:prstGeom>
          <a:noFill/>
          <a:ln w="9525">
            <a:noFill/>
            <a:miter lim="800000"/>
            <a:headEnd/>
            <a:tailEnd/>
          </a:ln>
        </p:spPr>
        <p:txBody>
          <a:bodyPr wrap="square"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Lst>
            </a:pPr>
            <a:r>
              <a:rPr lang="en-GB" sz="3200" dirty="0" smtClean="0">
                <a:solidFill>
                  <a:schemeClr val="bg2"/>
                </a:solidFill>
              </a:rPr>
              <a:t>Dark Energy, or the </a:t>
            </a:r>
            <a:r>
              <a:rPr lang="en-GB" sz="3200" dirty="0">
                <a:solidFill>
                  <a:schemeClr val="bg2"/>
                </a:solidFill>
              </a:rPr>
              <a:t>Cosmological Constant, </a:t>
            </a:r>
            <a:r>
              <a:rPr lang="en-GB" sz="3200" dirty="0">
                <a:solidFill>
                  <a:schemeClr val="bg2"/>
                </a:solidFill>
                <a:latin typeface="Symbol" pitchFamily="18" charset="2"/>
              </a:rPr>
              <a:t></a:t>
            </a:r>
          </a:p>
        </p:txBody>
      </p:sp>
      <p:sp>
        <p:nvSpPr>
          <p:cNvPr id="20483" name="Text Box 5"/>
          <p:cNvSpPr txBox="1">
            <a:spLocks noChangeArrowheads="1"/>
          </p:cNvSpPr>
          <p:nvPr/>
        </p:nvSpPr>
        <p:spPr bwMode="auto">
          <a:xfrm>
            <a:off x="286560" y="1631692"/>
            <a:ext cx="8476439" cy="3693319"/>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smtClean="0">
                <a:solidFill>
                  <a:schemeClr val="bg2"/>
                </a:solidFill>
              </a:rPr>
              <a:t>Can think of </a:t>
            </a:r>
            <a:r>
              <a:rPr lang="en-GB" sz="2400" dirty="0" smtClean="0">
                <a:solidFill>
                  <a:schemeClr val="bg2"/>
                </a:solidFill>
                <a:latin typeface="Symbol" pitchFamily="18" charset="2"/>
              </a:rPr>
              <a:t></a:t>
            </a:r>
            <a:r>
              <a:rPr lang="en-GB" sz="2400" dirty="0" smtClean="0">
                <a:solidFill>
                  <a:schemeClr val="bg2"/>
                </a:solidFill>
                <a:latin typeface="Times" pitchFamily="16" charset="0"/>
              </a:rPr>
              <a:t> </a:t>
            </a:r>
            <a:r>
              <a:rPr lang="en-GB" sz="2400" dirty="0" smtClean="0">
                <a:solidFill>
                  <a:schemeClr val="bg2"/>
                </a:solidFill>
                <a:cs typeface="Times New Roman" pitchFamily="18" charset="0"/>
              </a:rPr>
              <a:t>as a repulsion that exists </a:t>
            </a:r>
            <a:r>
              <a:rPr lang="en-GB" sz="2400" u="sng" dirty="0" smtClean="0">
                <a:solidFill>
                  <a:schemeClr val="bg2"/>
                </a:solidFill>
                <a:cs typeface="Times New Roman" pitchFamily="18" charset="0"/>
              </a:rPr>
              <a:t>even in a vacuum</a:t>
            </a:r>
            <a:r>
              <a:rPr lang="en-GB" sz="2400" dirty="0" smtClean="0">
                <a:solidFill>
                  <a:schemeClr val="bg2"/>
                </a:solidFill>
                <a:cs typeface="Times New Roman" pitchFamily="18" charset="0"/>
              </a:rPr>
              <a:t>.  I</a:t>
            </a:r>
            <a:r>
              <a:rPr lang="en-GB" sz="2400" dirty="0" smtClean="0">
                <a:solidFill>
                  <a:schemeClr val="bg2"/>
                </a:solidFill>
              </a:rPr>
              <a:t>ntroduced by Einstein in 1917 to balance gravitational attraction and create static Universe (turned out to be wrong!). </a:t>
            </a:r>
            <a:r>
              <a:rPr lang="en-GB" sz="2400" dirty="0" smtClean="0">
                <a:solidFill>
                  <a:schemeClr val="bg2"/>
                </a:solidFill>
                <a:cs typeface="Times New Roman" pitchFamily="18" charset="0"/>
              </a:rPr>
              <a:t>But accelerating universe indicates there is such a repulsion.</a:t>
            </a:r>
            <a:r>
              <a:rPr lang="en-GB" sz="2400" dirty="0" smtClean="0">
                <a:solidFill>
                  <a:schemeClr val="bg2"/>
                </a:solidFill>
                <a:latin typeface="Symbol" pitchFamily="18" charset="2"/>
              </a:rPr>
              <a:t>  </a:t>
            </a:r>
            <a:r>
              <a:rPr lang="en-GB" sz="2400" dirty="0" smtClean="0">
                <a:solidFill>
                  <a:schemeClr val="bg2"/>
                </a:solidFill>
                <a:cs typeface="Times New Roman" pitchFamily="18" charset="0"/>
              </a:rPr>
              <a:t>Also often called "</a:t>
            </a:r>
            <a:r>
              <a:rPr lang="en-GB" sz="2400" u="sng" dirty="0" smtClean="0">
                <a:solidFill>
                  <a:schemeClr val="bg2"/>
                </a:solidFill>
                <a:cs typeface="Times New Roman" pitchFamily="18" charset="0"/>
              </a:rPr>
              <a:t>dark energy</a:t>
            </a:r>
            <a:r>
              <a:rPr lang="en-GB" sz="2400" dirty="0" smtClean="0">
                <a:solidFill>
                  <a:schemeClr val="bg2"/>
                </a:solidFill>
                <a:cs typeface="Times New Roman" pitchFamily="18" charset="0"/>
              </a:rPr>
              <a:t>".  We have little idea of its physical nature.  We don’t yet know if it is constant in time.</a:t>
            </a:r>
          </a:p>
          <a:p>
            <a:pPr>
              <a:buClr>
                <a:srgbClr val="000000"/>
              </a:buClr>
              <a:buSzPct val="45000"/>
              <a:buFont typeface="Symbol" pitchFamily="-128" charset="2"/>
              <a:buChar char="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cs typeface="Times New Roman" pitchFamily="18" charset="0"/>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smtClean="0">
                <a:solidFill>
                  <a:schemeClr val="bg2"/>
                </a:solidFill>
                <a:cs typeface="Times New Roman" pitchFamily="18" charset="0"/>
              </a:rPr>
              <a:t>However, now we can estimate the current dark energy density.  How?  </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cs typeface="Times New Roman" pitchFamily="18" charset="0"/>
            </a:endParaRPr>
          </a:p>
        </p:txBody>
      </p:sp>
      <p:sp>
        <p:nvSpPr>
          <p:cNvPr id="4" name="Slide Number Placeholder 3"/>
          <p:cNvSpPr>
            <a:spLocks noGrp="1"/>
          </p:cNvSpPr>
          <p:nvPr>
            <p:ph type="sldNum" sz="quarter" idx="12"/>
          </p:nvPr>
        </p:nvSpPr>
        <p:spPr/>
        <p:txBody>
          <a:bodyPr/>
          <a:lstStyle/>
          <a:p>
            <a:fld id="{B5B3E501-7A98-4A66-A928-86DE941A4F08}" type="slidenum">
              <a:rPr lang="en-US" smtClean="0"/>
              <a:pPr/>
              <a:t>21</a:t>
            </a:fld>
            <a:endParaRPr 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p:cNvSpPr>
            <a:spLocks noGrp="1" noChangeArrowheads="1"/>
          </p:cNvSpPr>
          <p:nvPr>
            <p:ph type="title"/>
          </p:nvPr>
        </p:nvSpPr>
        <p:spPr>
          <a:xfrm>
            <a:off x="685800" y="228600"/>
            <a:ext cx="7772400" cy="990600"/>
          </a:xfrm>
        </p:spPr>
        <p:txBody>
          <a:bodyPr/>
          <a:lstStyle/>
          <a:p>
            <a:r>
              <a:rPr lang="en-US" dirty="0"/>
              <a:t>Curvature of space</a:t>
            </a:r>
          </a:p>
        </p:txBody>
      </p:sp>
      <p:sp>
        <p:nvSpPr>
          <p:cNvPr id="1444867" name="Rectangle 3"/>
          <p:cNvSpPr>
            <a:spLocks noGrp="1" noChangeArrowheads="1"/>
          </p:cNvSpPr>
          <p:nvPr>
            <p:ph type="body" idx="1"/>
          </p:nvPr>
        </p:nvSpPr>
        <p:spPr>
          <a:xfrm>
            <a:off x="381000" y="1371600"/>
            <a:ext cx="8153400" cy="4724400"/>
          </a:xfrm>
        </p:spPr>
        <p:txBody>
          <a:bodyPr/>
          <a:lstStyle/>
          <a:p>
            <a:pPr marL="609600" indent="-609600">
              <a:buFontTx/>
              <a:buNone/>
            </a:pPr>
            <a:r>
              <a:rPr lang="en-US" sz="2400" dirty="0"/>
              <a:t>	</a:t>
            </a:r>
            <a:r>
              <a:rPr lang="en-US" sz="2400" dirty="0" smtClean="0"/>
              <a:t>The mass/energy of the Universe causes space to be curved, like around a black hole or galaxy cluster.  On largest scales, CP says curvature should be uniform.  </a:t>
            </a:r>
          </a:p>
          <a:p>
            <a:pPr marL="609600" indent="-609600">
              <a:buFontTx/>
              <a:buNone/>
            </a:pPr>
            <a:r>
              <a:rPr lang="en-US" sz="2400" dirty="0" smtClean="0"/>
              <a:t>	Consider </a:t>
            </a:r>
            <a:r>
              <a:rPr lang="en-US" sz="2400" dirty="0"/>
              <a:t>shining two powerful laser beams into space, starting off parallel. What happens?</a:t>
            </a:r>
          </a:p>
          <a:p>
            <a:pPr marL="609600" indent="-609600"/>
            <a:endParaRPr lang="en-US" sz="2400" dirty="0"/>
          </a:p>
          <a:p>
            <a:pPr marL="609600" indent="-609600">
              <a:buFont typeface="Arial" charset="0"/>
              <a:buAutoNum type="arabicPeriod"/>
            </a:pPr>
            <a:r>
              <a:rPr lang="en-US" sz="2400" dirty="0"/>
              <a:t>They could remain parallel - </a:t>
            </a:r>
            <a:r>
              <a:rPr lang="en-US" sz="2400" i="1" dirty="0"/>
              <a:t>flat space</a:t>
            </a:r>
            <a:r>
              <a:rPr lang="en-US" sz="2400" dirty="0"/>
              <a:t>.</a:t>
            </a:r>
          </a:p>
        </p:txBody>
      </p:sp>
      <p:pic>
        <p:nvPicPr>
          <p:cNvPr id="1444868" name="Picture 4" descr="figure 28-15b"/>
          <p:cNvPicPr>
            <a:picLocks noChangeAspect="1" noChangeArrowheads="1"/>
          </p:cNvPicPr>
          <p:nvPr/>
        </p:nvPicPr>
        <p:blipFill>
          <a:blip r:embed="rId3" cstate="print"/>
          <a:srcRect/>
          <a:stretch>
            <a:fillRect/>
          </a:stretch>
        </p:blipFill>
        <p:spPr bwMode="auto">
          <a:xfrm>
            <a:off x="990600" y="4398962"/>
            <a:ext cx="7223125" cy="2306638"/>
          </a:xfrm>
          <a:prstGeom prst="rect">
            <a:avLst/>
          </a:prstGeom>
          <a:noFill/>
        </p:spPr>
      </p:pic>
      <p:sp>
        <p:nvSpPr>
          <p:cNvPr id="5" name="Rectangle 4"/>
          <p:cNvSpPr/>
          <p:nvPr/>
        </p:nvSpPr>
        <p:spPr bwMode="auto">
          <a:xfrm>
            <a:off x="3505200" y="62484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6" name="Slide Number Placeholder 5"/>
          <p:cNvSpPr>
            <a:spLocks noGrp="1"/>
          </p:cNvSpPr>
          <p:nvPr>
            <p:ph type="sldNum" sz="quarter" idx="12"/>
          </p:nvPr>
        </p:nvSpPr>
        <p:spPr/>
        <p:txBody>
          <a:bodyPr/>
          <a:lstStyle/>
          <a:p>
            <a:fld id="{0BD6782D-B791-4C75-AE48-76E38556343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type="subTitle" idx="1"/>
          </p:nvPr>
        </p:nvSpPr>
        <p:spPr>
          <a:xfrm>
            <a:off x="304800" y="152400"/>
            <a:ext cx="8382000" cy="1752600"/>
          </a:xfrm>
        </p:spPr>
        <p:txBody>
          <a:bodyPr/>
          <a:lstStyle/>
          <a:p>
            <a:pPr marL="609600" indent="-609600" algn="l">
              <a:buFontTx/>
              <a:buAutoNum type="arabicPeriod" startAt="2"/>
            </a:pPr>
            <a:r>
              <a:rPr lang="en-US" sz="2400" dirty="0"/>
              <a:t>The beams might converge, if space is </a:t>
            </a:r>
            <a:r>
              <a:rPr lang="en-US" sz="2400" i="1" dirty="0" smtClean="0"/>
              <a:t>positively curved or closed</a:t>
            </a:r>
            <a:r>
              <a:rPr lang="en-US" sz="2400" dirty="0" smtClean="0"/>
              <a:t>.  </a:t>
            </a:r>
            <a:r>
              <a:rPr lang="en-US" sz="2400" dirty="0"/>
              <a:t>2D analog is sphere</a:t>
            </a:r>
            <a:r>
              <a:rPr lang="en-US" sz="2400" dirty="0" smtClean="0"/>
              <a:t>.  In curved space, universe bends light like a lens.</a:t>
            </a:r>
            <a:endParaRPr lang="en-US" sz="2400" dirty="0"/>
          </a:p>
        </p:txBody>
      </p:sp>
      <p:pic>
        <p:nvPicPr>
          <p:cNvPr id="1445891" name="Picture 3" descr="figure 28-15a"/>
          <p:cNvPicPr>
            <a:picLocks noChangeAspect="1" noChangeArrowheads="1"/>
          </p:cNvPicPr>
          <p:nvPr/>
        </p:nvPicPr>
        <p:blipFill>
          <a:blip r:embed="rId3" cstate="print"/>
          <a:srcRect/>
          <a:stretch>
            <a:fillRect/>
          </a:stretch>
        </p:blipFill>
        <p:spPr bwMode="auto">
          <a:xfrm>
            <a:off x="990600" y="1406525"/>
            <a:ext cx="7223125" cy="2251075"/>
          </a:xfrm>
          <a:prstGeom prst="rect">
            <a:avLst/>
          </a:prstGeom>
          <a:noFill/>
        </p:spPr>
      </p:pic>
      <p:sp>
        <p:nvSpPr>
          <p:cNvPr id="1445892" name="Rectangle 4"/>
          <p:cNvSpPr>
            <a:spLocks noChangeArrowheads="1"/>
          </p:cNvSpPr>
          <p:nvPr/>
        </p:nvSpPr>
        <p:spPr bwMode="auto">
          <a:xfrm>
            <a:off x="304800" y="3733800"/>
            <a:ext cx="8610600" cy="887412"/>
          </a:xfrm>
          <a:prstGeom prst="rect">
            <a:avLst/>
          </a:prstGeom>
          <a:noFill/>
          <a:ln w="9525">
            <a:noFill/>
            <a:miter lim="800000"/>
            <a:headEnd/>
            <a:tailEnd/>
          </a:ln>
          <a:effectLst/>
        </p:spPr>
        <p:txBody>
          <a:bodyPr/>
          <a:lstStyle/>
          <a:p>
            <a:pPr marL="401638" indent="-401638">
              <a:spcBef>
                <a:spcPct val="20000"/>
              </a:spcBef>
            </a:pPr>
            <a:r>
              <a:rPr lang="en-US" sz="2400" dirty="0">
                <a:solidFill>
                  <a:schemeClr val="bg2"/>
                </a:solidFill>
              </a:rPr>
              <a:t>3.  They could diverge, if space is </a:t>
            </a:r>
            <a:r>
              <a:rPr lang="en-US" sz="2400" i="1" dirty="0" smtClean="0">
                <a:solidFill>
                  <a:schemeClr val="bg2"/>
                </a:solidFill>
              </a:rPr>
              <a:t>negatively curved or open</a:t>
            </a:r>
            <a:r>
              <a:rPr lang="en-US" sz="2400" dirty="0" smtClean="0">
                <a:solidFill>
                  <a:schemeClr val="bg2"/>
                </a:solidFill>
              </a:rPr>
              <a:t>, like a </a:t>
            </a:r>
            <a:r>
              <a:rPr lang="en-US" sz="2400" dirty="0">
                <a:solidFill>
                  <a:schemeClr val="bg2"/>
                </a:solidFill>
              </a:rPr>
              <a:t>saddle (hyperbolic</a:t>
            </a:r>
            <a:r>
              <a:rPr lang="en-US" sz="2400" dirty="0" smtClean="0">
                <a:solidFill>
                  <a:schemeClr val="bg2"/>
                </a:solidFill>
              </a:rPr>
              <a:t>).  Bends light like a diverging lens.</a:t>
            </a:r>
            <a:endParaRPr lang="en-US" sz="2400" dirty="0">
              <a:solidFill>
                <a:schemeClr val="bg2"/>
              </a:solidFill>
            </a:endParaRPr>
          </a:p>
        </p:txBody>
      </p:sp>
      <p:pic>
        <p:nvPicPr>
          <p:cNvPr id="1445893" name="Picture 5" descr="figure 28-15c"/>
          <p:cNvPicPr>
            <a:picLocks noChangeAspect="1" noChangeArrowheads="1"/>
          </p:cNvPicPr>
          <p:nvPr/>
        </p:nvPicPr>
        <p:blipFill>
          <a:blip r:embed="rId4" cstate="print"/>
          <a:srcRect/>
          <a:stretch>
            <a:fillRect/>
          </a:stretch>
        </p:blipFill>
        <p:spPr bwMode="auto">
          <a:xfrm>
            <a:off x="762000" y="4495800"/>
            <a:ext cx="7848600" cy="1944688"/>
          </a:xfrm>
          <a:prstGeom prst="rect">
            <a:avLst/>
          </a:prstGeom>
          <a:noFill/>
        </p:spPr>
      </p:pic>
      <p:sp>
        <p:nvSpPr>
          <p:cNvPr id="6" name="Rectangle 5"/>
          <p:cNvSpPr/>
          <p:nvPr/>
        </p:nvSpPr>
        <p:spPr bwMode="auto">
          <a:xfrm>
            <a:off x="3429000" y="32766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7" name="Rectangle 6"/>
          <p:cNvSpPr/>
          <p:nvPr/>
        </p:nvSpPr>
        <p:spPr bwMode="auto">
          <a:xfrm>
            <a:off x="3505200" y="59436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8" name="Slide Number Placeholder 7"/>
          <p:cNvSpPr>
            <a:spLocks noGrp="1"/>
          </p:cNvSpPr>
          <p:nvPr>
            <p:ph type="sldNum" sz="quarter" idx="12"/>
          </p:nvPr>
        </p:nvSpPr>
        <p:spPr/>
        <p:txBody>
          <a:bodyPr/>
          <a:lstStyle/>
          <a:p>
            <a:fld id="{0FC92E4E-2E51-49F1-9628-115DB2C026F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685800" y="76200"/>
            <a:ext cx="7772400" cy="1143000"/>
          </a:xfrm>
        </p:spPr>
        <p:txBody>
          <a:bodyPr/>
          <a:lstStyle/>
          <a:p>
            <a:r>
              <a:rPr lang="en-US" dirty="0"/>
              <a:t>The density parameter </a:t>
            </a:r>
            <a:r>
              <a:rPr lang="en-US" dirty="0">
                <a:sym typeface="Symbol" pitchFamily="-128" charset="2"/>
              </a:rPr>
              <a:t></a:t>
            </a:r>
            <a:r>
              <a:rPr lang="en-US" baseline="-25000" dirty="0">
                <a:sym typeface="Symbol" pitchFamily="-128" charset="2"/>
              </a:rPr>
              <a:t>0</a:t>
            </a:r>
            <a:endParaRPr lang="en-US" dirty="0"/>
          </a:p>
        </p:txBody>
      </p:sp>
      <p:sp>
        <p:nvSpPr>
          <p:cNvPr id="1446915" name="Rectangle 3"/>
          <p:cNvSpPr>
            <a:spLocks noGrp="1" noChangeArrowheads="1"/>
          </p:cNvSpPr>
          <p:nvPr>
            <p:ph type="body" idx="1"/>
          </p:nvPr>
        </p:nvSpPr>
        <p:spPr>
          <a:xfrm>
            <a:off x="381000" y="1295400"/>
            <a:ext cx="8305800" cy="4343400"/>
          </a:xfrm>
        </p:spPr>
        <p:txBody>
          <a:bodyPr/>
          <a:lstStyle/>
          <a:p>
            <a:r>
              <a:rPr lang="en-US" sz="2400" dirty="0"/>
              <a:t>The geometry of the Universe depends on the total density of matter and </a:t>
            </a:r>
            <a:r>
              <a:rPr lang="en-US" sz="2400" dirty="0" smtClean="0"/>
              <a:t>energy (incl. dark energy).  En</a:t>
            </a:r>
            <a:r>
              <a:rPr lang="en-US" sz="2400" dirty="0" smtClean="0">
                <a:sym typeface="Symbol" pitchFamily="-128" charset="2"/>
              </a:rPr>
              <a:t>ergy converted to equivalent mass using E=mc</a:t>
            </a:r>
            <a:r>
              <a:rPr lang="en-US" sz="2400" baseline="30000" dirty="0" smtClean="0">
                <a:sym typeface="Symbol" pitchFamily="-128" charset="2"/>
              </a:rPr>
              <a:t>2</a:t>
            </a:r>
            <a:r>
              <a:rPr lang="en-US" sz="2400" dirty="0" smtClean="0">
                <a:sym typeface="Symbol" pitchFamily="-128" charset="2"/>
              </a:rPr>
              <a:t>.</a:t>
            </a:r>
            <a:endParaRPr lang="en-US" sz="2400" dirty="0"/>
          </a:p>
          <a:p>
            <a:endParaRPr lang="en-US" sz="2400" dirty="0"/>
          </a:p>
          <a:p>
            <a:r>
              <a:rPr lang="en-US" sz="2400" dirty="0" smtClean="0"/>
              <a:t>There is a </a:t>
            </a:r>
            <a:r>
              <a:rPr lang="en-US" sz="2400" i="1" dirty="0" smtClean="0"/>
              <a:t>critical</a:t>
            </a:r>
            <a:r>
              <a:rPr lang="en-US" sz="2400" dirty="0" smtClean="0"/>
              <a:t> </a:t>
            </a:r>
            <a:r>
              <a:rPr lang="en-US" sz="2400" dirty="0"/>
              <a:t>density, </a:t>
            </a:r>
            <a:r>
              <a:rPr lang="en-US" sz="2400" i="1" dirty="0">
                <a:sym typeface="Symbol" pitchFamily="-128" charset="2"/>
              </a:rPr>
              <a:t></a:t>
            </a:r>
            <a:r>
              <a:rPr lang="en-US" sz="2400" baseline="-25000" dirty="0">
                <a:sym typeface="Symbol" pitchFamily="-128" charset="2"/>
              </a:rPr>
              <a:t>c</a:t>
            </a:r>
            <a:r>
              <a:rPr lang="en-US" sz="2400" dirty="0">
                <a:sym typeface="Symbol" pitchFamily="-128" charset="2"/>
              </a:rPr>
              <a:t>, for which universe is flat.  </a:t>
            </a:r>
            <a:r>
              <a:rPr lang="en-US" sz="2400" i="1" dirty="0">
                <a:sym typeface="Symbol" pitchFamily="-128" charset="2"/>
              </a:rPr>
              <a:t></a:t>
            </a:r>
            <a:r>
              <a:rPr lang="en-US" sz="2400" baseline="-25000" dirty="0">
                <a:sym typeface="Symbol" pitchFamily="-128" charset="2"/>
              </a:rPr>
              <a:t>c</a:t>
            </a:r>
            <a:r>
              <a:rPr lang="en-US" sz="2400" dirty="0">
                <a:sym typeface="Symbol" pitchFamily="-128" charset="2"/>
              </a:rPr>
              <a:t> is </a:t>
            </a:r>
            <a:r>
              <a:rPr lang="en-US" sz="2400" dirty="0" smtClean="0">
                <a:sym typeface="Symbol" pitchFamily="-128" charset="2"/>
              </a:rPr>
              <a:t>about 9.5 </a:t>
            </a:r>
            <a:r>
              <a:rPr lang="en-US" sz="2400" dirty="0">
                <a:sym typeface="Symbol" pitchFamily="-128" charset="2"/>
              </a:rPr>
              <a:t>x 10</a:t>
            </a:r>
            <a:r>
              <a:rPr lang="en-US" sz="2400" baseline="30000" dirty="0">
                <a:sym typeface="Symbol" pitchFamily="-128" charset="2"/>
              </a:rPr>
              <a:t>-27</a:t>
            </a:r>
            <a:r>
              <a:rPr lang="en-US" sz="2400" dirty="0">
                <a:sym typeface="Symbol" pitchFamily="-128" charset="2"/>
              </a:rPr>
              <a:t> kg </a:t>
            </a:r>
            <a:r>
              <a:rPr lang="en-US" sz="2400" dirty="0" smtClean="0">
                <a:sym typeface="Symbol" pitchFamily="-128" charset="2"/>
              </a:rPr>
              <a:t>m</a:t>
            </a:r>
            <a:r>
              <a:rPr lang="en-US" sz="2400" baseline="30000" dirty="0" smtClean="0">
                <a:sym typeface="Symbol" pitchFamily="-128" charset="2"/>
              </a:rPr>
              <a:t>-3</a:t>
            </a:r>
            <a:r>
              <a:rPr lang="en-US" sz="2400" dirty="0" smtClean="0">
                <a:sym typeface="Symbol" pitchFamily="-128" charset="2"/>
              </a:rPr>
              <a:t>.  </a:t>
            </a:r>
            <a:r>
              <a:rPr lang="en-US" sz="2400" dirty="0" smtClean="0"/>
              <a:t>Compare the actual </a:t>
            </a:r>
            <a:r>
              <a:rPr lang="en-US" sz="2400" dirty="0"/>
              <a:t>mass/energy density, </a:t>
            </a:r>
            <a:r>
              <a:rPr lang="en-US" sz="2400" i="1" dirty="0">
                <a:sym typeface="Symbol" pitchFamily="-128" charset="2"/>
              </a:rPr>
              <a:t></a:t>
            </a:r>
            <a:r>
              <a:rPr lang="en-US" sz="2400" baseline="-25000" dirty="0">
                <a:sym typeface="Symbol" pitchFamily="-128" charset="2"/>
              </a:rPr>
              <a:t>0</a:t>
            </a:r>
            <a:r>
              <a:rPr lang="en-US" sz="2400" dirty="0">
                <a:sym typeface="Symbol" pitchFamily="-128" charset="2"/>
              </a:rPr>
              <a:t>, </a:t>
            </a:r>
            <a:r>
              <a:rPr lang="en-US" sz="2400" dirty="0" smtClean="0">
                <a:sym typeface="Symbol" pitchFamily="-128" charset="2"/>
              </a:rPr>
              <a:t>with </a:t>
            </a:r>
            <a:r>
              <a:rPr lang="en-US" sz="2400" i="1" dirty="0" smtClean="0">
                <a:sym typeface="Symbol" pitchFamily="-128" charset="2"/>
              </a:rPr>
              <a:t></a:t>
            </a:r>
            <a:r>
              <a:rPr lang="en-US" sz="2400" baseline="-25000" dirty="0" smtClean="0">
                <a:sym typeface="Symbol" pitchFamily="-128" charset="2"/>
              </a:rPr>
              <a:t>c</a:t>
            </a:r>
            <a:r>
              <a:rPr lang="en-US" sz="2400" dirty="0" smtClean="0">
                <a:sym typeface="Symbol" pitchFamily="-128" charset="2"/>
              </a:rPr>
              <a:t>.</a:t>
            </a:r>
            <a:endParaRPr lang="en-US" sz="2400" dirty="0">
              <a:sym typeface="Symbol" pitchFamily="-128" charset="2"/>
            </a:endParaRPr>
          </a:p>
          <a:p>
            <a:endParaRPr lang="en-US" sz="2400" dirty="0">
              <a:sym typeface="Symbol" pitchFamily="-128" charset="2"/>
            </a:endParaRPr>
          </a:p>
          <a:p>
            <a:r>
              <a:rPr lang="en-US" sz="2400" dirty="0">
                <a:sym typeface="Symbol" pitchFamily="-128" charset="2"/>
              </a:rPr>
              <a:t>Density parameter:   </a:t>
            </a:r>
            <a:endParaRPr lang="en-US" sz="2400" dirty="0"/>
          </a:p>
        </p:txBody>
      </p:sp>
      <p:graphicFrame>
        <p:nvGraphicFramePr>
          <p:cNvPr id="1446916" name="Object 4"/>
          <p:cNvGraphicFramePr>
            <a:graphicFrameLocks noChangeAspect="1"/>
          </p:cNvGraphicFramePr>
          <p:nvPr/>
        </p:nvGraphicFramePr>
        <p:xfrm>
          <a:off x="3733800" y="4349750"/>
          <a:ext cx="1371600" cy="1060450"/>
        </p:xfrm>
        <a:graphic>
          <a:graphicData uri="http://schemas.openxmlformats.org/presentationml/2006/ole">
            <mc:AlternateContent xmlns:mc="http://schemas.openxmlformats.org/markup-compatibility/2006">
              <mc:Choice xmlns:v="urn:schemas-microsoft-com:vml" Requires="v">
                <p:oleObj spid="_x0000_s1489103" name="Equation" r:id="rId4" imgW="558720" imgH="431640" progId="Equation.3">
                  <p:embed/>
                </p:oleObj>
              </mc:Choice>
              <mc:Fallback>
                <p:oleObj name="Equation" r:id="rId4" imgW="55872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349750"/>
                        <a:ext cx="1371600" cy="1060450"/>
                      </a:xfrm>
                      <a:prstGeom prst="rect">
                        <a:avLst/>
                      </a:prstGeom>
                      <a:solidFill>
                        <a:schemeClr val="tx1"/>
                      </a:solidFill>
                    </p:spPr>
                  </p:pic>
                </p:oleObj>
              </mc:Fallback>
            </mc:AlternateContent>
          </a:graphicData>
        </a:graphic>
      </p:graphicFrame>
      <p:sp>
        <p:nvSpPr>
          <p:cNvPr id="1446917" name="Comment 5"/>
          <p:cNvSpPr>
            <a:spLocks noChangeArrowheads="1"/>
          </p:cNvSpPr>
          <p:nvPr/>
        </p:nvSpPr>
        <p:spPr bwMode="auto">
          <a:xfrm>
            <a:off x="3429000" y="5715000"/>
            <a:ext cx="4572000" cy="835025"/>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a:spAutoFit/>
          </a:bodyPr>
          <a:lstStyle/>
          <a:p>
            <a:pPr>
              <a:spcBef>
                <a:spcPct val="50000"/>
              </a:spcBef>
            </a:pPr>
            <a:r>
              <a:rPr lang="en-US" sz="1600" b="1" dirty="0"/>
              <a:t>This would be </a:t>
            </a:r>
            <a:r>
              <a:rPr lang="en-US" sz="1600" b="1" dirty="0" smtClean="0"/>
              <a:t>1 </a:t>
            </a:r>
            <a:r>
              <a:rPr lang="en-US" sz="1600" b="1" dirty="0"/>
              <a:t>for a flat universe, &gt;1 for a positively curved universe and &lt;1 for a negatively curved universe.</a:t>
            </a:r>
            <a:endParaRPr lang="en-US" sz="1600" dirty="0"/>
          </a:p>
        </p:txBody>
      </p:sp>
      <p:sp>
        <p:nvSpPr>
          <p:cNvPr id="6" name="Slide Number Placeholder 5"/>
          <p:cNvSpPr>
            <a:spLocks noGrp="1"/>
          </p:cNvSpPr>
          <p:nvPr>
            <p:ph type="sldNum" sz="quarter" idx="12"/>
          </p:nvPr>
        </p:nvSpPr>
        <p:spPr/>
        <p:txBody>
          <a:bodyPr/>
          <a:lstStyle/>
          <a:p>
            <a:fld id="{0BD6782D-B791-4C75-AE48-76E38556343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p:cNvSpPr>
            <a:spLocks noGrp="1" noChangeArrowheads="1"/>
          </p:cNvSpPr>
          <p:nvPr>
            <p:ph type="title" idx="4294967295"/>
          </p:nvPr>
        </p:nvSpPr>
        <p:spPr>
          <a:xfrm>
            <a:off x="914400" y="228600"/>
            <a:ext cx="7162800" cy="914400"/>
          </a:xfrm>
        </p:spPr>
        <p:txBody>
          <a:bodyPr/>
          <a:lstStyle/>
          <a:p>
            <a:r>
              <a:rPr lang="en-US" dirty="0" smtClean="0"/>
              <a:t>How can we measure curvature?  Clue </a:t>
            </a:r>
            <a:r>
              <a:rPr lang="en-US" dirty="0"/>
              <a:t>from the CMBR</a:t>
            </a:r>
          </a:p>
        </p:txBody>
      </p:sp>
      <p:pic>
        <p:nvPicPr>
          <p:cNvPr id="1447940" name="Picture 4" descr="ch28_fig28_14"/>
          <p:cNvPicPr>
            <a:picLocks noChangeAspect="1" noChangeArrowheads="1"/>
          </p:cNvPicPr>
          <p:nvPr/>
        </p:nvPicPr>
        <p:blipFill>
          <a:blip r:embed="rId3" cstate="print"/>
          <a:srcRect/>
          <a:stretch>
            <a:fillRect/>
          </a:stretch>
        </p:blipFill>
        <p:spPr bwMode="auto">
          <a:xfrm>
            <a:off x="0" y="1826172"/>
            <a:ext cx="4724400" cy="3198813"/>
          </a:xfrm>
          <a:prstGeom prst="rect">
            <a:avLst/>
          </a:prstGeom>
          <a:noFill/>
        </p:spPr>
      </p:pic>
      <p:sp>
        <p:nvSpPr>
          <p:cNvPr id="7" name="TextBox 6"/>
          <p:cNvSpPr txBox="1"/>
          <p:nvPr/>
        </p:nvSpPr>
        <p:spPr>
          <a:xfrm>
            <a:off x="4572000" y="1828800"/>
            <a:ext cx="4572000" cy="4524315"/>
          </a:xfrm>
          <a:prstGeom prst="rect">
            <a:avLst/>
          </a:prstGeom>
          <a:noFill/>
        </p:spPr>
        <p:txBody>
          <a:bodyPr wrap="square" rtlCol="0">
            <a:spAutoFit/>
          </a:bodyPr>
          <a:lstStyle/>
          <a:p>
            <a:r>
              <a:rPr lang="en-US" sz="2400" dirty="0" smtClean="0"/>
              <a:t>Fluctuations in T represent density fluctuations when universe became transparent.</a:t>
            </a:r>
          </a:p>
          <a:p>
            <a:endParaRPr lang="en-US" sz="2400" dirty="0"/>
          </a:p>
          <a:p>
            <a:r>
              <a:rPr lang="en-US" sz="2400" dirty="0" smtClean="0"/>
              <a:t>~1° fluctuations dominate.  These are predicted, and their size in pc reflects balance of gravity and radiation pressure, </a:t>
            </a:r>
          </a:p>
          <a:p>
            <a:r>
              <a:rPr lang="en-US" sz="2400" dirty="0" smtClean="0"/>
              <a:t>and turns out to be proportional to speed of light times age of Universe at era of recombination (380,000 years).</a:t>
            </a:r>
            <a:endParaRPr lang="en-US" sz="2400" dirty="0"/>
          </a:p>
        </p:txBody>
      </p:sp>
      <p:sp>
        <p:nvSpPr>
          <p:cNvPr id="5" name="Slide Number Placeholder 4"/>
          <p:cNvSpPr>
            <a:spLocks noGrp="1"/>
          </p:cNvSpPr>
          <p:nvPr>
            <p:ph type="sldNum" sz="quarter" idx="12"/>
          </p:nvPr>
        </p:nvSpPr>
        <p:spPr/>
        <p:txBody>
          <a:bodyPr/>
          <a:lstStyle/>
          <a:p>
            <a:fld id="{B5B3E501-7A98-4A66-A928-86DE941A4F08}" type="slidenum">
              <a:rPr lang="en-US" smtClean="0"/>
              <a:pPr/>
              <a:t>25</a:t>
            </a:fld>
            <a:endParaRPr lang="en-US"/>
          </a:p>
        </p:txBody>
      </p:sp>
      <p:sp>
        <p:nvSpPr>
          <p:cNvPr id="6" name="TextBox 5"/>
          <p:cNvSpPr txBox="1"/>
          <p:nvPr/>
        </p:nvSpPr>
        <p:spPr>
          <a:xfrm>
            <a:off x="198120" y="5044440"/>
            <a:ext cx="1210588" cy="523220"/>
          </a:xfrm>
          <a:prstGeom prst="rect">
            <a:avLst/>
          </a:prstGeom>
          <a:noFill/>
        </p:spPr>
        <p:txBody>
          <a:bodyPr wrap="none" rtlCol="0">
            <a:spAutoFit/>
          </a:bodyPr>
          <a:lstStyle/>
          <a:p>
            <a:r>
              <a:rPr lang="en-US" dirty="0" smtClean="0">
                <a:solidFill>
                  <a:schemeClr val="bg2"/>
                </a:solidFill>
              </a:rPr>
              <a:t>From WMAP</a:t>
            </a:r>
          </a:p>
          <a:p>
            <a:r>
              <a:rPr lang="en-US" dirty="0" smtClean="0">
                <a:solidFill>
                  <a:schemeClr val="bg2"/>
                </a:solidFill>
              </a:rPr>
              <a:t>satellite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9987" name="Picture 3" descr="figure 28-16"/>
          <p:cNvPicPr>
            <a:picLocks noChangeAspect="1" noChangeArrowheads="1"/>
          </p:cNvPicPr>
          <p:nvPr/>
        </p:nvPicPr>
        <p:blipFill>
          <a:blip r:embed="rId3" cstate="print"/>
          <a:srcRect/>
          <a:stretch>
            <a:fillRect/>
          </a:stretch>
        </p:blipFill>
        <p:spPr bwMode="auto">
          <a:xfrm>
            <a:off x="914400" y="304800"/>
            <a:ext cx="7223125" cy="4479925"/>
          </a:xfrm>
          <a:prstGeom prst="rect">
            <a:avLst/>
          </a:prstGeom>
          <a:noFill/>
        </p:spPr>
      </p:pic>
      <p:sp>
        <p:nvSpPr>
          <p:cNvPr id="4" name="TextBox 3"/>
          <p:cNvSpPr txBox="1"/>
          <p:nvPr/>
        </p:nvSpPr>
        <p:spPr>
          <a:xfrm>
            <a:off x="1076795" y="881391"/>
            <a:ext cx="1000595" cy="523220"/>
          </a:xfrm>
          <a:prstGeom prst="rect">
            <a:avLst/>
          </a:prstGeom>
          <a:noFill/>
        </p:spPr>
        <p:txBody>
          <a:bodyPr wrap="none" rtlCol="0">
            <a:spAutoFit/>
          </a:bodyPr>
          <a:lstStyle/>
          <a:p>
            <a:r>
              <a:rPr lang="en-US" dirty="0" smtClean="0"/>
              <a:t>known</a:t>
            </a:r>
          </a:p>
          <a:p>
            <a:r>
              <a:rPr lang="en-US" dirty="0" smtClean="0"/>
              <a:t>size in red</a:t>
            </a:r>
            <a:endParaRPr lang="en-US" dirty="0"/>
          </a:p>
        </p:txBody>
      </p:sp>
      <p:cxnSp>
        <p:nvCxnSpPr>
          <p:cNvPr id="6" name="Straight Arrow Connector 5"/>
          <p:cNvCxnSpPr/>
          <p:nvPr/>
        </p:nvCxnSpPr>
        <p:spPr bwMode="auto">
          <a:xfrm flipV="1">
            <a:off x="685800" y="304800"/>
            <a:ext cx="794" cy="1676400"/>
          </a:xfrm>
          <a:prstGeom prst="straightConnector1">
            <a:avLst/>
          </a:prstGeom>
          <a:solidFill>
            <a:schemeClr val="accent1"/>
          </a:solidFill>
          <a:ln w="25400" cap="flat" cmpd="sng" algn="ctr">
            <a:solidFill>
              <a:srgbClr val="002060"/>
            </a:solidFill>
            <a:prstDash val="dash"/>
            <a:round/>
            <a:headEnd type="arrow" w="lg" len="med"/>
            <a:tailEnd type="arrow" w="lg" len="med"/>
          </a:ln>
          <a:effectLst/>
        </p:spPr>
      </p:cxnSp>
      <p:sp>
        <p:nvSpPr>
          <p:cNvPr id="8" name="TextBox 7"/>
          <p:cNvSpPr txBox="1"/>
          <p:nvPr/>
        </p:nvSpPr>
        <p:spPr>
          <a:xfrm>
            <a:off x="3276600" y="152400"/>
            <a:ext cx="2183611" cy="307777"/>
          </a:xfrm>
          <a:prstGeom prst="rect">
            <a:avLst/>
          </a:prstGeom>
          <a:noFill/>
        </p:spPr>
        <p:txBody>
          <a:bodyPr wrap="none" rtlCol="0">
            <a:spAutoFit/>
          </a:bodyPr>
          <a:lstStyle/>
          <a:p>
            <a:r>
              <a:rPr lang="en-US" dirty="0" smtClean="0"/>
              <a:t>measure this angle (</a:t>
            </a:r>
            <a:r>
              <a:rPr lang="en-US" dirty="0" smtClean="0">
                <a:sym typeface="Symbol"/>
              </a:rPr>
              <a:t> 1°)</a:t>
            </a:r>
            <a:endParaRPr lang="en-US" dirty="0"/>
          </a:p>
        </p:txBody>
      </p:sp>
      <p:sp>
        <p:nvSpPr>
          <p:cNvPr id="9" name="Line 4"/>
          <p:cNvSpPr>
            <a:spLocks noChangeShapeType="1"/>
          </p:cNvSpPr>
          <p:nvPr/>
        </p:nvSpPr>
        <p:spPr bwMode="auto">
          <a:xfrm flipH="1">
            <a:off x="2438399" y="457200"/>
            <a:ext cx="1930005" cy="685800"/>
          </a:xfrm>
          <a:prstGeom prst="line">
            <a:avLst/>
          </a:prstGeom>
          <a:noFill/>
          <a:ln w="25400">
            <a:solidFill>
              <a:srgbClr val="002060"/>
            </a:solidFill>
            <a:round/>
            <a:headEnd/>
            <a:tailEnd type="triangle" w="lg" len="med"/>
          </a:ln>
        </p:spPr>
        <p:txBody>
          <a:bodyPr/>
          <a:lstStyle/>
          <a:p>
            <a:endParaRPr lang="en-US">
              <a:solidFill>
                <a:schemeClr val="bg2"/>
              </a:solidFill>
            </a:endParaRPr>
          </a:p>
        </p:txBody>
      </p:sp>
      <p:sp>
        <p:nvSpPr>
          <p:cNvPr id="10" name="Line 4"/>
          <p:cNvSpPr>
            <a:spLocks noChangeShapeType="1"/>
          </p:cNvSpPr>
          <p:nvPr/>
        </p:nvSpPr>
        <p:spPr bwMode="auto">
          <a:xfrm>
            <a:off x="4457700" y="533401"/>
            <a:ext cx="342899" cy="609600"/>
          </a:xfrm>
          <a:prstGeom prst="line">
            <a:avLst/>
          </a:prstGeom>
          <a:noFill/>
          <a:ln w="25400">
            <a:solidFill>
              <a:srgbClr val="002060"/>
            </a:solidFill>
            <a:round/>
            <a:headEnd/>
            <a:tailEnd type="triangle" w="lg" len="med"/>
          </a:ln>
        </p:spPr>
        <p:txBody>
          <a:bodyPr/>
          <a:lstStyle/>
          <a:p>
            <a:endParaRPr lang="en-US">
              <a:solidFill>
                <a:schemeClr val="bg2"/>
              </a:solidFill>
            </a:endParaRPr>
          </a:p>
        </p:txBody>
      </p:sp>
      <p:sp>
        <p:nvSpPr>
          <p:cNvPr id="11" name="Line 4"/>
          <p:cNvSpPr>
            <a:spLocks noChangeShapeType="1"/>
          </p:cNvSpPr>
          <p:nvPr/>
        </p:nvSpPr>
        <p:spPr bwMode="auto">
          <a:xfrm>
            <a:off x="4457700" y="460177"/>
            <a:ext cx="2628899" cy="682824"/>
          </a:xfrm>
          <a:prstGeom prst="line">
            <a:avLst/>
          </a:prstGeom>
          <a:noFill/>
          <a:ln w="25400">
            <a:solidFill>
              <a:srgbClr val="002060"/>
            </a:solidFill>
            <a:round/>
            <a:headEnd/>
            <a:tailEnd type="triangle" w="lg" len="med"/>
          </a:ln>
        </p:spPr>
        <p:txBody>
          <a:bodyPr/>
          <a:lstStyle/>
          <a:p>
            <a:endParaRPr lang="en-US">
              <a:solidFill>
                <a:schemeClr val="bg2"/>
              </a:solidFill>
            </a:endParaRPr>
          </a:p>
        </p:txBody>
      </p:sp>
      <p:cxnSp>
        <p:nvCxnSpPr>
          <p:cNvPr id="13" name="Straight Arrow Connector 12"/>
          <p:cNvCxnSpPr/>
          <p:nvPr/>
        </p:nvCxnSpPr>
        <p:spPr bwMode="auto">
          <a:xfrm>
            <a:off x="3505200" y="1600200"/>
            <a:ext cx="1905000" cy="1588"/>
          </a:xfrm>
          <a:prstGeom prst="straightConnector1">
            <a:avLst/>
          </a:prstGeom>
          <a:solidFill>
            <a:schemeClr val="accent1"/>
          </a:solidFill>
          <a:ln w="25400" cap="flat" cmpd="sng" algn="ctr">
            <a:solidFill>
              <a:srgbClr val="002060"/>
            </a:solidFill>
            <a:prstDash val="solid"/>
            <a:round/>
            <a:headEnd type="arrow" w="lg" len="med"/>
            <a:tailEnd type="arrow" w="lg" len="med"/>
          </a:ln>
          <a:effectLst/>
        </p:spPr>
      </p:cxnSp>
      <p:sp>
        <p:nvSpPr>
          <p:cNvPr id="14" name="Slide Number Placeholder 13"/>
          <p:cNvSpPr>
            <a:spLocks noGrp="1"/>
          </p:cNvSpPr>
          <p:nvPr>
            <p:ph type="sldNum" sz="quarter" idx="12"/>
          </p:nvPr>
        </p:nvSpPr>
        <p:spPr>
          <a:xfrm>
            <a:off x="7079997" y="6419561"/>
            <a:ext cx="1905000" cy="457200"/>
          </a:xfrm>
        </p:spPr>
        <p:txBody>
          <a:bodyPr/>
          <a:lstStyle/>
          <a:p>
            <a:fld id="{0FC92E4E-2E51-49F1-9628-115DB2C026F6}" type="slidenum">
              <a:rPr lang="en-US" smtClean="0"/>
              <a:pPr/>
              <a:t>26</a:t>
            </a:fld>
            <a:endParaRPr lang="en-US" dirty="0"/>
          </a:p>
        </p:txBody>
      </p:sp>
      <p:sp>
        <p:nvSpPr>
          <p:cNvPr id="15" name="TextBox 14"/>
          <p:cNvSpPr txBox="1"/>
          <p:nvPr/>
        </p:nvSpPr>
        <p:spPr>
          <a:xfrm>
            <a:off x="1257419" y="4766846"/>
            <a:ext cx="6979796" cy="338554"/>
          </a:xfrm>
          <a:prstGeom prst="rect">
            <a:avLst/>
          </a:prstGeom>
          <a:noFill/>
        </p:spPr>
        <p:txBody>
          <a:bodyPr wrap="none" rtlCol="0">
            <a:spAutoFit/>
          </a:bodyPr>
          <a:lstStyle/>
          <a:p>
            <a:r>
              <a:rPr lang="en-US" sz="1600" b="1" dirty="0" smtClean="0"/>
              <a:t>positive curvature             zero curvature              negative curvature</a:t>
            </a:r>
            <a:endParaRPr lang="en-US" sz="1600" b="1" dirty="0"/>
          </a:p>
        </p:txBody>
      </p:sp>
      <p:sp>
        <p:nvSpPr>
          <p:cNvPr id="5" name="TextBox 4"/>
          <p:cNvSpPr txBox="1"/>
          <p:nvPr/>
        </p:nvSpPr>
        <p:spPr>
          <a:xfrm rot="16200000">
            <a:off x="-535391" y="1012402"/>
            <a:ext cx="1835759" cy="307777"/>
          </a:xfrm>
          <a:prstGeom prst="rect">
            <a:avLst/>
          </a:prstGeom>
          <a:noFill/>
        </p:spPr>
        <p:txBody>
          <a:bodyPr wrap="none" rtlCol="0">
            <a:spAutoFit/>
          </a:bodyPr>
          <a:lstStyle/>
          <a:p>
            <a:r>
              <a:rPr lang="en-US" dirty="0" smtClean="0"/>
              <a:t>apparent size in blue</a:t>
            </a:r>
            <a:endParaRPr lang="en-US" dirty="0"/>
          </a:p>
        </p:txBody>
      </p:sp>
      <p:cxnSp>
        <p:nvCxnSpPr>
          <p:cNvPr id="17" name="Straight Arrow Connector 16"/>
          <p:cNvCxnSpPr/>
          <p:nvPr/>
        </p:nvCxnSpPr>
        <p:spPr bwMode="auto">
          <a:xfrm flipH="1" flipV="1">
            <a:off x="3401737" y="801589"/>
            <a:ext cx="1664" cy="656391"/>
          </a:xfrm>
          <a:prstGeom prst="straightConnector1">
            <a:avLst/>
          </a:prstGeom>
          <a:solidFill>
            <a:schemeClr val="accent1"/>
          </a:solidFill>
          <a:ln w="25400" cap="flat" cmpd="sng" algn="ctr">
            <a:solidFill>
              <a:srgbClr val="002060"/>
            </a:solidFill>
            <a:prstDash val="dash"/>
            <a:round/>
            <a:headEnd type="arrow" w="lg" len="med"/>
            <a:tailEnd type="arrow" w="lg" len="med"/>
          </a:ln>
          <a:effectLst/>
        </p:spPr>
      </p:cxnSp>
      <p:cxnSp>
        <p:nvCxnSpPr>
          <p:cNvPr id="18" name="Straight Arrow Connector 17"/>
          <p:cNvCxnSpPr/>
          <p:nvPr/>
        </p:nvCxnSpPr>
        <p:spPr bwMode="auto">
          <a:xfrm flipV="1">
            <a:off x="5837902" y="914400"/>
            <a:ext cx="1" cy="381000"/>
          </a:xfrm>
          <a:prstGeom prst="straightConnector1">
            <a:avLst/>
          </a:prstGeom>
          <a:solidFill>
            <a:schemeClr val="accent1"/>
          </a:solidFill>
          <a:ln w="19050" cap="flat" cmpd="sng" algn="ctr">
            <a:solidFill>
              <a:srgbClr val="002060"/>
            </a:solidFill>
            <a:prstDash val="sysDash"/>
            <a:round/>
            <a:headEnd type="arrow" w="lg" len="med"/>
            <a:tailEnd type="arrow" w="lg" len="med"/>
          </a:ln>
          <a:effectLst/>
        </p:spPr>
      </p:cxnSp>
      <p:sp>
        <p:nvSpPr>
          <p:cNvPr id="3" name="Rectangle 2"/>
          <p:cNvSpPr/>
          <p:nvPr/>
        </p:nvSpPr>
        <p:spPr bwMode="auto">
          <a:xfrm>
            <a:off x="871543" y="1905000"/>
            <a:ext cx="8043857" cy="326939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1449986" name="Rectangle 2"/>
          <p:cNvSpPr>
            <a:spLocks noGrp="1" noChangeArrowheads="1"/>
          </p:cNvSpPr>
          <p:nvPr>
            <p:ph type="subTitle" idx="1"/>
          </p:nvPr>
        </p:nvSpPr>
        <p:spPr>
          <a:xfrm>
            <a:off x="753468" y="6148364"/>
            <a:ext cx="7772400" cy="473121"/>
          </a:xfrm>
        </p:spPr>
        <p:txBody>
          <a:bodyPr/>
          <a:lstStyle/>
          <a:p>
            <a:pPr algn="l"/>
            <a:r>
              <a:rPr lang="en-US" sz="2400" dirty="0"/>
              <a:t>Apparent size of spots depends on curvature of space.</a:t>
            </a:r>
          </a:p>
        </p:txBody>
      </p:sp>
      <p:pic>
        <p:nvPicPr>
          <p:cNvPr id="2" name="Picture 1"/>
          <p:cNvPicPr>
            <a:picLocks noChangeAspect="1"/>
          </p:cNvPicPr>
          <p:nvPr/>
        </p:nvPicPr>
        <p:blipFill>
          <a:blip r:embed="rId4"/>
          <a:stretch>
            <a:fillRect/>
          </a:stretch>
        </p:blipFill>
        <p:spPr>
          <a:xfrm>
            <a:off x="753468" y="2544634"/>
            <a:ext cx="7453530" cy="3348454"/>
          </a:xfrm>
          <a:prstGeom prst="rect">
            <a:avLst/>
          </a:prstGeom>
        </p:spPr>
      </p:pic>
      <p:sp>
        <p:nvSpPr>
          <p:cNvPr id="12" name="TextBox 11"/>
          <p:cNvSpPr txBox="1"/>
          <p:nvPr/>
        </p:nvSpPr>
        <p:spPr>
          <a:xfrm>
            <a:off x="5410200" y="1457980"/>
            <a:ext cx="2765501" cy="738664"/>
          </a:xfrm>
          <a:prstGeom prst="rect">
            <a:avLst/>
          </a:prstGeom>
          <a:noFill/>
        </p:spPr>
        <p:txBody>
          <a:bodyPr wrap="none" rtlCol="0">
            <a:spAutoFit/>
          </a:bodyPr>
          <a:lstStyle/>
          <a:p>
            <a:r>
              <a:rPr lang="en-US" dirty="0" smtClean="0"/>
              <a:t>also know how far light</a:t>
            </a:r>
          </a:p>
          <a:p>
            <a:r>
              <a:rPr lang="en-US" dirty="0" smtClean="0"/>
              <a:t>has traveled since t=380,000 </a:t>
            </a:r>
            <a:r>
              <a:rPr lang="en-US" dirty="0" err="1" smtClean="0"/>
              <a:t>yrs</a:t>
            </a:r>
            <a:endParaRPr lang="en-US" dirty="0" smtClean="0"/>
          </a:p>
          <a:p>
            <a:r>
              <a:rPr lang="en-US" dirty="0"/>
              <a:t>f</a:t>
            </a:r>
            <a:r>
              <a:rPr lang="en-US" dirty="0" smtClean="0"/>
              <a:t>or different curvatures.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a:xfrm>
            <a:off x="685800" y="228600"/>
            <a:ext cx="7772400" cy="838200"/>
          </a:xfrm>
        </p:spPr>
        <p:txBody>
          <a:bodyPr/>
          <a:lstStyle/>
          <a:p>
            <a:r>
              <a:rPr lang="en-US"/>
              <a:t>A flat universe</a:t>
            </a:r>
          </a:p>
        </p:txBody>
      </p:sp>
      <p:sp>
        <p:nvSpPr>
          <p:cNvPr id="1451011" name="Rectangle 3"/>
          <p:cNvSpPr>
            <a:spLocks noGrp="1" noChangeArrowheads="1"/>
          </p:cNvSpPr>
          <p:nvPr>
            <p:ph type="body" idx="1"/>
          </p:nvPr>
        </p:nvSpPr>
        <p:spPr>
          <a:xfrm>
            <a:off x="685800" y="1295400"/>
            <a:ext cx="8077200" cy="4572000"/>
          </a:xfrm>
        </p:spPr>
        <p:txBody>
          <a:bodyPr/>
          <a:lstStyle/>
          <a:p>
            <a:pPr marL="0" indent="0">
              <a:lnSpc>
                <a:spcPct val="90000"/>
              </a:lnSpc>
              <a:buNone/>
            </a:pPr>
            <a:r>
              <a:rPr lang="en-US" sz="2400" dirty="0" smtClean="0"/>
              <a:t>Result is that fluctuations are not magnified/</a:t>
            </a:r>
            <a:r>
              <a:rPr lang="en-US" sz="2400" dirty="0" err="1" smtClean="0"/>
              <a:t>demagnified</a:t>
            </a:r>
            <a:r>
              <a:rPr lang="en-US" sz="2400" dirty="0" smtClean="0"/>
              <a:t>.  Space </a:t>
            </a:r>
            <a:r>
              <a:rPr lang="en-US" sz="2400" dirty="0"/>
              <a:t>is flat, or very nearly so. </a:t>
            </a:r>
            <a:r>
              <a:rPr lang="en-US" sz="2400" dirty="0" smtClean="0"/>
              <a:t> </a:t>
            </a:r>
            <a:r>
              <a:rPr lang="en-US" sz="2400" dirty="0" smtClean="0">
                <a:sym typeface="Symbol" pitchFamily="-128" charset="2"/>
              </a:rPr>
              <a:t></a:t>
            </a:r>
            <a:r>
              <a:rPr lang="en-US" sz="2400" baseline="-25000" dirty="0">
                <a:sym typeface="Symbol" pitchFamily="-128" charset="2"/>
              </a:rPr>
              <a:t>0</a:t>
            </a:r>
            <a:r>
              <a:rPr lang="en-US" sz="2400" dirty="0">
                <a:sym typeface="Symbol" pitchFamily="-128" charset="2"/>
              </a:rPr>
              <a:t> =</a:t>
            </a:r>
            <a:r>
              <a:rPr lang="en-US" sz="2400" dirty="0" smtClean="0">
                <a:sym typeface="Symbol" pitchFamily="-128" charset="2"/>
              </a:rPr>
              <a:t>1 to within </a:t>
            </a:r>
            <a:r>
              <a:rPr lang="en-US" sz="2400" dirty="0">
                <a:sym typeface="Symbol" pitchFamily="-128" charset="2"/>
              </a:rPr>
              <a:t>1</a:t>
            </a:r>
            <a:r>
              <a:rPr lang="en-US" sz="2400" dirty="0" smtClean="0">
                <a:sym typeface="Symbol" pitchFamily="-128" charset="2"/>
              </a:rPr>
              <a:t>%.</a:t>
            </a:r>
            <a:endParaRPr lang="en-US" sz="2400" dirty="0">
              <a:sym typeface="Symbol" pitchFamily="-128" charset="2"/>
            </a:endParaRPr>
          </a:p>
          <a:p>
            <a:pPr>
              <a:lnSpc>
                <a:spcPct val="90000"/>
              </a:lnSpc>
              <a:buNone/>
            </a:pPr>
            <a:endParaRPr lang="en-US" sz="2400" dirty="0">
              <a:sym typeface="Symbol" pitchFamily="-128" charset="2"/>
            </a:endParaRPr>
          </a:p>
          <a:p>
            <a:pPr marL="0">
              <a:lnSpc>
                <a:spcPct val="90000"/>
              </a:lnSpc>
              <a:buNone/>
            </a:pPr>
            <a:r>
              <a:rPr lang="en-US" sz="2400" dirty="0">
                <a:sym typeface="Symbol" pitchFamily="-128" charset="2"/>
              </a:rPr>
              <a:t>Problem:  the mass density of the universe is measured to be </a:t>
            </a:r>
            <a:r>
              <a:rPr lang="en-US" sz="2400" dirty="0" smtClean="0">
                <a:sym typeface="Symbol" pitchFamily="-128" charset="2"/>
              </a:rPr>
              <a:t>2.7 </a:t>
            </a:r>
            <a:r>
              <a:rPr lang="en-US" sz="2400" dirty="0">
                <a:sym typeface="Symbol" pitchFamily="-128" charset="2"/>
              </a:rPr>
              <a:t>x 10</a:t>
            </a:r>
            <a:r>
              <a:rPr lang="en-US" sz="2400" baseline="30000" dirty="0">
                <a:sym typeface="Symbol" pitchFamily="-128" charset="2"/>
              </a:rPr>
              <a:t>-27</a:t>
            </a:r>
            <a:r>
              <a:rPr lang="en-US" sz="2400" dirty="0">
                <a:sym typeface="Symbol" pitchFamily="-128" charset="2"/>
              </a:rPr>
              <a:t> kg/m</a:t>
            </a:r>
            <a:r>
              <a:rPr lang="en-US" sz="2400" baseline="30000" dirty="0">
                <a:sym typeface="Symbol" pitchFamily="-128" charset="2"/>
              </a:rPr>
              <a:t>3 </a:t>
            </a:r>
            <a:r>
              <a:rPr lang="en-US" sz="2400" dirty="0">
                <a:sym typeface="Symbol" pitchFamily="-128" charset="2"/>
              </a:rPr>
              <a:t>(including dark matter).  This matter density parameter, </a:t>
            </a:r>
            <a:r>
              <a:rPr lang="en-US" sz="2400" baseline="-25000" dirty="0">
                <a:sym typeface="Symbol" pitchFamily="-128" charset="2"/>
              </a:rPr>
              <a:t>m</a:t>
            </a:r>
            <a:r>
              <a:rPr lang="en-US" sz="2400" dirty="0">
                <a:sym typeface="Symbol" pitchFamily="-128" charset="2"/>
              </a:rPr>
              <a:t>, is</a:t>
            </a:r>
          </a:p>
          <a:p>
            <a:pPr>
              <a:lnSpc>
                <a:spcPct val="90000"/>
              </a:lnSpc>
              <a:buNone/>
            </a:pPr>
            <a:endParaRPr lang="en-US" sz="2400" dirty="0">
              <a:sym typeface="Symbol" pitchFamily="-128" charset="2"/>
            </a:endParaRPr>
          </a:p>
          <a:p>
            <a:pPr>
              <a:lnSpc>
                <a:spcPct val="90000"/>
              </a:lnSpc>
              <a:buNone/>
            </a:pPr>
            <a:endParaRPr lang="en-US" sz="2400" dirty="0">
              <a:sym typeface="Symbol" pitchFamily="-128" charset="2"/>
            </a:endParaRPr>
          </a:p>
          <a:p>
            <a:pPr>
              <a:lnSpc>
                <a:spcPct val="90000"/>
              </a:lnSpc>
              <a:buNone/>
            </a:pPr>
            <a:endParaRPr lang="en-US" sz="2400" baseline="-25000" dirty="0"/>
          </a:p>
          <a:p>
            <a:pPr>
              <a:lnSpc>
                <a:spcPct val="90000"/>
              </a:lnSpc>
              <a:buNone/>
            </a:pPr>
            <a:endParaRPr lang="en-US" sz="2400" baseline="-25000" dirty="0"/>
          </a:p>
          <a:p>
            <a:pPr>
              <a:lnSpc>
                <a:spcPct val="90000"/>
              </a:lnSpc>
              <a:buNone/>
            </a:pPr>
            <a:endParaRPr lang="en-US" sz="2400" baseline="-25000" dirty="0"/>
          </a:p>
          <a:p>
            <a:pPr>
              <a:lnSpc>
                <a:spcPct val="90000"/>
              </a:lnSpc>
              <a:buNone/>
            </a:pPr>
            <a:endParaRPr lang="en-US" sz="2400" baseline="-25000" dirty="0"/>
          </a:p>
          <a:p>
            <a:pPr>
              <a:lnSpc>
                <a:spcPct val="90000"/>
              </a:lnSpc>
              <a:buNone/>
            </a:pPr>
            <a:endParaRPr lang="en-US" sz="2400" baseline="-25000" dirty="0"/>
          </a:p>
          <a:p>
            <a:pPr>
              <a:lnSpc>
                <a:spcPct val="90000"/>
              </a:lnSpc>
              <a:buNone/>
            </a:pPr>
            <a:r>
              <a:rPr lang="en-US" sz="2400" dirty="0"/>
              <a:t>But total </a:t>
            </a:r>
            <a:r>
              <a:rPr lang="en-US" sz="2400" dirty="0">
                <a:sym typeface="Symbol" pitchFamily="-128" charset="2"/>
              </a:rPr>
              <a:t></a:t>
            </a:r>
            <a:r>
              <a:rPr lang="en-US" sz="2400" baseline="-25000" dirty="0">
                <a:sym typeface="Symbol" pitchFamily="-128" charset="2"/>
              </a:rPr>
              <a:t>0</a:t>
            </a:r>
            <a:r>
              <a:rPr lang="en-US" sz="2400" dirty="0">
                <a:sym typeface="Symbol" pitchFamily="-128" charset="2"/>
              </a:rPr>
              <a:t> is 1: we have missing density.</a:t>
            </a:r>
            <a:endParaRPr lang="en-US" sz="2400" dirty="0"/>
          </a:p>
        </p:txBody>
      </p:sp>
      <p:sp>
        <p:nvSpPr>
          <p:cNvPr id="5" name="Slide Number Placeholder 4"/>
          <p:cNvSpPr>
            <a:spLocks noGrp="1"/>
          </p:cNvSpPr>
          <p:nvPr>
            <p:ph type="sldNum" sz="quarter" idx="12"/>
          </p:nvPr>
        </p:nvSpPr>
        <p:spPr/>
        <p:txBody>
          <a:bodyPr/>
          <a:lstStyle/>
          <a:p>
            <a:fld id="{0BD6782D-B791-4C75-AE48-76E385563439}" type="slidenum">
              <a:rPr lang="en-US" smtClean="0"/>
              <a:pPr/>
              <a:t>27</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2971800" y="3962400"/>
                <a:ext cx="2927981" cy="9030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l-GR" sz="2800" i="1" smtClean="0">
                              <a:latin typeface="Cambria Math"/>
                              <a:ea typeface="Cambria Math"/>
                            </a:rPr>
                            <m:t>Ω</m:t>
                          </m:r>
                        </m:e>
                        <m:sub>
                          <m:r>
                            <a:rPr lang="en-US" sz="2800" b="0" i="1" smtClean="0">
                              <a:latin typeface="Cambria Math"/>
                            </a:rPr>
                            <m:t>𝑚</m:t>
                          </m:r>
                        </m:sub>
                      </m:sSub>
                      <m:r>
                        <a:rPr lang="en-US" sz="2800" b="0" i="1" smtClean="0">
                          <a:latin typeface="Cambria Math"/>
                        </a:rPr>
                        <m:t>= </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𝑚</m:t>
                              </m:r>
                            </m:sub>
                          </m:sSub>
                        </m:num>
                        <m:den>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𝑐</m:t>
                              </m:r>
                            </m:sub>
                          </m:sSub>
                        </m:den>
                      </m:f>
                      <m:r>
                        <a:rPr lang="en-US" sz="2800" b="0" i="1" smtClean="0">
                          <a:latin typeface="Cambria Math"/>
                        </a:rPr>
                        <m:t>=0.3</m:t>
                      </m:r>
                      <m:r>
                        <a:rPr lang="en-US" sz="2800" b="0" i="1" smtClean="0">
                          <a:latin typeface="Cambria Math" panose="02040503050406030204" pitchFamily="18" charset="0"/>
                        </a:rPr>
                        <m:t>1</m:t>
                      </m:r>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2971800" y="3962400"/>
                <a:ext cx="2927981" cy="903004"/>
              </a:xfrm>
              <a:prstGeom prst="rect">
                <a:avLst/>
              </a:prstGeom>
              <a:blipFill rotWithShape="0">
                <a:blip r:embed="rId3"/>
                <a:stretch>
                  <a:fillRect/>
                </a:stretch>
              </a:blipFill>
            </p:spPr>
            <p:txBody>
              <a:bodyPr/>
              <a:lstStyle/>
              <a:p>
                <a:r>
                  <a:rPr lang="en-US">
                    <a:noFill/>
                  </a:rPr>
                  <a:t> </a:t>
                </a:r>
              </a:p>
            </p:txBody>
          </p:sp>
        </mc:Fallback>
      </mc:AlternateContent>
      <p:sp>
        <p:nvSpPr>
          <p:cNvPr id="3" name="TextBox 2"/>
          <p:cNvSpPr txBox="1"/>
          <p:nvPr/>
        </p:nvSpPr>
        <p:spPr>
          <a:xfrm>
            <a:off x="6553200" y="4152292"/>
            <a:ext cx="2167581" cy="584775"/>
          </a:xfrm>
          <a:prstGeom prst="rect">
            <a:avLst/>
          </a:prstGeom>
          <a:noFill/>
        </p:spPr>
        <p:txBody>
          <a:bodyPr wrap="none" rtlCol="0">
            <a:spAutoFit/>
          </a:bodyPr>
          <a:lstStyle/>
          <a:p>
            <a:r>
              <a:rPr lang="en-US" sz="1600" dirty="0" smtClean="0"/>
              <a:t>(latest Planck satellite</a:t>
            </a:r>
          </a:p>
          <a:p>
            <a:r>
              <a:rPr lang="en-US" sz="1600" dirty="0" smtClean="0"/>
              <a:t>results)</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a:xfrm>
            <a:off x="685800" y="228600"/>
            <a:ext cx="7772400" cy="914400"/>
          </a:xfrm>
        </p:spPr>
        <p:txBody>
          <a:bodyPr/>
          <a:lstStyle/>
          <a:p>
            <a:r>
              <a:rPr lang="en-US"/>
              <a:t>Missing density</a:t>
            </a:r>
          </a:p>
        </p:txBody>
      </p:sp>
      <p:sp>
        <p:nvSpPr>
          <p:cNvPr id="1452035" name="Rectangle 3"/>
          <p:cNvSpPr>
            <a:spLocks noGrp="1" noChangeArrowheads="1"/>
          </p:cNvSpPr>
          <p:nvPr>
            <p:ph type="body" idx="1"/>
          </p:nvPr>
        </p:nvSpPr>
        <p:spPr>
          <a:xfrm>
            <a:off x="533400" y="1219200"/>
            <a:ext cx="8229600" cy="1905000"/>
          </a:xfrm>
        </p:spPr>
        <p:txBody>
          <a:bodyPr/>
          <a:lstStyle/>
          <a:p>
            <a:pPr marL="0">
              <a:buNone/>
            </a:pPr>
            <a:r>
              <a:rPr lang="en-US" sz="2400" dirty="0" smtClean="0"/>
              <a:t>Dark </a:t>
            </a:r>
            <a:r>
              <a:rPr lang="en-US" sz="2400" dirty="0"/>
              <a:t>energy </a:t>
            </a:r>
            <a:r>
              <a:rPr lang="en-US" sz="2400" dirty="0" smtClean="0"/>
              <a:t>can explain both acceleration and flatness if it accounts for 69% of the Universe’s mass/energy density.  Can write</a:t>
            </a:r>
          </a:p>
          <a:p>
            <a:pPr marL="0">
              <a:buNone/>
            </a:pPr>
            <a:endParaRPr lang="en-US" sz="2400" dirty="0"/>
          </a:p>
          <a:p>
            <a:pPr marL="0">
              <a:buNone/>
            </a:pPr>
            <a:endParaRPr lang="en-US" sz="2400" dirty="0" smtClean="0"/>
          </a:p>
          <a:p>
            <a:pPr marL="0">
              <a:buNone/>
            </a:pPr>
            <a:r>
              <a:rPr lang="en-US" sz="2400" dirty="0" smtClean="0"/>
              <a:t>If </a:t>
            </a:r>
            <a:r>
              <a:rPr lang="en-US" sz="2400" dirty="0" smtClean="0">
                <a:sym typeface="Symbol" pitchFamily="-128" charset="2"/>
              </a:rPr>
              <a:t></a:t>
            </a:r>
            <a:r>
              <a:rPr lang="el-GR" sz="2400" baseline="-25000" dirty="0" smtClean="0">
                <a:latin typeface="Arial"/>
                <a:cs typeface="Arial"/>
                <a:sym typeface="Symbol" pitchFamily="-128" charset="2"/>
              </a:rPr>
              <a:t>Λ</a:t>
            </a:r>
            <a:r>
              <a:rPr lang="en-US" sz="2400" baseline="-25000" dirty="0" smtClean="0">
                <a:latin typeface="Arial"/>
                <a:cs typeface="Arial"/>
                <a:sym typeface="Symbol" pitchFamily="-128" charset="2"/>
              </a:rPr>
              <a:t> </a:t>
            </a:r>
            <a:r>
              <a:rPr lang="en-US" sz="2400" dirty="0" smtClean="0">
                <a:latin typeface="Arial"/>
                <a:cs typeface="Arial"/>
                <a:sym typeface="Symbol" pitchFamily="-128" charset="2"/>
              </a:rPr>
              <a:t> </a:t>
            </a:r>
            <a:r>
              <a:rPr lang="en-US" sz="2400" dirty="0" smtClean="0">
                <a:cs typeface="Arial"/>
                <a:sym typeface="Symbol" pitchFamily="-128" charset="2"/>
              </a:rPr>
              <a:t>= 0.69, then</a:t>
            </a:r>
            <a:endParaRPr lang="en-US" sz="2400" dirty="0"/>
          </a:p>
          <a:p>
            <a:pPr marL="0">
              <a:buNone/>
            </a:pPr>
            <a:endParaRPr lang="en-US" sz="2400" dirty="0" smtClean="0"/>
          </a:p>
          <a:p>
            <a:pPr marL="0">
              <a:buNone/>
            </a:pPr>
            <a:r>
              <a:rPr lang="en-US" sz="2400" dirty="0" smtClean="0"/>
              <a:t> </a:t>
            </a:r>
          </a:p>
          <a:p>
            <a:pPr marL="0">
              <a:buNone/>
            </a:pPr>
            <a:r>
              <a:rPr lang="en-US" sz="2400" dirty="0" smtClean="0"/>
              <a:t>and, crucially, </a:t>
            </a:r>
            <a:r>
              <a:rPr lang="en-US" sz="2400" dirty="0" smtClean="0">
                <a:sym typeface="Symbol" pitchFamily="-128" charset="2"/>
              </a:rPr>
              <a:t></a:t>
            </a:r>
            <a:r>
              <a:rPr lang="el-GR" sz="2400" baseline="-25000" dirty="0" smtClean="0">
                <a:latin typeface="Arial"/>
                <a:cs typeface="Arial"/>
                <a:sym typeface="Symbol" pitchFamily="-128" charset="2"/>
              </a:rPr>
              <a:t>Λ</a:t>
            </a:r>
            <a:r>
              <a:rPr lang="en-US" sz="2400" baseline="-25000" dirty="0" smtClean="0">
                <a:latin typeface="Arial"/>
                <a:cs typeface="Arial"/>
                <a:sym typeface="Symbol" pitchFamily="-128" charset="2"/>
              </a:rPr>
              <a:t> </a:t>
            </a:r>
            <a:r>
              <a:rPr lang="en-US" sz="2400" dirty="0" smtClean="0">
                <a:latin typeface="Arial"/>
                <a:cs typeface="Arial"/>
                <a:sym typeface="Symbol" pitchFamily="-128" charset="2"/>
              </a:rPr>
              <a:t>&gt; </a:t>
            </a:r>
            <a:r>
              <a:rPr lang="en-US" sz="2400" dirty="0" smtClean="0">
                <a:sym typeface="Symbol" pitchFamily="-128" charset="2"/>
              </a:rPr>
              <a:t></a:t>
            </a:r>
            <a:r>
              <a:rPr lang="en-US" sz="2400" baseline="-25000" dirty="0" smtClean="0">
                <a:latin typeface="Arial"/>
                <a:cs typeface="Arial"/>
                <a:sym typeface="Symbol" pitchFamily="-128" charset="2"/>
              </a:rPr>
              <a:t>m</a:t>
            </a:r>
            <a:r>
              <a:rPr lang="en-US" sz="2400" dirty="0" smtClean="0">
                <a:latin typeface="Arial"/>
                <a:cs typeface="Arial"/>
                <a:sym typeface="Symbol" pitchFamily="-128" charset="2"/>
              </a:rPr>
              <a:t> </a:t>
            </a:r>
            <a:r>
              <a:rPr lang="en-US" sz="2400" dirty="0" smtClean="0">
                <a:cs typeface="Arial"/>
                <a:sym typeface="Symbol" pitchFamily="-128" charset="2"/>
              </a:rPr>
              <a:t>by right amount to explain acceleration.</a:t>
            </a:r>
            <a:r>
              <a:rPr lang="en-US" sz="2400" baseline="-25000" dirty="0" smtClean="0">
                <a:cs typeface="Arial"/>
                <a:sym typeface="Symbol" pitchFamily="-128" charset="2"/>
              </a:rPr>
              <a:t> </a:t>
            </a:r>
            <a:endParaRPr lang="en-US" sz="2400" dirty="0" smtClean="0"/>
          </a:p>
          <a:p>
            <a:pPr marL="0">
              <a:buNone/>
            </a:pPr>
            <a:endParaRPr lang="en-US" sz="2400" dirty="0"/>
          </a:p>
        </p:txBody>
      </p:sp>
      <p:graphicFrame>
        <p:nvGraphicFramePr>
          <p:cNvPr id="1487872" name="Object 0"/>
          <p:cNvGraphicFramePr>
            <a:graphicFrameLocks noChangeAspect="1"/>
          </p:cNvGraphicFramePr>
          <p:nvPr/>
        </p:nvGraphicFramePr>
        <p:xfrm>
          <a:off x="3733800" y="2209800"/>
          <a:ext cx="1219200" cy="917575"/>
        </p:xfrm>
        <a:graphic>
          <a:graphicData uri="http://schemas.openxmlformats.org/presentationml/2006/ole">
            <mc:AlternateContent xmlns:mc="http://schemas.openxmlformats.org/markup-compatibility/2006">
              <mc:Choice xmlns:v="urn:schemas-microsoft-com:vml" Requires="v">
                <p:oleObj spid="_x0000_s1493404" name="Equation" r:id="rId4" imgW="609480" imgH="431640" progId="Equation.3">
                  <p:embed/>
                </p:oleObj>
              </mc:Choice>
              <mc:Fallback>
                <p:oleObj name="Equation" r:id="rId4" imgW="6094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09800"/>
                        <a:ext cx="1219200" cy="917575"/>
                      </a:xfrm>
                      <a:prstGeom prst="rect">
                        <a:avLst/>
                      </a:prstGeom>
                      <a:solidFill>
                        <a:schemeClr val="tx1"/>
                      </a:solidFill>
                    </p:spPr>
                  </p:pic>
                </p:oleObj>
              </mc:Fallback>
            </mc:AlternateContent>
          </a:graphicData>
        </a:graphic>
      </p:graphicFrame>
      <p:graphicFrame>
        <p:nvGraphicFramePr>
          <p:cNvPr id="1487873" name="Object 1"/>
          <p:cNvGraphicFramePr>
            <a:graphicFrameLocks noChangeAspect="1"/>
          </p:cNvGraphicFramePr>
          <p:nvPr/>
        </p:nvGraphicFramePr>
        <p:xfrm>
          <a:off x="2819400" y="3733800"/>
          <a:ext cx="3078163" cy="622300"/>
        </p:xfrm>
        <a:graphic>
          <a:graphicData uri="http://schemas.openxmlformats.org/presentationml/2006/ole">
            <mc:AlternateContent xmlns:mc="http://schemas.openxmlformats.org/markup-compatibility/2006">
              <mc:Choice xmlns:v="urn:schemas-microsoft-com:vml" Requires="v">
                <p:oleObj spid="_x0000_s1493405" name="Equation" r:id="rId6" imgW="1130040" imgH="228600" progId="Equation.3">
                  <p:embed/>
                </p:oleObj>
              </mc:Choice>
              <mc:Fallback>
                <p:oleObj name="Equation" r:id="rId6" imgW="113004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733800"/>
                        <a:ext cx="3078163" cy="622300"/>
                      </a:xfrm>
                      <a:prstGeom prst="rect">
                        <a:avLst/>
                      </a:prstGeom>
                      <a:solidFill>
                        <a:schemeClr val="tx1"/>
                      </a:solidFill>
                    </p:spPr>
                  </p:pic>
                </p:oleObj>
              </mc:Fallback>
            </mc:AlternateContent>
          </a:graphicData>
        </a:graphic>
      </p:graphicFrame>
      <p:sp>
        <p:nvSpPr>
          <p:cNvPr id="6" name="Slide Number Placeholder 5"/>
          <p:cNvSpPr>
            <a:spLocks noGrp="1"/>
          </p:cNvSpPr>
          <p:nvPr>
            <p:ph type="sldNum" sz="quarter" idx="12"/>
          </p:nvPr>
        </p:nvSpPr>
        <p:spPr/>
        <p:txBody>
          <a:bodyPr/>
          <a:lstStyle/>
          <a:p>
            <a:fld id="{0BD6782D-B791-4C75-AE48-76E38556343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B3E501-7A98-4A66-A928-86DE941A4F08}" type="slidenum">
              <a:rPr lang="en-US" smtClean="0"/>
              <a:pPr/>
              <a:t>29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7429500" cy="4457700"/>
          </a:xfrm>
          <a:prstGeom prst="rect">
            <a:avLst/>
          </a:prstGeom>
        </p:spPr>
      </p:pic>
      <p:sp>
        <p:nvSpPr>
          <p:cNvPr id="4" name="TextBox 3"/>
          <p:cNvSpPr txBox="1"/>
          <p:nvPr/>
        </p:nvSpPr>
        <p:spPr>
          <a:xfrm>
            <a:off x="1022977" y="228600"/>
            <a:ext cx="7059946" cy="523220"/>
          </a:xfrm>
          <a:prstGeom prst="rect">
            <a:avLst/>
          </a:prstGeom>
          <a:noFill/>
        </p:spPr>
        <p:txBody>
          <a:bodyPr wrap="none" rtlCol="0">
            <a:spAutoFit/>
          </a:bodyPr>
          <a:lstStyle/>
          <a:p>
            <a:r>
              <a:rPr lang="en-US" sz="2800" dirty="0" smtClean="0"/>
              <a:t>Has Expansion Always Been Accelerating?</a:t>
            </a:r>
            <a:endParaRPr lang="en-US" sz="2800" dirty="0"/>
          </a:p>
        </p:txBody>
      </p:sp>
      <p:sp>
        <p:nvSpPr>
          <p:cNvPr id="5" name="TextBox 4"/>
          <p:cNvSpPr txBox="1"/>
          <p:nvPr/>
        </p:nvSpPr>
        <p:spPr>
          <a:xfrm>
            <a:off x="62608" y="5562600"/>
            <a:ext cx="8852792" cy="1200329"/>
          </a:xfrm>
          <a:prstGeom prst="rect">
            <a:avLst/>
          </a:prstGeom>
          <a:noFill/>
        </p:spPr>
        <p:txBody>
          <a:bodyPr wrap="square" rtlCol="0">
            <a:spAutoFit/>
          </a:bodyPr>
          <a:lstStyle/>
          <a:p>
            <a:r>
              <a:rPr lang="en-US" sz="2400" dirty="0" smtClean="0"/>
              <a:t>The highest z Type </a:t>
            </a:r>
            <a:r>
              <a:rPr lang="en-US" sz="2400" dirty="0" err="1" smtClean="0"/>
              <a:t>Ia</a:t>
            </a:r>
            <a:r>
              <a:rPr lang="en-US" sz="2400" dirty="0" smtClean="0"/>
              <a:t> supernovae suggest that it used to be decelerating, as expected if matter once dominated</a:t>
            </a:r>
          </a:p>
          <a:p>
            <a:r>
              <a:rPr lang="en-US" sz="2400" dirty="0"/>
              <a:t>d</a:t>
            </a:r>
            <a:r>
              <a:rPr lang="en-US" sz="2400" dirty="0" smtClean="0"/>
              <a:t>ark </a:t>
            </a:r>
            <a:r>
              <a:rPr lang="en-US" sz="2400" dirty="0"/>
              <a:t>e</a:t>
            </a:r>
            <a:r>
              <a:rPr lang="en-US" sz="2400" dirty="0" smtClean="0"/>
              <a:t>nergy.</a:t>
            </a:r>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59" t="1" r="94662" b="73332"/>
          <a:stretch/>
        </p:blipFill>
        <p:spPr>
          <a:xfrm>
            <a:off x="914400" y="2468880"/>
            <a:ext cx="365760" cy="1188720"/>
          </a:xfrm>
          <a:prstGeom prst="rect">
            <a:avLst/>
          </a:prstGeom>
        </p:spPr>
      </p:pic>
      <p:sp>
        <p:nvSpPr>
          <p:cNvPr id="7" name="TextBox 6"/>
          <p:cNvSpPr txBox="1"/>
          <p:nvPr/>
        </p:nvSpPr>
        <p:spPr>
          <a:xfrm rot="16200000">
            <a:off x="-530243" y="2785467"/>
            <a:ext cx="3260111" cy="584775"/>
          </a:xfrm>
          <a:prstGeom prst="rect">
            <a:avLst/>
          </a:prstGeom>
          <a:noFill/>
        </p:spPr>
        <p:txBody>
          <a:bodyPr wrap="square" rtlCol="0">
            <a:spAutoFit/>
          </a:bodyPr>
          <a:lstStyle/>
          <a:p>
            <a:r>
              <a:rPr lang="en-US" sz="1600" dirty="0" smtClean="0"/>
              <a:t>Apparent magnitude relative to that for a “coasting” universe</a:t>
            </a:r>
            <a:endParaRPr lang="en-US" sz="1600" dirty="0"/>
          </a:p>
        </p:txBody>
      </p:sp>
      <p:sp>
        <p:nvSpPr>
          <p:cNvPr id="8" name="TextBox 7"/>
          <p:cNvSpPr txBox="1"/>
          <p:nvPr/>
        </p:nvSpPr>
        <p:spPr>
          <a:xfrm>
            <a:off x="4489004" y="5224046"/>
            <a:ext cx="1003801" cy="338554"/>
          </a:xfrm>
          <a:prstGeom prst="rect">
            <a:avLst/>
          </a:prstGeom>
          <a:noFill/>
        </p:spPr>
        <p:txBody>
          <a:bodyPr wrap="none" rtlCol="0">
            <a:spAutoFit/>
          </a:bodyPr>
          <a:lstStyle/>
          <a:p>
            <a:r>
              <a:rPr lang="en-US" sz="1600" dirty="0" smtClean="0"/>
              <a:t>(t=6 </a:t>
            </a:r>
            <a:r>
              <a:rPr lang="en-US" sz="1600" dirty="0" err="1" smtClean="0"/>
              <a:t>Gyr</a:t>
            </a:r>
            <a:r>
              <a:rPr lang="en-US" sz="1600" dirty="0" smtClean="0"/>
              <a:t>)</a:t>
            </a:r>
            <a:endParaRPr lang="en-US" sz="1600" dirty="0"/>
          </a:p>
        </p:txBody>
      </p:sp>
      <p:sp>
        <p:nvSpPr>
          <p:cNvPr id="9" name="TextBox 8"/>
          <p:cNvSpPr txBox="1"/>
          <p:nvPr/>
        </p:nvSpPr>
        <p:spPr>
          <a:xfrm>
            <a:off x="7454399" y="5224046"/>
            <a:ext cx="1003801" cy="338554"/>
          </a:xfrm>
          <a:prstGeom prst="rect">
            <a:avLst/>
          </a:prstGeom>
          <a:noFill/>
        </p:spPr>
        <p:txBody>
          <a:bodyPr wrap="none" rtlCol="0">
            <a:spAutoFit/>
          </a:bodyPr>
          <a:lstStyle/>
          <a:p>
            <a:r>
              <a:rPr lang="en-US" sz="1600" dirty="0" smtClean="0"/>
              <a:t>(t=4 </a:t>
            </a:r>
            <a:r>
              <a:rPr lang="en-US" sz="1600" dirty="0" err="1" smtClean="0"/>
              <a:t>Gyr</a:t>
            </a:r>
            <a:r>
              <a:rPr lang="en-US" sz="1600" dirty="0" smtClean="0"/>
              <a:t>)</a:t>
            </a:r>
            <a:endParaRPr lang="en-US" sz="1600" dirty="0"/>
          </a:p>
        </p:txBody>
      </p:sp>
    </p:spTree>
    <p:extLst>
      <p:ext uri="{BB962C8B-B14F-4D97-AF65-F5344CB8AC3E}">
        <p14:creationId xmlns:p14="http://schemas.microsoft.com/office/powerpoint/2010/main" val="243736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828800" y="304800"/>
            <a:ext cx="5343840" cy="430887"/>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Lst>
            </a:pPr>
            <a:r>
              <a:rPr lang="en-GB" sz="2800" dirty="0">
                <a:solidFill>
                  <a:schemeClr val="bg2"/>
                </a:solidFill>
              </a:rPr>
              <a:t>The Cosmological Principle</a:t>
            </a:r>
          </a:p>
        </p:txBody>
      </p:sp>
      <p:sp>
        <p:nvSpPr>
          <p:cNvPr id="2051" name="Text Box 2"/>
          <p:cNvSpPr txBox="1">
            <a:spLocks noChangeArrowheads="1"/>
          </p:cNvSpPr>
          <p:nvPr/>
        </p:nvSpPr>
        <p:spPr bwMode="auto">
          <a:xfrm>
            <a:off x="533400" y="990600"/>
            <a:ext cx="8268960" cy="1107996"/>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On the largest scales, the universe is roughly </a:t>
            </a:r>
            <a:r>
              <a:rPr lang="en-GB" sz="2400" u="sng" dirty="0">
                <a:solidFill>
                  <a:schemeClr val="bg2"/>
                </a:solidFill>
              </a:rPr>
              <a:t>homogeneous</a:t>
            </a:r>
            <a:r>
              <a:rPr lang="en-GB" sz="2400" dirty="0">
                <a:solidFill>
                  <a:schemeClr val="bg2"/>
                </a:solidFill>
              </a:rPr>
              <a:t> (same at all places) and </a:t>
            </a:r>
            <a:r>
              <a:rPr lang="en-GB" sz="2400" u="sng" dirty="0">
                <a:solidFill>
                  <a:schemeClr val="bg2"/>
                </a:solidFill>
              </a:rPr>
              <a:t>isotropic</a:t>
            </a:r>
            <a:r>
              <a:rPr lang="en-GB" sz="2400" dirty="0">
                <a:solidFill>
                  <a:schemeClr val="bg2"/>
                </a:solidFill>
              </a:rPr>
              <a:t> (same in all directions</a:t>
            </a:r>
            <a:r>
              <a:rPr lang="en-GB" sz="2400" dirty="0" smtClean="0">
                <a:solidFill>
                  <a:schemeClr val="bg2"/>
                </a:solidFill>
              </a:rPr>
              <a:t>).  Laws of physics same.  Hard to prove but can be </a:t>
            </a:r>
            <a:r>
              <a:rPr lang="en-GB" sz="2400" u="sng" dirty="0" smtClean="0">
                <a:solidFill>
                  <a:schemeClr val="bg2"/>
                </a:solidFill>
              </a:rPr>
              <a:t>disproved</a:t>
            </a:r>
            <a:r>
              <a:rPr lang="en-GB" sz="2400" dirty="0" smtClean="0">
                <a:solidFill>
                  <a:schemeClr val="bg2"/>
                </a:solidFill>
              </a:rPr>
              <a:t>.</a:t>
            </a:r>
            <a:endParaRPr lang="en-GB" sz="2400" dirty="0">
              <a:solidFill>
                <a:schemeClr val="bg2"/>
              </a:solidFill>
            </a:endParaRPr>
          </a:p>
        </p:txBody>
      </p:sp>
      <p:sp>
        <p:nvSpPr>
          <p:cNvPr id="4100" name="Text Box 4"/>
          <p:cNvSpPr txBox="1">
            <a:spLocks noChangeArrowheads="1"/>
          </p:cNvSpPr>
          <p:nvPr/>
        </p:nvSpPr>
        <p:spPr bwMode="auto">
          <a:xfrm>
            <a:off x="533400" y="2473404"/>
            <a:ext cx="8077200" cy="1107996"/>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Hubble's Law might suggest that everything is expanding away from us, putting us at </a:t>
            </a:r>
            <a:r>
              <a:rPr lang="en-GB" sz="2400" dirty="0" err="1">
                <a:solidFill>
                  <a:schemeClr val="bg2"/>
                </a:solidFill>
              </a:rPr>
              <a:t>center</a:t>
            </a:r>
            <a:r>
              <a:rPr lang="en-GB" sz="2400" dirty="0">
                <a:solidFill>
                  <a:schemeClr val="bg2"/>
                </a:solidFill>
              </a:rPr>
              <a:t> of expansion.  Is this necessarily true?</a:t>
            </a:r>
          </a:p>
        </p:txBody>
      </p:sp>
      <p:pic>
        <p:nvPicPr>
          <p:cNvPr id="4101" name="Picture 5"/>
          <p:cNvPicPr>
            <a:picLocks noChangeAspect="1" noChangeArrowheads="1"/>
          </p:cNvPicPr>
          <p:nvPr/>
        </p:nvPicPr>
        <p:blipFill>
          <a:blip r:embed="rId3" cstate="print">
            <a:lum contrast="10000"/>
          </a:blip>
          <a:srcRect/>
          <a:stretch>
            <a:fillRect/>
          </a:stretch>
        </p:blipFill>
        <p:spPr bwMode="auto">
          <a:xfrm>
            <a:off x="148320" y="3944830"/>
            <a:ext cx="6901920" cy="2760770"/>
          </a:xfrm>
          <a:prstGeom prst="rect">
            <a:avLst/>
          </a:prstGeom>
          <a:noFill/>
          <a:ln w="9525">
            <a:noFill/>
            <a:miter lim="800000"/>
            <a:headEnd/>
            <a:tailEnd/>
          </a:ln>
        </p:spPr>
      </p:pic>
      <p:sp>
        <p:nvSpPr>
          <p:cNvPr id="4102" name="Text Box 6"/>
          <p:cNvSpPr txBox="1">
            <a:spLocks noChangeArrowheads="1"/>
          </p:cNvSpPr>
          <p:nvPr/>
        </p:nvSpPr>
        <p:spPr bwMode="auto">
          <a:xfrm>
            <a:off x="7200000" y="4259967"/>
            <a:ext cx="1486080" cy="923330"/>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Lst>
            </a:pPr>
            <a:r>
              <a:rPr lang="en-GB" sz="2000" dirty="0">
                <a:solidFill>
                  <a:schemeClr val="bg2"/>
                </a:solidFill>
              </a:rPr>
              <a:t>(assumes   H</a:t>
            </a:r>
            <a:r>
              <a:rPr lang="en-GB" sz="2000" baseline="-33000" dirty="0">
                <a:solidFill>
                  <a:schemeClr val="bg2"/>
                </a:solidFill>
              </a:rPr>
              <a:t>0</a:t>
            </a:r>
            <a:r>
              <a:rPr lang="en-GB" sz="2000" dirty="0">
                <a:solidFill>
                  <a:schemeClr val="bg2"/>
                </a:solidFill>
              </a:rPr>
              <a:t> = 65 km/sec/</a:t>
            </a:r>
            <a:r>
              <a:rPr lang="en-GB" sz="2000" dirty="0" err="1">
                <a:solidFill>
                  <a:schemeClr val="bg2"/>
                </a:solidFill>
              </a:rPr>
              <a:t>Mpc</a:t>
            </a:r>
            <a:r>
              <a:rPr lang="en-GB" sz="2000" dirty="0">
                <a:solidFill>
                  <a:schemeClr val="bg2"/>
                </a:solidFill>
              </a:rPr>
              <a:t>)</a:t>
            </a:r>
          </a:p>
        </p:txBody>
      </p:sp>
      <p:sp>
        <p:nvSpPr>
          <p:cNvPr id="4104" name="Rectangle 8"/>
          <p:cNvSpPr>
            <a:spLocks noChangeArrowheads="1"/>
          </p:cNvSpPr>
          <p:nvPr/>
        </p:nvSpPr>
        <p:spPr bwMode="auto">
          <a:xfrm>
            <a:off x="148320" y="4953000"/>
            <a:ext cx="6773760" cy="414764"/>
          </a:xfrm>
          <a:prstGeom prst="rect">
            <a:avLst/>
          </a:prstGeom>
          <a:noFill/>
          <a:ln w="25400">
            <a:solidFill>
              <a:srgbClr val="FFFF00"/>
            </a:solidFill>
            <a:miter lim="800000"/>
            <a:headEnd/>
            <a:tailEnd/>
          </a:ln>
        </p:spPr>
        <p:txBody>
          <a:bodyPr wrap="none" lIns="82945" tIns="41473" rIns="82945" bIns="41473" anchor="ctr"/>
          <a:lstStyle/>
          <a:p>
            <a:endParaRPr lang="en-US"/>
          </a:p>
        </p:txBody>
      </p:sp>
      <p:sp>
        <p:nvSpPr>
          <p:cNvPr id="4105" name="Rectangle 9"/>
          <p:cNvSpPr>
            <a:spLocks noChangeArrowheads="1"/>
          </p:cNvSpPr>
          <p:nvPr/>
        </p:nvSpPr>
        <p:spPr bwMode="auto">
          <a:xfrm>
            <a:off x="148320" y="5605036"/>
            <a:ext cx="6773760" cy="414764"/>
          </a:xfrm>
          <a:prstGeom prst="rect">
            <a:avLst/>
          </a:prstGeom>
          <a:noFill/>
          <a:ln w="25400">
            <a:solidFill>
              <a:srgbClr val="FFFF00"/>
            </a:solidFill>
            <a:miter lim="800000"/>
            <a:headEnd/>
            <a:tailEnd/>
          </a:ln>
        </p:spPr>
        <p:txBody>
          <a:bodyPr wrap="none" lIns="82945" tIns="41473" rIns="82945" bIns="41473" anchor="ctr"/>
          <a:lstStyle/>
          <a:p>
            <a:endParaRPr lang="en-US"/>
          </a:p>
        </p:txBody>
      </p:sp>
      <p:sp>
        <p:nvSpPr>
          <p:cNvPr id="4106" name="Rectangle 10"/>
          <p:cNvSpPr>
            <a:spLocks noChangeArrowheads="1"/>
          </p:cNvSpPr>
          <p:nvPr/>
        </p:nvSpPr>
        <p:spPr bwMode="auto">
          <a:xfrm>
            <a:off x="148320" y="6248400"/>
            <a:ext cx="6773760" cy="414764"/>
          </a:xfrm>
          <a:prstGeom prst="rect">
            <a:avLst/>
          </a:prstGeom>
          <a:noFill/>
          <a:ln w="25400">
            <a:solidFill>
              <a:srgbClr val="FFFF00"/>
            </a:solidFill>
            <a:miter lim="800000"/>
            <a:headEnd/>
            <a:tailEnd/>
          </a:ln>
        </p:spPr>
        <p:txBody>
          <a:bodyPr wrap="none" lIns="82945" tIns="41473" rIns="82945" bIns="41473" anchor="ctr"/>
          <a:lstStyle/>
          <a:p>
            <a:endParaRPr lang="en-US"/>
          </a:p>
        </p:txBody>
      </p:sp>
      <p:sp>
        <p:nvSpPr>
          <p:cNvPr id="10" name="Slide Number Placeholder 9"/>
          <p:cNvSpPr>
            <a:spLocks noGrp="1"/>
          </p:cNvSpPr>
          <p:nvPr>
            <p:ph type="sldNum" sz="quarter" idx="12"/>
          </p:nvPr>
        </p:nvSpPr>
        <p:spPr/>
        <p:txBody>
          <a:bodyPr/>
          <a:lstStyle/>
          <a:p>
            <a:fld id="{B5B3E501-7A98-4A66-A928-86DE941A4F08}" type="slidenum">
              <a:rPr lang="en-US" smtClean="0"/>
              <a:pPr/>
              <a:t>3</a:t>
            </a:fld>
            <a:endParaRPr lang="en-US"/>
          </a:p>
        </p:txBody>
      </p:sp>
      <p:sp>
        <p:nvSpPr>
          <p:cNvPr id="2" name="Rectangle 1"/>
          <p:cNvSpPr/>
          <p:nvPr/>
        </p:nvSpPr>
        <p:spPr bwMode="auto">
          <a:xfrm>
            <a:off x="3119880" y="4191000"/>
            <a:ext cx="846300" cy="73764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13" name="Rectangle 12"/>
          <p:cNvSpPr/>
          <p:nvPr/>
        </p:nvSpPr>
        <p:spPr bwMode="auto">
          <a:xfrm>
            <a:off x="427784" y="4191000"/>
            <a:ext cx="867616" cy="73764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14" name="Rectangle 13"/>
          <p:cNvSpPr/>
          <p:nvPr/>
        </p:nvSpPr>
        <p:spPr bwMode="auto">
          <a:xfrm>
            <a:off x="1828800" y="4191000"/>
            <a:ext cx="808598" cy="71956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10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10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P spid="4104" grpId="0" animBg="1"/>
      <p:bldP spid="4104" grpId="1" animBg="1"/>
      <p:bldP spid="4105" grpId="0" animBg="1"/>
      <p:bldP spid="4105" grpId="1" animBg="1"/>
      <p:bldP spid="4106" grpId="0" animBg="1"/>
      <p:bldP spid="2" grpId="0" animBg="1"/>
      <p:bldP spid="2" grpId="1" animBg="1"/>
      <p:bldP spid="13" grpId="0"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p:cNvSpPr>
            <a:spLocks noGrp="1" noChangeArrowheads="1"/>
          </p:cNvSpPr>
          <p:nvPr>
            <p:ph type="title"/>
          </p:nvPr>
        </p:nvSpPr>
        <p:spPr>
          <a:xfrm>
            <a:off x="304800" y="152400"/>
            <a:ext cx="8458200" cy="914400"/>
          </a:xfrm>
        </p:spPr>
        <p:txBody>
          <a:bodyPr/>
          <a:lstStyle/>
          <a:p>
            <a:r>
              <a:rPr lang="en-US" dirty="0" smtClean="0"/>
              <a:t>But Very Early On, Radiation Dominated Everything</a:t>
            </a:r>
            <a:endParaRPr lang="en-US" dirty="0"/>
          </a:p>
        </p:txBody>
      </p:sp>
      <p:sp>
        <p:nvSpPr>
          <p:cNvPr id="1437699" name="Rectangle 3"/>
          <p:cNvSpPr>
            <a:spLocks noGrp="1" noChangeArrowheads="1"/>
          </p:cNvSpPr>
          <p:nvPr>
            <p:ph type="body" idx="1"/>
          </p:nvPr>
        </p:nvSpPr>
        <p:spPr>
          <a:xfrm>
            <a:off x="457200" y="1600200"/>
            <a:ext cx="8229600" cy="3505200"/>
          </a:xfrm>
        </p:spPr>
        <p:txBody>
          <a:bodyPr/>
          <a:lstStyle/>
          <a:p>
            <a:pPr marL="0">
              <a:buNone/>
            </a:pPr>
            <a:r>
              <a:rPr lang="en-US" sz="2400" dirty="0" smtClean="0"/>
              <a:t>Consider just matter and radiation first.  Average </a:t>
            </a:r>
            <a:r>
              <a:rPr lang="en-US" sz="2400" dirty="0"/>
              <a:t>density of matter </a:t>
            </a:r>
            <a:r>
              <a:rPr lang="en-US" sz="2400" dirty="0">
                <a:sym typeface="Symbol" pitchFamily="-128" charset="2"/>
              </a:rPr>
              <a:t></a:t>
            </a:r>
            <a:r>
              <a:rPr lang="en-US" sz="2400" baseline="-25000" dirty="0">
                <a:sym typeface="Symbol" pitchFamily="-128" charset="2"/>
              </a:rPr>
              <a:t>m</a:t>
            </a:r>
            <a:r>
              <a:rPr lang="en-US" sz="2400" dirty="0">
                <a:sym typeface="Symbol" pitchFamily="-128" charset="2"/>
              </a:rPr>
              <a:t> = M/V, where M contains both visible and dark matter</a:t>
            </a:r>
            <a:r>
              <a:rPr lang="en-US" sz="2400" dirty="0" smtClean="0">
                <a:sym typeface="Symbol" pitchFamily="-128" charset="2"/>
              </a:rPr>
              <a:t>.  Currently, </a:t>
            </a:r>
            <a:r>
              <a:rPr lang="en-US" sz="2400" baseline="-25000" dirty="0" smtClean="0">
                <a:sym typeface="Symbol" pitchFamily="-128" charset="2"/>
              </a:rPr>
              <a:t>m</a:t>
            </a:r>
            <a:r>
              <a:rPr lang="en-US" sz="2400" dirty="0" smtClean="0">
                <a:sym typeface="Symbol" pitchFamily="-128" charset="2"/>
              </a:rPr>
              <a:t> = 2.7 x 10</a:t>
            </a:r>
            <a:r>
              <a:rPr lang="en-US" sz="2400" baseline="30000" dirty="0" smtClean="0">
                <a:sym typeface="Symbol" pitchFamily="-128" charset="2"/>
              </a:rPr>
              <a:t>-27</a:t>
            </a:r>
            <a:r>
              <a:rPr lang="en-US" sz="2400" dirty="0" smtClean="0">
                <a:sym typeface="Symbol" pitchFamily="-128" charset="2"/>
              </a:rPr>
              <a:t> kg m</a:t>
            </a:r>
            <a:r>
              <a:rPr lang="en-US" sz="2400" baseline="30000" dirty="0" smtClean="0">
                <a:sym typeface="Symbol" pitchFamily="-128" charset="2"/>
              </a:rPr>
              <a:t>-3</a:t>
            </a:r>
            <a:r>
              <a:rPr lang="en-US" sz="2400" dirty="0" smtClean="0">
                <a:sym typeface="Symbol" pitchFamily="-128" charset="2"/>
              </a:rPr>
              <a:t>.</a:t>
            </a:r>
            <a:endParaRPr lang="en-US" sz="2400" dirty="0">
              <a:sym typeface="Symbol" pitchFamily="-128" charset="2"/>
            </a:endParaRPr>
          </a:p>
          <a:p>
            <a:pPr>
              <a:buNone/>
            </a:pPr>
            <a:endParaRPr lang="en-US" sz="2400" dirty="0">
              <a:sym typeface="Symbol" pitchFamily="-128" charset="2"/>
            </a:endParaRPr>
          </a:p>
          <a:p>
            <a:pPr marL="0">
              <a:buNone/>
            </a:pPr>
            <a:r>
              <a:rPr lang="en-US" sz="2400" dirty="0" smtClean="0">
                <a:sym typeface="Symbol" pitchFamily="-128" charset="2"/>
              </a:rPr>
              <a:t>CMBR dominates radiation in Universe.  From CMBR, determine energy density of radiation.  Convert to equivalent “mass” </a:t>
            </a:r>
            <a:r>
              <a:rPr lang="en-US" sz="2400" dirty="0">
                <a:sym typeface="Symbol" pitchFamily="-128" charset="2"/>
              </a:rPr>
              <a:t>density </a:t>
            </a:r>
            <a:r>
              <a:rPr lang="en-US" sz="2400" dirty="0" smtClean="0">
                <a:sym typeface="Symbol" pitchFamily="-128" charset="2"/>
              </a:rPr>
              <a:t>using </a:t>
            </a:r>
            <a:r>
              <a:rPr lang="en-US" sz="2400" dirty="0" smtClean="0"/>
              <a:t>E=mc</a:t>
            </a:r>
            <a:r>
              <a:rPr lang="en-US" sz="2400" baseline="30000" dirty="0" smtClean="0"/>
              <a:t>2</a:t>
            </a:r>
            <a:r>
              <a:rPr lang="en-US" sz="2400" dirty="0" smtClean="0"/>
              <a:t>.   Currently,        </a:t>
            </a:r>
            <a:r>
              <a:rPr lang="en-US" sz="2400" dirty="0" smtClean="0">
                <a:sym typeface="Symbol" pitchFamily="-128" charset="2"/>
              </a:rPr>
              <a:t></a:t>
            </a:r>
            <a:r>
              <a:rPr lang="en-US" sz="2400" baseline="-25000" dirty="0" smtClean="0">
                <a:sym typeface="Symbol" pitchFamily="-128" charset="2"/>
              </a:rPr>
              <a:t>rad</a:t>
            </a:r>
            <a:r>
              <a:rPr lang="en-US" sz="2400" dirty="0" smtClean="0">
                <a:sym typeface="Symbol" pitchFamily="-128" charset="2"/>
              </a:rPr>
              <a:t> = 4.6 x 10</a:t>
            </a:r>
            <a:r>
              <a:rPr lang="en-US" sz="2400" baseline="30000" dirty="0" smtClean="0">
                <a:sym typeface="Symbol" pitchFamily="-128" charset="2"/>
              </a:rPr>
              <a:t>-31</a:t>
            </a:r>
            <a:r>
              <a:rPr lang="en-US" sz="2400" dirty="0" smtClean="0">
                <a:sym typeface="Symbol" pitchFamily="-128" charset="2"/>
              </a:rPr>
              <a:t> kg m</a:t>
            </a:r>
            <a:r>
              <a:rPr lang="en-US" sz="2400" baseline="30000" dirty="0" smtClean="0">
                <a:sym typeface="Symbol" pitchFamily="-128" charset="2"/>
              </a:rPr>
              <a:t>-3</a:t>
            </a:r>
            <a:r>
              <a:rPr lang="en-US" sz="2400" dirty="0" smtClean="0">
                <a:sym typeface="Symbol" pitchFamily="-128" charset="2"/>
              </a:rPr>
              <a:t>.  So matter dominates radiation now (but dark </a:t>
            </a:r>
            <a:r>
              <a:rPr lang="en-US" sz="2400" dirty="0">
                <a:sym typeface="Symbol" pitchFamily="-128" charset="2"/>
              </a:rPr>
              <a:t>e</a:t>
            </a:r>
            <a:r>
              <a:rPr lang="en-US" sz="2400" dirty="0" smtClean="0">
                <a:sym typeface="Symbol" pitchFamily="-128" charset="2"/>
              </a:rPr>
              <a:t>nergy dominates both).</a:t>
            </a:r>
            <a:endParaRPr lang="en-US" sz="2400" dirty="0">
              <a:sym typeface="Symbol" pitchFamily="-128" charset="2"/>
            </a:endParaRPr>
          </a:p>
          <a:p>
            <a:pPr marL="0">
              <a:buNone/>
            </a:pPr>
            <a:endParaRPr lang="en-US" sz="2400" dirty="0"/>
          </a:p>
        </p:txBody>
      </p:sp>
      <p:sp>
        <p:nvSpPr>
          <p:cNvPr id="4" name="Rectangle 3"/>
          <p:cNvSpPr txBox="1">
            <a:spLocks noChangeArrowheads="1"/>
          </p:cNvSpPr>
          <p:nvPr/>
        </p:nvSpPr>
        <p:spPr bwMode="auto">
          <a:xfrm>
            <a:off x="457200" y="4953000"/>
            <a:ext cx="83058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bg2"/>
              </a:solidFill>
              <a:effectLst/>
              <a:uLnTx/>
              <a:uFillTx/>
              <a:latin typeface="+mn-lt"/>
              <a:ea typeface="+mn-ea"/>
              <a:cs typeface="+mn-cs"/>
              <a:sym typeface="Symbol" pitchFamily="-128" charset="2"/>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Reverse expansion. </a:t>
            </a:r>
            <a:r>
              <a:rPr kumimoji="0" lang="en-US" sz="2400" b="0" i="0" u="none" strike="noStrike" kern="0" cap="none" spc="0" normalizeH="0" baseline="-25000" noProof="0" dirty="0" smtClean="0">
                <a:ln>
                  <a:noFill/>
                </a:ln>
                <a:solidFill>
                  <a:schemeClr val="bg2"/>
                </a:solidFill>
                <a:effectLst/>
                <a:uLnTx/>
                <a:uFillTx/>
                <a:latin typeface="+mn-lt"/>
                <a:ea typeface="+mn-ea"/>
                <a:cs typeface="+mn-cs"/>
                <a:sym typeface="Symbol" pitchFamily="-128" charset="2"/>
              </a:rPr>
              <a:t>m </a:t>
            </a:r>
            <a:r>
              <a:rPr kumimoji="0" lang="en-US" sz="24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grows as V shrinks. But </a:t>
            </a:r>
            <a:r>
              <a:rPr kumimoji="0" lang="en-US" sz="2400" b="0" i="0" u="none" strike="noStrike" kern="0" cap="none" spc="0" normalizeH="0" baseline="-25000" noProof="0" dirty="0" smtClean="0">
                <a:ln>
                  <a:noFill/>
                </a:ln>
                <a:solidFill>
                  <a:schemeClr val="bg2"/>
                </a:solidFill>
                <a:effectLst/>
                <a:uLnTx/>
                <a:uFillTx/>
                <a:latin typeface="+mn-lt"/>
                <a:ea typeface="+mn-ea"/>
                <a:cs typeface="+mn-cs"/>
                <a:sym typeface="Symbol" pitchFamily="-128" charset="2"/>
              </a:rPr>
              <a:t>rad</a:t>
            </a:r>
            <a:r>
              <a:rPr kumimoji="0" lang="en-US" sz="24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grows faster because each photon’s </a:t>
            </a:r>
            <a:r>
              <a:rPr kumimoji="0" lang="el-GR" sz="24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λ</a:t>
            </a:r>
            <a:r>
              <a:rPr kumimoji="0" lang="en-US" sz="24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decreases, E increases.  So at</a:t>
            </a:r>
            <a:r>
              <a:rPr kumimoji="0" lang="en-US" sz="2400" b="0" i="0" u="none" strike="noStrike" kern="0" cap="none" spc="0" normalizeH="0" noProof="0" dirty="0" smtClean="0">
                <a:ln>
                  <a:noFill/>
                </a:ln>
                <a:solidFill>
                  <a:schemeClr val="bg2"/>
                </a:solidFill>
                <a:effectLst/>
                <a:uLnTx/>
                <a:uFillTx/>
                <a:latin typeface="+mn-lt"/>
                <a:ea typeface="+mn-ea"/>
                <a:cs typeface="+mn-cs"/>
                <a:sym typeface="Symbol" pitchFamily="-128" charset="2"/>
              </a:rPr>
              <a:t> early times radiation dominated matter.</a:t>
            </a:r>
            <a:endParaRPr kumimoji="0" lang="en-US" sz="2400" b="0" i="0" u="none" strike="noStrike" kern="0" cap="none" spc="0" normalizeH="0" baseline="0" noProof="0" dirty="0">
              <a:ln>
                <a:noFill/>
              </a:ln>
              <a:solidFill>
                <a:schemeClr val="bg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0BD6782D-B791-4C75-AE48-76E385563439}" type="slidenum">
              <a:rPr lang="en-US" smtClean="0"/>
              <a:pPr/>
              <a:t>30</a:t>
            </a:fld>
            <a:endParaRPr lang="en-US"/>
          </a:p>
        </p:txBody>
      </p:sp>
    </p:spTree>
    <p:extLst>
      <p:ext uri="{BB962C8B-B14F-4D97-AF65-F5344CB8AC3E}">
        <p14:creationId xmlns:p14="http://schemas.microsoft.com/office/powerpoint/2010/main" val="2746840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553200" cy="6297327"/>
          </a:xfrm>
          <a:prstGeom prst="rect">
            <a:avLst/>
          </a:prstGeom>
        </p:spPr>
      </p:pic>
      <p:sp>
        <p:nvSpPr>
          <p:cNvPr id="1438723" name="Comment 3"/>
          <p:cNvSpPr>
            <a:spLocks noChangeArrowheads="1"/>
          </p:cNvSpPr>
          <p:nvPr/>
        </p:nvSpPr>
        <p:spPr bwMode="auto">
          <a:xfrm>
            <a:off x="0" y="6511925"/>
            <a:ext cx="2667000" cy="346075"/>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a:spAutoFit/>
          </a:bodyPr>
          <a:lstStyle/>
          <a:p>
            <a:pPr>
              <a:spcBef>
                <a:spcPct val="50000"/>
              </a:spcBef>
            </a:pPr>
            <a:r>
              <a:rPr lang="en-US" sz="1600" b="1" dirty="0" smtClean="0"/>
              <a:t>Era </a:t>
            </a:r>
            <a:r>
              <a:rPr lang="en-US" sz="1600" b="1" dirty="0"/>
              <a:t>of recombination</a:t>
            </a:r>
            <a:endParaRPr lang="en-US" sz="1600" dirty="0"/>
          </a:p>
        </p:txBody>
      </p:sp>
      <p:sp>
        <p:nvSpPr>
          <p:cNvPr id="1438724" name="Line 4"/>
          <p:cNvSpPr>
            <a:spLocks noChangeShapeType="1"/>
          </p:cNvSpPr>
          <p:nvPr/>
        </p:nvSpPr>
        <p:spPr bwMode="auto">
          <a:xfrm flipV="1">
            <a:off x="1828800" y="5562600"/>
            <a:ext cx="1219200" cy="914400"/>
          </a:xfrm>
          <a:prstGeom prst="line">
            <a:avLst/>
          </a:prstGeom>
          <a:noFill/>
          <a:ln w="9525">
            <a:solidFill>
              <a:schemeClr val="hlink"/>
            </a:solidFill>
            <a:round/>
            <a:headEnd/>
            <a:tailEnd type="triangle" w="med" len="med"/>
          </a:ln>
          <a:effectLst/>
        </p:spPr>
        <p:txBody>
          <a:bodyPr wrap="none" anchor="ctr"/>
          <a:lstStyle/>
          <a:p>
            <a:endParaRPr lang="en-US"/>
          </a:p>
        </p:txBody>
      </p:sp>
      <p:sp>
        <p:nvSpPr>
          <p:cNvPr id="5" name="Slide Number Placeholder 4"/>
          <p:cNvSpPr>
            <a:spLocks noGrp="1"/>
          </p:cNvSpPr>
          <p:nvPr>
            <p:ph type="sldNum" sz="quarter" idx="12"/>
          </p:nvPr>
        </p:nvSpPr>
        <p:spPr/>
        <p:txBody>
          <a:bodyPr/>
          <a:lstStyle/>
          <a:p>
            <a:fld id="{0BD6782D-B791-4C75-AE48-76E385563439}" type="slidenum">
              <a:rPr lang="en-US" smtClean="0"/>
              <a:pPr/>
              <a:t>31</a:t>
            </a:fld>
            <a:endParaRPr lang="en-US"/>
          </a:p>
        </p:txBody>
      </p:sp>
      <p:sp>
        <p:nvSpPr>
          <p:cNvPr id="3" name="TextBox 2"/>
          <p:cNvSpPr txBox="1"/>
          <p:nvPr/>
        </p:nvSpPr>
        <p:spPr>
          <a:xfrm>
            <a:off x="6535614" y="3305007"/>
            <a:ext cx="2608385" cy="1754326"/>
          </a:xfrm>
          <a:prstGeom prst="rect">
            <a:avLst/>
          </a:prstGeom>
          <a:noFill/>
        </p:spPr>
        <p:txBody>
          <a:bodyPr wrap="square" rtlCol="0">
            <a:spAutoFit/>
          </a:bodyPr>
          <a:lstStyle/>
          <a:p>
            <a:r>
              <a:rPr lang="en-US" sz="1800" dirty="0" smtClean="0"/>
              <a:t>Results are consistent with Dark Energy having a constant density in time, or very slowly changing, which is hard to understand.</a:t>
            </a:r>
            <a:endParaRPr lang="en-US" sz="1800" dirty="0"/>
          </a:p>
        </p:txBody>
      </p:sp>
    </p:spTree>
    <p:extLst>
      <p:ext uri="{BB962C8B-B14F-4D97-AF65-F5344CB8AC3E}">
        <p14:creationId xmlns:p14="http://schemas.microsoft.com/office/powerpoint/2010/main" val="2526928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a:xfrm>
            <a:off x="685800" y="304800"/>
            <a:ext cx="7772400" cy="838200"/>
          </a:xfrm>
        </p:spPr>
        <p:txBody>
          <a:bodyPr/>
          <a:lstStyle/>
          <a:p>
            <a:r>
              <a:rPr lang="en-US" dirty="0"/>
              <a:t>Shortcomings of </a:t>
            </a:r>
            <a:r>
              <a:rPr lang="en-US" dirty="0" smtClean="0"/>
              <a:t>the Big Bang theory</a:t>
            </a:r>
            <a:br>
              <a:rPr lang="en-US" dirty="0" smtClean="0"/>
            </a:br>
            <a:r>
              <a:rPr lang="en-US" dirty="0" smtClean="0"/>
              <a:t> (beginning of material not on test!)</a:t>
            </a:r>
            <a:endParaRPr lang="en-US" dirty="0"/>
          </a:p>
        </p:txBody>
      </p:sp>
      <p:sp>
        <p:nvSpPr>
          <p:cNvPr id="1555459" name="Rectangle 3"/>
          <p:cNvSpPr>
            <a:spLocks noGrp="1" noChangeArrowheads="1"/>
          </p:cNvSpPr>
          <p:nvPr>
            <p:ph type="body" idx="1"/>
          </p:nvPr>
        </p:nvSpPr>
        <p:spPr>
          <a:xfrm>
            <a:off x="685800" y="1524000"/>
            <a:ext cx="7772400" cy="5181600"/>
          </a:xfrm>
        </p:spPr>
        <p:txBody>
          <a:bodyPr/>
          <a:lstStyle/>
          <a:p>
            <a:pPr>
              <a:buNone/>
            </a:pPr>
            <a:r>
              <a:rPr lang="en-US" sz="2400" dirty="0"/>
              <a:t>The simplest Big Bang theory has a few shortcomings, e.g.</a:t>
            </a:r>
          </a:p>
          <a:p>
            <a:pPr>
              <a:buNone/>
            </a:pPr>
            <a:endParaRPr lang="en-US" sz="2400" dirty="0"/>
          </a:p>
          <a:p>
            <a:pPr lvl="1">
              <a:buNone/>
            </a:pPr>
            <a:r>
              <a:rPr lang="en-US" sz="2400" dirty="0" smtClean="0"/>
              <a:t>“The </a:t>
            </a:r>
            <a:r>
              <a:rPr lang="en-US" sz="2400" dirty="0"/>
              <a:t>horizon </a:t>
            </a:r>
            <a:r>
              <a:rPr lang="en-US" sz="2400" dirty="0" smtClean="0"/>
              <a:t>problem”</a:t>
            </a:r>
            <a:endParaRPr lang="en-US" sz="2400" dirty="0"/>
          </a:p>
          <a:p>
            <a:pPr lvl="1">
              <a:buNone/>
            </a:pPr>
            <a:r>
              <a:rPr lang="en-US" sz="2400" dirty="0" smtClean="0"/>
              <a:t>“The </a:t>
            </a:r>
            <a:r>
              <a:rPr lang="en-US" sz="2400" dirty="0"/>
              <a:t>flatness </a:t>
            </a:r>
            <a:r>
              <a:rPr lang="en-US" sz="2400" dirty="0" smtClean="0"/>
              <a:t>problem”</a:t>
            </a:r>
            <a:endParaRPr lang="en-US" sz="2400" dirty="0"/>
          </a:p>
          <a:p>
            <a:pPr lvl="1">
              <a:buNone/>
            </a:pPr>
            <a:endParaRPr lang="en-US" sz="2400" dirty="0"/>
          </a:p>
          <a:p>
            <a:pPr>
              <a:buNone/>
            </a:pPr>
            <a:r>
              <a:rPr lang="en-US" sz="2400" dirty="0"/>
              <a:t>No theory complete without addressing </a:t>
            </a:r>
            <a:r>
              <a:rPr lang="en-US" sz="2400" dirty="0" smtClean="0"/>
              <a:t>these </a:t>
            </a:r>
            <a:r>
              <a:rPr lang="en-US" sz="2400" dirty="0"/>
              <a:t>problems!</a:t>
            </a:r>
          </a:p>
          <a:p>
            <a:pPr>
              <a:buNone/>
            </a:pPr>
            <a:endParaRPr lang="en-US" sz="2400" dirty="0"/>
          </a:p>
        </p:txBody>
      </p:sp>
      <p:sp>
        <p:nvSpPr>
          <p:cNvPr id="4" name="Slide Number Placeholder 3"/>
          <p:cNvSpPr>
            <a:spLocks noGrp="1"/>
          </p:cNvSpPr>
          <p:nvPr>
            <p:ph type="sldNum" sz="quarter" idx="12"/>
          </p:nvPr>
        </p:nvSpPr>
        <p:spPr/>
        <p:txBody>
          <a:bodyPr/>
          <a:lstStyle/>
          <a:p>
            <a:fld id="{0BD6782D-B791-4C75-AE48-76E38556343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685800" y="0"/>
            <a:ext cx="7772400" cy="990600"/>
          </a:xfrm>
        </p:spPr>
        <p:txBody>
          <a:bodyPr/>
          <a:lstStyle/>
          <a:p>
            <a:r>
              <a:rPr lang="en-US" dirty="0"/>
              <a:t>1. The </a:t>
            </a:r>
            <a:r>
              <a:rPr lang="en-US" dirty="0" smtClean="0"/>
              <a:t>horizon (or isotropy) </a:t>
            </a:r>
            <a:r>
              <a:rPr lang="en-US" dirty="0"/>
              <a:t>problem</a:t>
            </a:r>
          </a:p>
        </p:txBody>
      </p:sp>
      <p:sp>
        <p:nvSpPr>
          <p:cNvPr id="1468419" name="Rectangle 3"/>
          <p:cNvSpPr>
            <a:spLocks noGrp="1" noChangeArrowheads="1"/>
          </p:cNvSpPr>
          <p:nvPr>
            <p:ph type="body" idx="1"/>
          </p:nvPr>
        </p:nvSpPr>
        <p:spPr>
          <a:xfrm>
            <a:off x="266700" y="966952"/>
            <a:ext cx="8458200" cy="5105400"/>
          </a:xfrm>
        </p:spPr>
        <p:txBody>
          <a:bodyPr/>
          <a:lstStyle/>
          <a:p>
            <a:pPr marL="0">
              <a:buNone/>
            </a:pPr>
            <a:r>
              <a:rPr lang="en-US" sz="2400" dirty="0"/>
              <a:t>If the Universe is </a:t>
            </a:r>
            <a:r>
              <a:rPr lang="en-US" sz="2400" dirty="0" smtClean="0"/>
              <a:t>13.8 </a:t>
            </a:r>
            <a:r>
              <a:rPr lang="en-US" sz="2400" dirty="0" err="1" smtClean="0"/>
              <a:t>Gyrs</a:t>
            </a:r>
            <a:r>
              <a:rPr lang="en-US" sz="2400" dirty="0" smtClean="0"/>
              <a:t> </a:t>
            </a:r>
            <a:r>
              <a:rPr lang="en-US" sz="2400" dirty="0"/>
              <a:t>old, </a:t>
            </a:r>
            <a:r>
              <a:rPr lang="en-US" sz="2400" dirty="0" smtClean="0"/>
              <a:t>light has only had this much time to travel.</a:t>
            </a:r>
          </a:p>
          <a:p>
            <a:pPr marL="0">
              <a:buNone/>
            </a:pPr>
            <a:endParaRPr lang="en-US" sz="2400" dirty="0"/>
          </a:p>
          <a:p>
            <a:pPr marL="0">
              <a:buNone/>
            </a:pPr>
            <a:r>
              <a:rPr lang="en-US" sz="2400" dirty="0" smtClean="0"/>
              <a:t>But light would need 27.6 </a:t>
            </a:r>
            <a:r>
              <a:rPr lang="en-US" sz="2400" dirty="0" err="1" smtClean="0"/>
              <a:t>Gyrs</a:t>
            </a:r>
            <a:r>
              <a:rPr lang="en-US" sz="2400" dirty="0" smtClean="0"/>
              <a:t> to get from one point on the “horizon” to a point in the opposite direction.</a:t>
            </a:r>
            <a:endParaRPr lang="en-US" sz="2400" dirty="0"/>
          </a:p>
          <a:p>
            <a:pPr>
              <a:buNone/>
            </a:pPr>
            <a:endParaRPr lang="en-US" sz="2400" dirty="0"/>
          </a:p>
          <a:p>
            <a:pPr marL="0">
              <a:spcBef>
                <a:spcPts val="0"/>
              </a:spcBef>
              <a:buNone/>
            </a:pPr>
            <a:r>
              <a:rPr lang="en-US" sz="2400" dirty="0" smtClean="0"/>
              <a:t>Nothing travels faster than c,</a:t>
            </a:r>
          </a:p>
          <a:p>
            <a:pPr marL="0">
              <a:spcBef>
                <a:spcPts val="0"/>
              </a:spcBef>
              <a:buNone/>
            </a:pPr>
            <a:r>
              <a:rPr lang="en-US" sz="2400" dirty="0" smtClean="0"/>
              <a:t>so there could have been no</a:t>
            </a:r>
          </a:p>
          <a:p>
            <a:pPr marL="0">
              <a:spcBef>
                <a:spcPts val="0"/>
              </a:spcBef>
              <a:buNone/>
            </a:pPr>
            <a:r>
              <a:rPr lang="en-US" sz="2400" dirty="0" smtClean="0"/>
              <a:t>heat transfer between the two</a:t>
            </a:r>
          </a:p>
          <a:p>
            <a:pPr marL="0">
              <a:spcBef>
                <a:spcPts val="0"/>
              </a:spcBef>
              <a:buNone/>
            </a:pPr>
            <a:r>
              <a:rPr lang="en-US" sz="2400" dirty="0" smtClean="0"/>
              <a:t>regions (they are not “causally</a:t>
            </a:r>
          </a:p>
          <a:p>
            <a:pPr marL="0">
              <a:spcBef>
                <a:spcPts val="0"/>
              </a:spcBef>
              <a:buNone/>
            </a:pPr>
            <a:r>
              <a:rPr lang="en-US" sz="2400" dirty="0" smtClean="0"/>
              <a:t>connected”) - yet temperature</a:t>
            </a:r>
          </a:p>
          <a:p>
            <a:pPr marL="0">
              <a:spcBef>
                <a:spcPts val="0"/>
              </a:spcBef>
              <a:buNone/>
            </a:pPr>
            <a:r>
              <a:rPr lang="en-US" sz="2400" dirty="0"/>
              <a:t>o</a:t>
            </a:r>
            <a:r>
              <a:rPr lang="en-US" sz="2400" dirty="0" smtClean="0"/>
              <a:t>f CMB is same - they are in</a:t>
            </a:r>
          </a:p>
          <a:p>
            <a:pPr marL="0">
              <a:spcBef>
                <a:spcPts val="0"/>
              </a:spcBef>
              <a:buNone/>
            </a:pPr>
            <a:r>
              <a:rPr lang="en-US" sz="2400" dirty="0" smtClean="0"/>
              <a:t>thermal equilibrium.</a:t>
            </a:r>
            <a:endParaRPr lang="en-US" sz="2400" dirty="0"/>
          </a:p>
        </p:txBody>
      </p:sp>
      <p:pic>
        <p:nvPicPr>
          <p:cNvPr id="1468420" name="Picture 4" descr="figure 29-01"/>
          <p:cNvPicPr>
            <a:picLocks noChangeAspect="1" noChangeArrowheads="1"/>
          </p:cNvPicPr>
          <p:nvPr/>
        </p:nvPicPr>
        <p:blipFill>
          <a:blip r:embed="rId3" cstate="print"/>
          <a:srcRect/>
          <a:stretch>
            <a:fillRect/>
          </a:stretch>
        </p:blipFill>
        <p:spPr bwMode="auto">
          <a:xfrm>
            <a:off x="4495800" y="2971800"/>
            <a:ext cx="4648200" cy="3101975"/>
          </a:xfrm>
          <a:prstGeom prst="rect">
            <a:avLst/>
          </a:prstGeom>
          <a:noFill/>
        </p:spPr>
      </p:pic>
      <p:sp>
        <p:nvSpPr>
          <p:cNvPr id="1468421" name="Comment 5"/>
          <p:cNvSpPr>
            <a:spLocks noChangeArrowheads="1"/>
          </p:cNvSpPr>
          <p:nvPr/>
        </p:nvSpPr>
        <p:spPr bwMode="auto">
          <a:xfrm>
            <a:off x="5372100" y="6248070"/>
            <a:ext cx="2895600" cy="523220"/>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a:spAutoFit/>
          </a:bodyPr>
          <a:lstStyle/>
          <a:p>
            <a:pPr>
              <a:spcBef>
                <a:spcPct val="50000"/>
              </a:spcBef>
            </a:pPr>
            <a:r>
              <a:rPr lang="en-US" b="1" dirty="0" smtClean="0"/>
              <a:t>The observable Universe is too large!</a:t>
            </a:r>
            <a:endParaRPr lang="en-US" dirty="0"/>
          </a:p>
        </p:txBody>
      </p:sp>
      <p:sp>
        <p:nvSpPr>
          <p:cNvPr id="6" name="Slide Number Placeholder 5"/>
          <p:cNvSpPr>
            <a:spLocks noGrp="1"/>
          </p:cNvSpPr>
          <p:nvPr>
            <p:ph type="sldNum" sz="quarter" idx="12"/>
          </p:nvPr>
        </p:nvSpPr>
        <p:spPr>
          <a:xfrm>
            <a:off x="6934200" y="6400800"/>
            <a:ext cx="1905000" cy="457200"/>
          </a:xfrm>
        </p:spPr>
        <p:txBody>
          <a:bodyPr/>
          <a:lstStyle/>
          <a:p>
            <a:fld id="{0BD6782D-B791-4C75-AE48-76E385563439}"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ChangeArrowheads="1"/>
          </p:cNvSpPr>
          <p:nvPr>
            <p:ph type="title" idx="4294967295"/>
          </p:nvPr>
        </p:nvSpPr>
        <p:spPr>
          <a:xfrm>
            <a:off x="609600" y="0"/>
            <a:ext cx="7772400" cy="1143000"/>
          </a:xfrm>
        </p:spPr>
        <p:txBody>
          <a:bodyPr/>
          <a:lstStyle/>
          <a:p>
            <a:r>
              <a:rPr lang="en-US" dirty="0"/>
              <a:t>2. The flatness problem</a:t>
            </a:r>
          </a:p>
        </p:txBody>
      </p:sp>
      <p:sp>
        <p:nvSpPr>
          <p:cNvPr id="1469443" name="Rectangle 3"/>
          <p:cNvSpPr>
            <a:spLocks noGrp="1" noChangeArrowheads="1"/>
          </p:cNvSpPr>
          <p:nvPr>
            <p:ph type="body" idx="4294967295"/>
          </p:nvPr>
        </p:nvSpPr>
        <p:spPr>
          <a:xfrm>
            <a:off x="228600" y="1371600"/>
            <a:ext cx="7848600" cy="3429000"/>
          </a:xfrm>
        </p:spPr>
        <p:txBody>
          <a:bodyPr/>
          <a:lstStyle/>
          <a:p>
            <a:pPr marL="0">
              <a:buNone/>
            </a:pPr>
            <a:r>
              <a:rPr lang="en-US" sz="2400" dirty="0"/>
              <a:t>The present Universe has very low curvature </a:t>
            </a:r>
            <a:r>
              <a:rPr lang="en-US" sz="2400" dirty="0" smtClean="0"/>
              <a:t>(flat or nearly flat) </a:t>
            </a:r>
            <a:r>
              <a:rPr lang="en-US" sz="2400" dirty="0"/>
              <a:t>since </a:t>
            </a:r>
            <a:r>
              <a:rPr lang="en-US" sz="2400" dirty="0">
                <a:sym typeface="Symbol" pitchFamily="-128" charset="2"/>
              </a:rPr>
              <a:t></a:t>
            </a:r>
            <a:r>
              <a:rPr lang="en-US" sz="2400" baseline="-25000" dirty="0">
                <a:sym typeface="Symbol" pitchFamily="-128" charset="2"/>
              </a:rPr>
              <a:t>0 </a:t>
            </a:r>
            <a:r>
              <a:rPr lang="en-US" sz="2400" dirty="0">
                <a:sym typeface="Symbol" pitchFamily="-128" charset="2"/>
              </a:rPr>
              <a:t>is close to 1 </a:t>
            </a:r>
            <a:r>
              <a:rPr lang="en-US" sz="2400" dirty="0" smtClean="0">
                <a:sym typeface="Symbol" pitchFamily="-128" charset="2"/>
              </a:rPr>
              <a:t>today.</a:t>
            </a:r>
          </a:p>
          <a:p>
            <a:pPr marL="0">
              <a:buNone/>
            </a:pPr>
            <a:endParaRPr lang="en-US" sz="2400" dirty="0"/>
          </a:p>
          <a:p>
            <a:pPr marL="0">
              <a:buNone/>
            </a:pPr>
            <a:r>
              <a:rPr lang="en-US" sz="2400" dirty="0"/>
              <a:t>The </a:t>
            </a:r>
            <a:r>
              <a:rPr lang="en-US" sz="2400" dirty="0" smtClean="0"/>
              <a:t>equations that describe expanding Universe predict </a:t>
            </a:r>
            <a:r>
              <a:rPr lang="en-US" sz="2400" dirty="0"/>
              <a:t>that any deviation from flatness in a Universe filled with matter or radiation will </a:t>
            </a:r>
            <a:r>
              <a:rPr lang="en-US" sz="2400" dirty="0" smtClean="0"/>
              <a:t>rapidly grow, causing very fast collapse or expansion, with no time for structure formation.</a:t>
            </a:r>
            <a:endParaRPr lang="en-US" sz="2400" dirty="0"/>
          </a:p>
          <a:p>
            <a:pPr>
              <a:buNone/>
            </a:pPr>
            <a:endParaRPr lang="en-US" sz="2400" dirty="0"/>
          </a:p>
          <a:p>
            <a:pPr marL="0">
              <a:buNone/>
            </a:pPr>
            <a:r>
              <a:rPr lang="en-US" sz="2400" dirty="0"/>
              <a:t>Small deviation from flatness now =&gt; immensely small in the early Universe.</a:t>
            </a:r>
            <a:endParaRPr lang="en-US" sz="2400" baseline="-25000" dirty="0"/>
          </a:p>
          <a:p>
            <a:pPr>
              <a:buNone/>
            </a:pPr>
            <a:endParaRPr lang="en-US" sz="2400" dirty="0"/>
          </a:p>
        </p:txBody>
      </p:sp>
      <p:sp>
        <p:nvSpPr>
          <p:cNvPr id="5" name="Slide Number Placeholder 4"/>
          <p:cNvSpPr>
            <a:spLocks noGrp="1"/>
          </p:cNvSpPr>
          <p:nvPr>
            <p:ph type="sldNum" sz="quarter" idx="12"/>
          </p:nvPr>
        </p:nvSpPr>
        <p:spPr/>
        <p:txBody>
          <a:bodyPr/>
          <a:lstStyle/>
          <a:p>
            <a:fld id="{B5B3E501-7A98-4A66-A928-86DE941A4F0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a:xfrm>
            <a:off x="685800" y="76200"/>
            <a:ext cx="7772400" cy="914400"/>
          </a:xfrm>
        </p:spPr>
        <p:txBody>
          <a:bodyPr/>
          <a:lstStyle/>
          <a:p>
            <a:r>
              <a:rPr lang="en-US" dirty="0" smtClean="0"/>
              <a:t>Solution: Inflation</a:t>
            </a:r>
            <a:endParaRPr lang="en-US" dirty="0"/>
          </a:p>
        </p:txBody>
      </p:sp>
      <p:sp>
        <p:nvSpPr>
          <p:cNvPr id="1470467" name="Rectangle 3"/>
          <p:cNvSpPr>
            <a:spLocks noGrp="1" noChangeArrowheads="1"/>
          </p:cNvSpPr>
          <p:nvPr>
            <p:ph type="body" idx="1"/>
          </p:nvPr>
        </p:nvSpPr>
        <p:spPr>
          <a:xfrm>
            <a:off x="0" y="838200"/>
            <a:ext cx="9144000" cy="4114800"/>
          </a:xfrm>
        </p:spPr>
        <p:txBody>
          <a:bodyPr/>
          <a:lstStyle/>
          <a:p>
            <a:pPr marL="0">
              <a:buNone/>
            </a:pPr>
            <a:r>
              <a:rPr lang="en-US" sz="2400" dirty="0"/>
              <a:t>Proposed in </a:t>
            </a:r>
            <a:r>
              <a:rPr lang="en-US" sz="2400" dirty="0" smtClean="0"/>
              <a:t>1980’s: </a:t>
            </a:r>
            <a:r>
              <a:rPr lang="en-US" sz="2400" dirty="0"/>
              <a:t>a brief period of extremely rapid expansion when Universe was 10</a:t>
            </a:r>
            <a:r>
              <a:rPr lang="en-US" sz="2400" baseline="30000" dirty="0"/>
              <a:t>-35</a:t>
            </a:r>
            <a:r>
              <a:rPr lang="en-US" sz="2400" dirty="0"/>
              <a:t> s old. </a:t>
            </a:r>
            <a:r>
              <a:rPr lang="en-US" sz="2400" dirty="0" smtClean="0"/>
              <a:t>Lasted </a:t>
            </a:r>
            <a:r>
              <a:rPr lang="en-US" sz="2400" dirty="0" smtClean="0"/>
              <a:t>~</a:t>
            </a:r>
            <a:r>
              <a:rPr lang="en-US" sz="2400" dirty="0" smtClean="0"/>
              <a:t>10</a:t>
            </a:r>
            <a:r>
              <a:rPr lang="en-US" sz="2400" baseline="30000" dirty="0" smtClean="0"/>
              <a:t>-32</a:t>
            </a:r>
            <a:r>
              <a:rPr lang="en-US" sz="2400" dirty="0" smtClean="0"/>
              <a:t> </a:t>
            </a:r>
            <a:r>
              <a:rPr lang="en-US" sz="2400" dirty="0"/>
              <a:t>s, during which the Universe inflated by a factor of </a:t>
            </a:r>
            <a:r>
              <a:rPr lang="en-US" sz="2400" dirty="0" smtClean="0"/>
              <a:t> ~</a:t>
            </a:r>
            <a:r>
              <a:rPr lang="en-US" sz="2400" dirty="0" smtClean="0"/>
              <a:t>10</a:t>
            </a:r>
            <a:r>
              <a:rPr lang="en-US" sz="2400" baseline="30000" dirty="0" smtClean="0"/>
              <a:t>50</a:t>
            </a:r>
            <a:r>
              <a:rPr lang="en-US" sz="2400" dirty="0" smtClean="0"/>
              <a:t> or more</a:t>
            </a:r>
            <a:r>
              <a:rPr lang="en-US" sz="2400" dirty="0"/>
              <a:t>. What caused </a:t>
            </a:r>
            <a:r>
              <a:rPr lang="en-US" sz="2400" dirty="0" smtClean="0"/>
              <a:t>it?  </a:t>
            </a:r>
            <a:r>
              <a:rPr lang="en-US" sz="2400" dirty="0"/>
              <a:t>Not clear.  Involves properties of a hypothesized “scalar field</a:t>
            </a:r>
            <a:r>
              <a:rPr lang="en-US" sz="2400" dirty="0" smtClean="0"/>
              <a:t>”. </a:t>
            </a:r>
            <a:r>
              <a:rPr lang="en-US" sz="2400" dirty="0"/>
              <a:t>Also stretches out any </a:t>
            </a:r>
            <a:r>
              <a:rPr lang="en-US" sz="2400" dirty="0" smtClean="0"/>
              <a:t>fluctuations </a:t>
            </a:r>
            <a:r>
              <a:rPr lang="en-US" sz="2400" dirty="0"/>
              <a:t>in universe to make it very homogenous. </a:t>
            </a:r>
            <a:r>
              <a:rPr lang="en-US" sz="2400" dirty="0" smtClean="0"/>
              <a:t>Region that inflated may now be ~10</a:t>
            </a:r>
            <a:r>
              <a:rPr lang="en-US" sz="2400" baseline="30000" dirty="0"/>
              <a:t>4</a:t>
            </a:r>
            <a:r>
              <a:rPr lang="en-US" sz="2400" baseline="30000" dirty="0" smtClean="0"/>
              <a:t>5</a:t>
            </a:r>
            <a:r>
              <a:rPr lang="en-US" sz="2400" dirty="0" smtClean="0"/>
              <a:t> x larger than observable universe.  What preceded it?  Not clear, but some sort of quantum fluctuations of this field out of which universes can be made (“eternal inflation” and the “multiverse”).  </a:t>
            </a:r>
            <a:endParaRPr lang="en-US" sz="2400" dirty="0"/>
          </a:p>
          <a:p>
            <a:pPr marL="0">
              <a:buNone/>
            </a:pPr>
            <a:endParaRPr lang="en-US" sz="2400" dirty="0"/>
          </a:p>
        </p:txBody>
      </p:sp>
      <p:pic>
        <p:nvPicPr>
          <p:cNvPr id="1470468" name="Picture 4" descr="figure 29-02"/>
          <p:cNvPicPr>
            <a:picLocks noChangeAspect="1" noChangeArrowheads="1"/>
          </p:cNvPicPr>
          <p:nvPr/>
        </p:nvPicPr>
        <p:blipFill>
          <a:blip r:embed="rId3" cstate="print"/>
          <a:srcRect/>
          <a:stretch>
            <a:fillRect/>
          </a:stretch>
        </p:blipFill>
        <p:spPr bwMode="auto">
          <a:xfrm>
            <a:off x="3810000" y="4165339"/>
            <a:ext cx="5345624" cy="2681036"/>
          </a:xfrm>
          <a:prstGeom prst="rect">
            <a:avLst/>
          </a:prstGeom>
          <a:noFill/>
        </p:spPr>
      </p:pic>
      <p:sp>
        <p:nvSpPr>
          <p:cNvPr id="5" name="Slide Number Placeholder 4"/>
          <p:cNvSpPr>
            <a:spLocks noGrp="1"/>
          </p:cNvSpPr>
          <p:nvPr>
            <p:ph type="sldNum" sz="quarter" idx="12"/>
          </p:nvPr>
        </p:nvSpPr>
        <p:spPr>
          <a:xfrm>
            <a:off x="-1281650" y="6389176"/>
            <a:ext cx="1905000" cy="457200"/>
          </a:xfrm>
        </p:spPr>
        <p:txBody>
          <a:bodyPr/>
          <a:lstStyle/>
          <a:p>
            <a:fld id="{0BD6782D-B791-4C75-AE48-76E385563439}"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lstStyle/>
          <a:p>
            <a:r>
              <a:rPr lang="en-US"/>
              <a:t>Solves the horizon &amp; flatness problems</a:t>
            </a:r>
          </a:p>
        </p:txBody>
      </p:sp>
      <p:sp>
        <p:nvSpPr>
          <p:cNvPr id="1559555" name="Rectangle 3"/>
          <p:cNvSpPr>
            <a:spLocks noGrp="1" noChangeArrowheads="1"/>
          </p:cNvSpPr>
          <p:nvPr>
            <p:ph type="body" idx="1"/>
          </p:nvPr>
        </p:nvSpPr>
        <p:spPr>
          <a:xfrm>
            <a:off x="533400" y="1219200"/>
            <a:ext cx="8382000" cy="5181600"/>
          </a:xfrm>
        </p:spPr>
        <p:txBody>
          <a:bodyPr/>
          <a:lstStyle/>
          <a:p>
            <a:pPr marL="0">
              <a:buNone/>
            </a:pPr>
            <a:r>
              <a:rPr lang="en-US" sz="2400" dirty="0"/>
              <a:t>Solves the horizon </a:t>
            </a:r>
            <a:r>
              <a:rPr lang="en-US" sz="2400" dirty="0" smtClean="0"/>
              <a:t>problem: regions not causally connected now were once so, before inflation.  Could come into equilibrium.</a:t>
            </a:r>
          </a:p>
          <a:p>
            <a:pPr marL="0">
              <a:buNone/>
            </a:pPr>
            <a:endParaRPr lang="en-US" sz="2400" dirty="0"/>
          </a:p>
          <a:p>
            <a:pPr marL="0">
              <a:buNone/>
            </a:pPr>
            <a:r>
              <a:rPr lang="en-US" sz="2400" dirty="0"/>
              <a:t>Solves flatness problem:  </a:t>
            </a:r>
            <a:r>
              <a:rPr lang="en-US" sz="2400" dirty="0" smtClean="0"/>
              <a:t>enormous </a:t>
            </a:r>
            <a:r>
              <a:rPr lang="en-US" sz="2400" dirty="0"/>
              <a:t>inflation produces locally flat geometry: </a:t>
            </a:r>
          </a:p>
          <a:p>
            <a:pPr marL="0"/>
            <a:endParaRPr lang="en-US" sz="2400" dirty="0"/>
          </a:p>
          <a:p>
            <a:endParaRPr lang="en-US" dirty="0"/>
          </a:p>
          <a:p>
            <a:endParaRPr lang="en-US" dirty="0"/>
          </a:p>
          <a:p>
            <a:endParaRPr lang="en-US" dirty="0"/>
          </a:p>
        </p:txBody>
      </p:sp>
      <p:pic>
        <p:nvPicPr>
          <p:cNvPr id="1559558" name="Picture 6" descr="figure 29-03"/>
          <p:cNvPicPr>
            <a:picLocks noChangeAspect="1" noChangeArrowheads="1"/>
          </p:cNvPicPr>
          <p:nvPr/>
        </p:nvPicPr>
        <p:blipFill>
          <a:blip r:embed="rId3" cstate="print"/>
          <a:srcRect/>
          <a:stretch>
            <a:fillRect/>
          </a:stretch>
        </p:blipFill>
        <p:spPr bwMode="auto">
          <a:xfrm>
            <a:off x="381000" y="3733800"/>
            <a:ext cx="8534400" cy="2119313"/>
          </a:xfrm>
          <a:prstGeom prst="rect">
            <a:avLst/>
          </a:prstGeom>
          <a:noFill/>
        </p:spPr>
      </p:pic>
      <p:sp>
        <p:nvSpPr>
          <p:cNvPr id="5" name="Slide Number Placeholder 4"/>
          <p:cNvSpPr>
            <a:spLocks noGrp="1"/>
          </p:cNvSpPr>
          <p:nvPr>
            <p:ph type="sldNum" sz="quarter" idx="12"/>
          </p:nvPr>
        </p:nvSpPr>
        <p:spPr>
          <a:xfrm>
            <a:off x="7010400" y="6400800"/>
            <a:ext cx="1905000" cy="457200"/>
          </a:xfrm>
        </p:spPr>
        <p:txBody>
          <a:bodyPr/>
          <a:lstStyle/>
          <a:p>
            <a:fld id="{0BD6782D-B791-4C75-AE48-76E385563439}" type="slidenum">
              <a:rPr lang="en-US" smtClean="0"/>
              <a:pPr/>
              <a:t>36</a:t>
            </a:fld>
            <a:endParaRPr lang="en-US"/>
          </a:p>
        </p:txBody>
      </p:sp>
      <p:sp>
        <p:nvSpPr>
          <p:cNvPr id="2" name="TextBox 1"/>
          <p:cNvSpPr txBox="1"/>
          <p:nvPr/>
        </p:nvSpPr>
        <p:spPr>
          <a:xfrm>
            <a:off x="533400" y="6019800"/>
            <a:ext cx="8077200" cy="830997"/>
          </a:xfrm>
          <a:prstGeom prst="rect">
            <a:avLst/>
          </a:prstGeom>
          <a:noFill/>
        </p:spPr>
        <p:txBody>
          <a:bodyPr wrap="square" rtlCol="0">
            <a:spAutoFit/>
          </a:bodyPr>
          <a:lstStyle/>
          <a:p>
            <a:r>
              <a:rPr lang="en-US" sz="2400" dirty="0" smtClean="0"/>
              <a:t>But also, inflation </a:t>
            </a:r>
            <a:r>
              <a:rPr lang="en-US" sz="2400" u="sng" dirty="0" smtClean="0"/>
              <a:t>predicted</a:t>
            </a:r>
            <a:r>
              <a:rPr lang="en-US" sz="2400" dirty="0" smtClean="0"/>
              <a:t> flat geometry before it was discovered!</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400800"/>
            <a:ext cx="1905000" cy="457200"/>
          </a:xfrm>
        </p:spPr>
        <p:txBody>
          <a:bodyPr/>
          <a:lstStyle/>
          <a:p>
            <a:fld id="{0BD6782D-B791-4C75-AE48-76E385563439}" type="slidenum">
              <a:rPr lang="en-US" smtClean="0"/>
              <a:pPr/>
              <a:t>37</a:t>
            </a:fld>
            <a:endParaRPr lang="en-US"/>
          </a:p>
        </p:txBody>
      </p:sp>
      <p:sp>
        <p:nvSpPr>
          <p:cNvPr id="9" name="TextBox 8"/>
          <p:cNvSpPr txBox="1"/>
          <p:nvPr/>
        </p:nvSpPr>
        <p:spPr>
          <a:xfrm>
            <a:off x="358111" y="734705"/>
            <a:ext cx="8633489" cy="3416320"/>
          </a:xfrm>
          <a:prstGeom prst="rect">
            <a:avLst/>
          </a:prstGeom>
          <a:noFill/>
        </p:spPr>
        <p:txBody>
          <a:bodyPr wrap="square" rtlCol="0">
            <a:spAutoFit/>
          </a:bodyPr>
          <a:lstStyle/>
          <a:p>
            <a:r>
              <a:rPr lang="en-US" sz="2400" dirty="0" smtClean="0"/>
              <a:t>Inflation also predicts the explosive creation of matter in the</a:t>
            </a:r>
          </a:p>
          <a:p>
            <a:r>
              <a:rPr lang="en-US" sz="2400" dirty="0"/>
              <a:t>u</a:t>
            </a:r>
            <a:r>
              <a:rPr lang="en-US" sz="2400" dirty="0" smtClean="0"/>
              <a:t>niverse when inflation </a:t>
            </a:r>
            <a:r>
              <a:rPr lang="en-US" sz="2400" dirty="0" smtClean="0"/>
              <a:t>ended.  This would be what we thought of as the Big Bang.  </a:t>
            </a:r>
            <a:r>
              <a:rPr lang="en-US" sz="2400" dirty="0" smtClean="0"/>
              <a:t>Quantum mechanics predicts</a:t>
            </a:r>
          </a:p>
          <a:p>
            <a:r>
              <a:rPr lang="en-US" sz="2400" dirty="0"/>
              <a:t>t</a:t>
            </a:r>
            <a:r>
              <a:rPr lang="en-US" sz="2400" dirty="0" smtClean="0"/>
              <a:t>hat even a vacuum has non-zero energy (this is verified in experiments).  Inflation represented a huge amount of vacuum energy that </a:t>
            </a:r>
            <a:r>
              <a:rPr lang="en-US" sz="2400" dirty="0" smtClean="0"/>
              <a:t>was eventually released, leading to </a:t>
            </a:r>
            <a:r>
              <a:rPr lang="en-US" sz="2400" dirty="0" smtClean="0"/>
              <a:t>enormous creation of particle-antiparticle pairs, which would quickly annihilate into gamma rays.  But then gamma rays can create more pairs.</a:t>
            </a:r>
            <a:endParaRPr lang="en-US" sz="2400" dirty="0"/>
          </a:p>
        </p:txBody>
      </p:sp>
      <p:pic>
        <p:nvPicPr>
          <p:cNvPr id="10" name="Picture 9"/>
          <p:cNvPicPr>
            <a:picLocks noChangeAspect="1" noChangeArrowheads="1"/>
          </p:cNvPicPr>
          <p:nvPr/>
        </p:nvPicPr>
        <p:blipFill>
          <a:blip r:embed="rId3" cstate="print">
            <a:lum contrast="10000"/>
          </a:blip>
          <a:srcRect/>
          <a:stretch>
            <a:fillRect/>
          </a:stretch>
        </p:blipFill>
        <p:spPr bwMode="auto">
          <a:xfrm>
            <a:off x="2057400" y="3733800"/>
            <a:ext cx="6495855" cy="2975456"/>
          </a:xfrm>
          <a:prstGeom prst="rect">
            <a:avLst/>
          </a:prstGeom>
          <a:noFill/>
          <a:ln w="9525">
            <a:noFill/>
            <a:miter lim="800000"/>
            <a:headEnd/>
            <a:tailEnd/>
          </a:ln>
        </p:spPr>
      </p:pic>
      <p:sp>
        <p:nvSpPr>
          <p:cNvPr id="11" name="Rectangle 2"/>
          <p:cNvSpPr txBox="1">
            <a:spLocks noChangeArrowheads="1"/>
          </p:cNvSpPr>
          <p:nvPr/>
        </p:nvSpPr>
        <p:spPr>
          <a:xfrm>
            <a:off x="685800" y="152400"/>
            <a:ext cx="7772400" cy="838200"/>
          </a:xfrm>
          <a:prstGeom prst="rect">
            <a:avLst/>
          </a:prstGeom>
        </p:spPr>
        <p:txBody>
          <a:bodyPr/>
          <a:lstStyle>
            <a:lvl1pPr algn="ctr" rtl="0" fontAlgn="base">
              <a:spcBef>
                <a:spcPct val="0"/>
              </a:spcBef>
              <a:spcAft>
                <a:spcPct val="0"/>
              </a:spcAft>
              <a:defRPr sz="3200">
                <a:solidFill>
                  <a:schemeClr val="bg2"/>
                </a:solidFill>
                <a:latin typeface="+mj-lt"/>
                <a:ea typeface="+mj-ea"/>
                <a:cs typeface="+mj-cs"/>
              </a:defRPr>
            </a:lvl1pPr>
            <a:lvl2pPr algn="ctr" rtl="0" fontAlgn="base">
              <a:spcBef>
                <a:spcPct val="0"/>
              </a:spcBef>
              <a:spcAft>
                <a:spcPct val="0"/>
              </a:spcAft>
              <a:defRPr sz="3200">
                <a:solidFill>
                  <a:schemeClr val="bg2"/>
                </a:solidFill>
                <a:latin typeface="Helvetica" pitchFamily="-128" charset="0"/>
              </a:defRPr>
            </a:lvl2pPr>
            <a:lvl3pPr algn="ctr" rtl="0" fontAlgn="base">
              <a:spcBef>
                <a:spcPct val="0"/>
              </a:spcBef>
              <a:spcAft>
                <a:spcPct val="0"/>
              </a:spcAft>
              <a:defRPr sz="3200">
                <a:solidFill>
                  <a:schemeClr val="bg2"/>
                </a:solidFill>
                <a:latin typeface="Helvetica" pitchFamily="-128" charset="0"/>
              </a:defRPr>
            </a:lvl3pPr>
            <a:lvl4pPr algn="ctr" rtl="0" fontAlgn="base">
              <a:spcBef>
                <a:spcPct val="0"/>
              </a:spcBef>
              <a:spcAft>
                <a:spcPct val="0"/>
              </a:spcAft>
              <a:defRPr sz="3200">
                <a:solidFill>
                  <a:schemeClr val="bg2"/>
                </a:solidFill>
                <a:latin typeface="Helvetica" pitchFamily="-128" charset="0"/>
              </a:defRPr>
            </a:lvl4pPr>
            <a:lvl5pPr algn="ctr" rtl="0" fontAlgn="base">
              <a:spcBef>
                <a:spcPct val="0"/>
              </a:spcBef>
              <a:spcAft>
                <a:spcPct val="0"/>
              </a:spcAft>
              <a:defRPr sz="3200">
                <a:solidFill>
                  <a:schemeClr val="bg2"/>
                </a:solidFill>
                <a:latin typeface="Helvetica" pitchFamily="-128" charset="0"/>
              </a:defRPr>
            </a:lvl5pPr>
            <a:lvl6pPr marL="457200" algn="ctr" rtl="0" fontAlgn="base">
              <a:spcBef>
                <a:spcPct val="0"/>
              </a:spcBef>
              <a:spcAft>
                <a:spcPct val="0"/>
              </a:spcAft>
              <a:defRPr sz="3200">
                <a:solidFill>
                  <a:schemeClr val="bg2"/>
                </a:solidFill>
                <a:latin typeface="Helvetica" pitchFamily="-128" charset="0"/>
              </a:defRPr>
            </a:lvl6pPr>
            <a:lvl7pPr marL="914400" algn="ctr" rtl="0" fontAlgn="base">
              <a:spcBef>
                <a:spcPct val="0"/>
              </a:spcBef>
              <a:spcAft>
                <a:spcPct val="0"/>
              </a:spcAft>
              <a:defRPr sz="3200">
                <a:solidFill>
                  <a:schemeClr val="bg2"/>
                </a:solidFill>
                <a:latin typeface="Helvetica" pitchFamily="-128" charset="0"/>
              </a:defRPr>
            </a:lvl7pPr>
            <a:lvl8pPr marL="1371600" algn="ctr" rtl="0" fontAlgn="base">
              <a:spcBef>
                <a:spcPct val="0"/>
              </a:spcBef>
              <a:spcAft>
                <a:spcPct val="0"/>
              </a:spcAft>
              <a:defRPr sz="3200">
                <a:solidFill>
                  <a:schemeClr val="bg2"/>
                </a:solidFill>
                <a:latin typeface="Helvetica" pitchFamily="-128" charset="0"/>
              </a:defRPr>
            </a:lvl8pPr>
            <a:lvl9pPr marL="1828800" algn="ctr" rtl="0" fontAlgn="base">
              <a:spcBef>
                <a:spcPct val="0"/>
              </a:spcBef>
              <a:spcAft>
                <a:spcPct val="0"/>
              </a:spcAft>
              <a:defRPr sz="3200">
                <a:solidFill>
                  <a:schemeClr val="bg2"/>
                </a:solidFill>
                <a:latin typeface="Helvetica" pitchFamily="-128" charset="0"/>
              </a:defRPr>
            </a:lvl9pPr>
          </a:lstStyle>
          <a:p>
            <a:r>
              <a:rPr lang="en-US" kern="0" dirty="0" smtClean="0"/>
              <a:t>The creation of particles</a:t>
            </a:r>
            <a:endParaRPr lang="en-US" kern="0" dirty="0"/>
          </a:p>
        </p:txBody>
      </p:sp>
    </p:spTree>
    <p:extLst>
      <p:ext uri="{BB962C8B-B14F-4D97-AF65-F5344CB8AC3E}">
        <p14:creationId xmlns:p14="http://schemas.microsoft.com/office/powerpoint/2010/main" val="1968997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04800" y="381000"/>
            <a:ext cx="8046720" cy="369331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smtClean="0">
                <a:solidFill>
                  <a:schemeClr val="bg2"/>
                </a:solidFill>
              </a:rPr>
              <a:t>But as universe expanded, any gamma ray made loses energy as wavelength gets longer.  </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smtClean="0">
                <a:solidFill>
                  <a:schemeClr val="bg2"/>
                </a:solidFill>
              </a:rPr>
              <a:t>At </a:t>
            </a:r>
            <a:r>
              <a:rPr lang="en-GB" sz="2400" dirty="0">
                <a:solidFill>
                  <a:schemeClr val="bg2"/>
                </a:solidFill>
              </a:rPr>
              <a:t>time </a:t>
            </a:r>
            <a:r>
              <a:rPr lang="en-GB" sz="2400" dirty="0" smtClean="0">
                <a:solidFill>
                  <a:schemeClr val="bg2"/>
                </a:solidFill>
              </a:rPr>
              <a:t>&gt; 10</a:t>
            </a:r>
            <a:r>
              <a:rPr lang="en-GB" sz="2400" baseline="30000" dirty="0" smtClean="0">
                <a:solidFill>
                  <a:schemeClr val="bg2"/>
                </a:solidFill>
              </a:rPr>
              <a:t>-6</a:t>
            </a:r>
            <a:r>
              <a:rPr lang="en-GB" sz="2400" dirty="0" smtClean="0">
                <a:solidFill>
                  <a:schemeClr val="bg2"/>
                </a:solidFill>
              </a:rPr>
              <a:t> </a:t>
            </a:r>
            <a:r>
              <a:rPr lang="en-GB" sz="2400" dirty="0">
                <a:solidFill>
                  <a:schemeClr val="bg2"/>
                </a:solidFill>
              </a:rPr>
              <a:t>sec, and T </a:t>
            </a:r>
            <a:r>
              <a:rPr lang="en-GB" sz="2400" dirty="0" smtClean="0">
                <a:solidFill>
                  <a:schemeClr val="bg2"/>
                </a:solidFill>
              </a:rPr>
              <a:t>&lt; </a:t>
            </a:r>
            <a:r>
              <a:rPr lang="en-GB" sz="2400" dirty="0">
                <a:solidFill>
                  <a:schemeClr val="bg2"/>
                </a:solidFill>
              </a:rPr>
              <a:t>10</a:t>
            </a:r>
            <a:r>
              <a:rPr lang="en-GB" sz="2400" baseline="33000" dirty="0">
                <a:solidFill>
                  <a:schemeClr val="bg2"/>
                </a:solidFill>
              </a:rPr>
              <a:t>13</a:t>
            </a:r>
            <a:r>
              <a:rPr lang="en-GB" sz="2400" dirty="0">
                <a:solidFill>
                  <a:schemeClr val="bg2"/>
                </a:solidFill>
              </a:rPr>
              <a:t> K, gamma rays </a:t>
            </a:r>
            <a:r>
              <a:rPr lang="en-GB" sz="2400" dirty="0" smtClean="0">
                <a:solidFill>
                  <a:schemeClr val="bg2"/>
                </a:solidFill>
              </a:rPr>
              <a:t>stopped producing </a:t>
            </a:r>
            <a:r>
              <a:rPr lang="en-GB" sz="2400" dirty="0">
                <a:solidFill>
                  <a:schemeClr val="bg2"/>
                </a:solidFill>
              </a:rPr>
              <a:t>proton-antiproton </a:t>
            </a:r>
            <a:r>
              <a:rPr lang="en-GB" sz="2400" dirty="0" smtClean="0">
                <a:solidFill>
                  <a:schemeClr val="bg2"/>
                </a:solidFill>
              </a:rPr>
              <a:t>and neutron-antineutron pairs</a:t>
            </a:r>
            <a:r>
              <a:rPr lang="en-GB" sz="2400" dirty="0">
                <a:solidFill>
                  <a:schemeClr val="bg2"/>
                </a:solidFill>
              </a:rPr>
              <a:t>.</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At time </a:t>
            </a:r>
            <a:r>
              <a:rPr lang="en-GB" sz="2400" dirty="0" smtClean="0">
                <a:solidFill>
                  <a:schemeClr val="bg2"/>
                </a:solidFill>
              </a:rPr>
              <a:t>&gt; 1 </a:t>
            </a:r>
            <a:r>
              <a:rPr lang="en-GB" sz="2400" dirty="0">
                <a:solidFill>
                  <a:schemeClr val="bg2"/>
                </a:solidFill>
              </a:rPr>
              <a:t>sec, and T </a:t>
            </a:r>
            <a:r>
              <a:rPr lang="en-GB" sz="2400" dirty="0" smtClean="0">
                <a:solidFill>
                  <a:schemeClr val="bg2"/>
                </a:solidFill>
              </a:rPr>
              <a:t>&lt; </a:t>
            </a:r>
            <a:r>
              <a:rPr lang="en-GB" sz="2400" dirty="0">
                <a:solidFill>
                  <a:schemeClr val="bg2"/>
                </a:solidFill>
              </a:rPr>
              <a:t>6 x 10</a:t>
            </a:r>
            <a:r>
              <a:rPr lang="en-GB" sz="2400" baseline="33000" dirty="0">
                <a:solidFill>
                  <a:schemeClr val="bg2"/>
                </a:solidFill>
              </a:rPr>
              <a:t>9</a:t>
            </a:r>
            <a:r>
              <a:rPr lang="en-GB" sz="2400" dirty="0">
                <a:solidFill>
                  <a:schemeClr val="bg2"/>
                </a:solidFill>
              </a:rPr>
              <a:t> K, electron-positron pairs </a:t>
            </a:r>
            <a:r>
              <a:rPr lang="en-GB" sz="2400" dirty="0" smtClean="0">
                <a:solidFill>
                  <a:schemeClr val="bg2"/>
                </a:solidFill>
              </a:rPr>
              <a:t>stopped forming.</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endParaRPr>
          </a:p>
        </p:txBody>
      </p:sp>
      <p:sp>
        <p:nvSpPr>
          <p:cNvPr id="19460" name="Text Box 4"/>
          <p:cNvSpPr txBox="1">
            <a:spLocks noChangeArrowheads="1"/>
          </p:cNvSpPr>
          <p:nvPr/>
        </p:nvSpPr>
        <p:spPr bwMode="auto">
          <a:xfrm>
            <a:off x="304800" y="3581400"/>
            <a:ext cx="8458200" cy="2585323"/>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smtClean="0">
                <a:solidFill>
                  <a:schemeClr val="bg2"/>
                </a:solidFill>
              </a:rPr>
              <a:t>Most matter annihilated producing huge amounts of radiation that we see as CMBR.  All matter would eventually disappear, if not for a </a:t>
            </a:r>
            <a:r>
              <a:rPr lang="en-GB" sz="2400" dirty="0">
                <a:solidFill>
                  <a:schemeClr val="bg2"/>
                </a:solidFill>
              </a:rPr>
              <a:t>tiny </a:t>
            </a:r>
            <a:r>
              <a:rPr lang="en-GB" sz="2400" dirty="0" smtClean="0">
                <a:solidFill>
                  <a:schemeClr val="bg2"/>
                </a:solidFill>
              </a:rPr>
              <a:t>imbalance </a:t>
            </a:r>
            <a:r>
              <a:rPr lang="en-GB" sz="2400" dirty="0">
                <a:solidFill>
                  <a:schemeClr val="bg2"/>
                </a:solidFill>
              </a:rPr>
              <a:t>(1 in 10</a:t>
            </a:r>
            <a:r>
              <a:rPr lang="en-GB" sz="2400" baseline="33000" dirty="0">
                <a:solidFill>
                  <a:schemeClr val="bg2"/>
                </a:solidFill>
              </a:rPr>
              <a:t>9</a:t>
            </a:r>
            <a:r>
              <a:rPr lang="en-GB" sz="2400" dirty="0">
                <a:solidFill>
                  <a:schemeClr val="bg2"/>
                </a:solidFill>
              </a:rPr>
              <a:t>) of matter over </a:t>
            </a:r>
            <a:r>
              <a:rPr lang="en-GB" sz="2400" dirty="0" smtClean="0">
                <a:solidFill>
                  <a:schemeClr val="bg2"/>
                </a:solidFill>
              </a:rPr>
              <a:t>antimatter that </a:t>
            </a:r>
            <a:r>
              <a:rPr lang="en-GB" sz="2400" dirty="0">
                <a:solidFill>
                  <a:schemeClr val="bg2"/>
                </a:solidFill>
              </a:rPr>
              <a:t>led to a </a:t>
            </a:r>
            <a:r>
              <a:rPr lang="en-GB" sz="2400" u="sng" dirty="0">
                <a:solidFill>
                  <a:schemeClr val="bg2"/>
                </a:solidFill>
              </a:rPr>
              <a:t>matter</a:t>
            </a:r>
            <a:r>
              <a:rPr lang="en-GB" sz="2400" dirty="0">
                <a:solidFill>
                  <a:schemeClr val="bg2"/>
                </a:solidFill>
              </a:rPr>
              <a:t> </a:t>
            </a:r>
            <a:r>
              <a:rPr lang="en-GB" sz="2400" dirty="0" smtClean="0">
                <a:solidFill>
                  <a:schemeClr val="bg2"/>
                </a:solidFill>
              </a:rPr>
              <a:t>universe.  This is an example of “symmetry breaking”, which we know happens as a general principle, but we don’t understand this specific event.  Remaining free</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smtClean="0">
                <a:solidFill>
                  <a:schemeClr val="bg2"/>
                </a:solidFill>
              </a:rPr>
              <a:t>neutrons decayed into protons (n </a:t>
            </a:r>
            <a:r>
              <a:rPr lang="en-GB" sz="2400" dirty="0" smtClean="0">
                <a:solidFill>
                  <a:schemeClr val="bg2"/>
                </a:solidFill>
                <a:latin typeface="Calibri"/>
              </a:rPr>
              <a:t>→ </a:t>
            </a:r>
            <a:r>
              <a:rPr lang="en-GB" sz="2400" dirty="0" smtClean="0">
                <a:solidFill>
                  <a:schemeClr val="bg2"/>
                </a:solidFill>
                <a:latin typeface="Helvetica" pitchFamily="34" charset="0"/>
                <a:cs typeface="Helvetica" pitchFamily="34" charset="0"/>
              </a:rPr>
              <a:t>p + e</a:t>
            </a:r>
            <a:r>
              <a:rPr lang="en-GB" sz="2400" baseline="30000" dirty="0" smtClean="0">
                <a:solidFill>
                  <a:schemeClr val="bg2"/>
                </a:solidFill>
                <a:latin typeface="Helvetica" pitchFamily="34" charset="0"/>
                <a:cs typeface="Helvetica" pitchFamily="34" charset="0"/>
              </a:rPr>
              <a:t>-</a:t>
            </a:r>
            <a:r>
              <a:rPr lang="en-GB" sz="2400" dirty="0" smtClean="0">
                <a:solidFill>
                  <a:schemeClr val="bg2"/>
                </a:solidFill>
                <a:latin typeface="Helvetica" pitchFamily="34" charset="0"/>
                <a:cs typeface="Helvetica" pitchFamily="34" charset="0"/>
              </a:rPr>
              <a:t> + </a:t>
            </a:r>
            <a:r>
              <a:rPr lang="el-GR" sz="2400" dirty="0" smtClean="0">
                <a:solidFill>
                  <a:schemeClr val="bg2"/>
                </a:solidFill>
                <a:latin typeface="Times New Roman"/>
                <a:cs typeface="Times New Roman"/>
              </a:rPr>
              <a:t>ν</a:t>
            </a:r>
            <a:r>
              <a:rPr lang="en-US" sz="2400" dirty="0" smtClean="0">
                <a:solidFill>
                  <a:schemeClr val="bg2"/>
                </a:solidFill>
                <a:latin typeface="Times New Roman"/>
                <a:cs typeface="Times New Roman"/>
              </a:rPr>
              <a:t>).</a:t>
            </a:r>
            <a:endParaRPr lang="en-GB" sz="2400" dirty="0">
              <a:solidFill>
                <a:schemeClr val="bg2"/>
              </a:solidFill>
            </a:endParaRPr>
          </a:p>
        </p:txBody>
      </p:sp>
      <p:sp>
        <p:nvSpPr>
          <p:cNvPr id="4" name="Slide Number Placeholder 3"/>
          <p:cNvSpPr>
            <a:spLocks noGrp="1"/>
          </p:cNvSpPr>
          <p:nvPr>
            <p:ph type="sldNum" sz="quarter" idx="12"/>
          </p:nvPr>
        </p:nvSpPr>
        <p:spPr/>
        <p:txBody>
          <a:bodyPr/>
          <a:lstStyle/>
          <a:p>
            <a:fld id="{B5B3E501-7A98-4A66-A928-86DE941A4F08}" type="slidenum">
              <a:rPr lang="en-US" smtClean="0"/>
              <a:pPr/>
              <a:t>38</a:t>
            </a:fld>
            <a:endParaRPr lang="en-US"/>
          </a:p>
        </p:txBody>
      </p:sp>
      <p:cxnSp>
        <p:nvCxnSpPr>
          <p:cNvPr id="9" name="Straight Connector 8"/>
          <p:cNvCxnSpPr/>
          <p:nvPr/>
        </p:nvCxnSpPr>
        <p:spPr bwMode="auto">
          <a:xfrm>
            <a:off x="6248400" y="5821680"/>
            <a:ext cx="228600"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990600" y="152400"/>
            <a:ext cx="7772400" cy="984885"/>
          </a:xfrm>
          <a:prstGeom prst="rect">
            <a:avLst/>
          </a:prstGeom>
          <a:noFill/>
          <a:ln w="9525">
            <a:noFill/>
            <a:miter lim="800000"/>
            <a:headEnd/>
            <a:tailEnd/>
          </a:ln>
        </p:spPr>
        <p:txBody>
          <a:bodyPr wrap="square"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Lst>
            </a:pPr>
            <a:r>
              <a:rPr lang="en-GB" sz="3200" dirty="0">
                <a:solidFill>
                  <a:schemeClr val="bg2"/>
                </a:solidFill>
              </a:rPr>
              <a:t>Primordial </a:t>
            </a:r>
            <a:r>
              <a:rPr lang="en-GB" sz="3200" dirty="0" err="1" smtClean="0">
                <a:solidFill>
                  <a:schemeClr val="bg2"/>
                </a:solidFill>
              </a:rPr>
              <a:t>Nucleosynthesis</a:t>
            </a:r>
            <a:r>
              <a:rPr lang="en-GB" sz="3200" dirty="0" smtClean="0">
                <a:solidFill>
                  <a:schemeClr val="bg2"/>
                </a:solidFill>
              </a:rPr>
              <a:t> </a:t>
            </a:r>
          </a:p>
          <a:p>
            <a:pPr algn="ctr">
              <a:buClr>
                <a:srgbClr val="000000"/>
              </a:buClr>
              <a:buSzPct val="45000"/>
              <a:tabLst>
                <a:tab pos="656650" algn="l"/>
                <a:tab pos="1313299" algn="l"/>
                <a:tab pos="1969949" algn="l"/>
                <a:tab pos="2626599" algn="l"/>
                <a:tab pos="3283248" algn="l"/>
                <a:tab pos="3939898" algn="l"/>
                <a:tab pos="4596548" algn="l"/>
                <a:tab pos="5253198" algn="l"/>
              </a:tabLst>
            </a:pPr>
            <a:r>
              <a:rPr lang="en-GB" sz="3200" dirty="0" smtClean="0">
                <a:solidFill>
                  <a:schemeClr val="bg2"/>
                </a:solidFill>
              </a:rPr>
              <a:t>(back to stuff that may be on test)</a:t>
            </a:r>
            <a:endParaRPr lang="en-GB" sz="3200" dirty="0">
              <a:solidFill>
                <a:schemeClr val="bg2"/>
              </a:solidFill>
            </a:endParaRPr>
          </a:p>
        </p:txBody>
      </p:sp>
      <p:sp>
        <p:nvSpPr>
          <p:cNvPr id="15363" name="Text Box 2"/>
          <p:cNvSpPr txBox="1">
            <a:spLocks noChangeArrowheads="1"/>
          </p:cNvSpPr>
          <p:nvPr/>
        </p:nvSpPr>
        <p:spPr bwMode="auto">
          <a:xfrm>
            <a:off x="152400" y="1219200"/>
            <a:ext cx="8158319" cy="1107996"/>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Hot and dense universe =&gt; fusion reactions.</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At time 100-1000 sec (T = 10</a:t>
            </a:r>
            <a:r>
              <a:rPr lang="en-GB" sz="2400" baseline="33000" dirty="0">
                <a:solidFill>
                  <a:schemeClr val="bg2"/>
                </a:solidFill>
              </a:rPr>
              <a:t>9</a:t>
            </a:r>
            <a:r>
              <a:rPr lang="en-GB" sz="2400" dirty="0">
                <a:solidFill>
                  <a:schemeClr val="bg2"/>
                </a:solidFill>
              </a:rPr>
              <a:t> - 3 x 10</a:t>
            </a:r>
            <a:r>
              <a:rPr lang="en-GB" sz="2400" baseline="33000" dirty="0">
                <a:solidFill>
                  <a:schemeClr val="bg2"/>
                </a:solidFill>
              </a:rPr>
              <a:t>8</a:t>
            </a:r>
            <a:r>
              <a:rPr lang="en-GB" sz="2400" dirty="0">
                <a:solidFill>
                  <a:schemeClr val="bg2"/>
                </a:solidFill>
              </a:rPr>
              <a:t> K), helium formed.</a:t>
            </a:r>
          </a:p>
        </p:txBody>
      </p:sp>
      <p:sp>
        <p:nvSpPr>
          <p:cNvPr id="20484" name="Text Box 4"/>
          <p:cNvSpPr txBox="1">
            <a:spLocks noChangeArrowheads="1"/>
          </p:cNvSpPr>
          <p:nvPr/>
        </p:nvSpPr>
        <p:spPr bwMode="auto">
          <a:xfrm>
            <a:off x="152400" y="2514600"/>
            <a:ext cx="7807680" cy="738664"/>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Stopped when universe too cool.  </a:t>
            </a:r>
            <a:r>
              <a:rPr lang="en-GB" sz="2400" dirty="0" smtClean="0">
                <a:solidFill>
                  <a:schemeClr val="bg2"/>
                </a:solidFill>
              </a:rPr>
              <a:t>Predicted end result: </a:t>
            </a:r>
            <a:r>
              <a:rPr lang="en-GB" sz="2400" dirty="0">
                <a:solidFill>
                  <a:schemeClr val="bg2"/>
                </a:solidFill>
              </a:rPr>
              <a:t>75% </a:t>
            </a:r>
            <a:r>
              <a:rPr lang="en-GB" sz="2400" dirty="0" smtClean="0">
                <a:solidFill>
                  <a:schemeClr val="bg2"/>
                </a:solidFill>
              </a:rPr>
              <a:t>H, </a:t>
            </a:r>
            <a:r>
              <a:rPr lang="en-GB" sz="2400" dirty="0">
                <a:solidFill>
                  <a:schemeClr val="bg2"/>
                </a:solidFill>
              </a:rPr>
              <a:t>25% </a:t>
            </a:r>
            <a:r>
              <a:rPr lang="en-GB" sz="2400" dirty="0" smtClean="0">
                <a:solidFill>
                  <a:schemeClr val="bg2"/>
                </a:solidFill>
              </a:rPr>
              <a:t>He by mass.  Trace amounts of D, Li, Be, B.</a:t>
            </a:r>
            <a:endParaRPr lang="en-GB" sz="2400" dirty="0">
              <a:solidFill>
                <a:schemeClr val="bg2"/>
              </a:solidFill>
            </a:endParaRPr>
          </a:p>
        </p:txBody>
      </p:sp>
      <p:pic>
        <p:nvPicPr>
          <p:cNvPr id="5" name="Picture 2" descr="figure 29-06"/>
          <p:cNvPicPr>
            <a:picLocks noChangeAspect="1" noChangeArrowheads="1"/>
          </p:cNvPicPr>
          <p:nvPr/>
        </p:nvPicPr>
        <p:blipFill>
          <a:blip r:embed="rId3" cstate="print"/>
          <a:srcRect/>
          <a:stretch>
            <a:fillRect/>
          </a:stretch>
        </p:blipFill>
        <p:spPr bwMode="auto">
          <a:xfrm>
            <a:off x="4648200" y="3287712"/>
            <a:ext cx="4495800" cy="3570288"/>
          </a:xfrm>
          <a:prstGeom prst="rect">
            <a:avLst/>
          </a:prstGeom>
          <a:noFill/>
        </p:spPr>
      </p:pic>
      <p:sp>
        <p:nvSpPr>
          <p:cNvPr id="6" name="Text Box 4"/>
          <p:cNvSpPr txBox="1">
            <a:spLocks noChangeArrowheads="1"/>
          </p:cNvSpPr>
          <p:nvPr/>
        </p:nvSpPr>
        <p:spPr bwMode="auto">
          <a:xfrm>
            <a:off x="152400" y="3505200"/>
            <a:ext cx="4495800" cy="3323987"/>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smtClean="0">
                <a:solidFill>
                  <a:schemeClr val="bg2"/>
                </a:solidFill>
              </a:rPr>
              <a:t>Oldest Pop II stars</a:t>
            </a:r>
            <a:r>
              <a:rPr lang="en-GB" sz="2400" dirty="0">
                <a:solidFill>
                  <a:schemeClr val="bg2"/>
                </a:solidFill>
              </a:rPr>
              <a:t>' atmospheres (unaffected by </a:t>
            </a:r>
            <a:r>
              <a:rPr lang="en-GB" sz="2400" u="sng" dirty="0">
                <a:solidFill>
                  <a:schemeClr val="bg2"/>
                </a:solidFill>
              </a:rPr>
              <a:t>stellar</a:t>
            </a:r>
            <a:r>
              <a:rPr lang="en-GB" sz="2400" dirty="0">
                <a:solidFill>
                  <a:schemeClr val="bg2"/>
                </a:solidFill>
              </a:rPr>
              <a:t> </a:t>
            </a:r>
            <a:r>
              <a:rPr lang="en-GB" sz="2400" dirty="0" err="1">
                <a:solidFill>
                  <a:schemeClr val="bg2"/>
                </a:solidFill>
              </a:rPr>
              <a:t>nucleosynthesis</a:t>
            </a:r>
            <a:r>
              <a:rPr lang="en-GB" sz="2400" dirty="0">
                <a:solidFill>
                  <a:schemeClr val="bg2"/>
                </a:solidFill>
              </a:rPr>
              <a:t>) confirm Big Bang prediction of 25% </a:t>
            </a:r>
            <a:r>
              <a:rPr lang="en-GB" sz="2400" dirty="0" smtClean="0">
                <a:solidFill>
                  <a:schemeClr val="bg2"/>
                </a:solidFill>
              </a:rPr>
              <a:t>He.</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smtClean="0">
                <a:solidFill>
                  <a:schemeClr val="bg2"/>
                </a:solidFill>
              </a:rPr>
              <a:t>D destroyed by stellar fusion.  Presence in oldest atmospheres at predicted level is another victory.</a:t>
            </a:r>
            <a:endParaRPr lang="en-GB" sz="2400" dirty="0">
              <a:solidFill>
                <a:schemeClr val="bg2"/>
              </a:solidFill>
            </a:endParaRPr>
          </a:p>
        </p:txBody>
      </p:sp>
      <p:sp>
        <p:nvSpPr>
          <p:cNvPr id="7" name="Slide Number Placeholder 6"/>
          <p:cNvSpPr>
            <a:spLocks noGrp="1"/>
          </p:cNvSpPr>
          <p:nvPr>
            <p:ph type="sldNum" sz="quarter" idx="12"/>
          </p:nvPr>
        </p:nvSpPr>
        <p:spPr>
          <a:xfrm>
            <a:off x="7239000" y="6553200"/>
            <a:ext cx="1905000" cy="457200"/>
          </a:xfrm>
        </p:spPr>
        <p:txBody>
          <a:bodyPr/>
          <a:lstStyle/>
          <a:p>
            <a:fld id="{B5B3E501-7A98-4A66-A928-86DE941A4F08}" type="slidenum">
              <a:rPr lang="en-US" smtClean="0"/>
              <a:pPr/>
              <a:t>39</a:t>
            </a:fld>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544320" y="110891"/>
            <a:ext cx="8599680" cy="923330"/>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smtClean="0">
                <a:solidFill>
                  <a:schemeClr val="bg2"/>
                </a:solidFill>
              </a:rPr>
              <a:t>So we may not be the </a:t>
            </a:r>
            <a:r>
              <a:rPr lang="en-GB" sz="2000" dirty="0" err="1" smtClean="0">
                <a:solidFill>
                  <a:schemeClr val="bg2"/>
                </a:solidFill>
              </a:rPr>
              <a:t>center</a:t>
            </a:r>
            <a:r>
              <a:rPr lang="en-GB" sz="2000" dirty="0" smtClean="0">
                <a:solidFill>
                  <a:schemeClr val="bg2"/>
                </a:solidFill>
              </a:rPr>
              <a:t>.  But is there one?  If there is a </a:t>
            </a:r>
            <a:r>
              <a:rPr lang="en-GB" sz="2000" dirty="0" err="1" smtClean="0">
                <a:solidFill>
                  <a:schemeClr val="bg2"/>
                </a:solidFill>
              </a:rPr>
              <a:t>center</a:t>
            </a:r>
            <a:r>
              <a:rPr lang="en-GB" sz="2000" dirty="0" smtClean="0">
                <a:solidFill>
                  <a:schemeClr val="bg2"/>
                </a:solidFill>
              </a:rPr>
              <a:t>, there must be a boundary to define it.  If </a:t>
            </a:r>
            <a:r>
              <a:rPr lang="en-GB" sz="2000" dirty="0">
                <a:solidFill>
                  <a:schemeClr val="bg2"/>
                </a:solidFill>
              </a:rPr>
              <a:t>we were at </a:t>
            </a:r>
            <a:r>
              <a:rPr lang="en-GB" sz="2000" dirty="0" err="1" smtClean="0">
                <a:solidFill>
                  <a:schemeClr val="bg2"/>
                </a:solidFill>
              </a:rPr>
              <a:t>center</a:t>
            </a:r>
            <a:r>
              <a:rPr lang="en-GB" sz="2000" dirty="0" smtClean="0">
                <a:solidFill>
                  <a:schemeClr val="bg2"/>
                </a:solidFill>
              </a:rPr>
              <a:t>, </a:t>
            </a:r>
            <a:r>
              <a:rPr lang="en-GB" sz="2000" dirty="0">
                <a:solidFill>
                  <a:schemeClr val="bg2"/>
                </a:solidFill>
              </a:rPr>
              <a:t>universe would be isotropic (but only from our location) but not homogeneous:</a:t>
            </a:r>
          </a:p>
        </p:txBody>
      </p:sp>
      <p:pic>
        <p:nvPicPr>
          <p:cNvPr id="3075" name="Picture 2"/>
          <p:cNvPicPr>
            <a:picLocks noChangeAspect="1" noChangeArrowheads="1"/>
          </p:cNvPicPr>
          <p:nvPr/>
        </p:nvPicPr>
        <p:blipFill>
          <a:blip r:embed="rId3" cstate="print"/>
          <a:srcRect/>
          <a:stretch>
            <a:fillRect/>
          </a:stretch>
        </p:blipFill>
        <p:spPr bwMode="auto">
          <a:xfrm>
            <a:off x="2971800" y="1066800"/>
            <a:ext cx="2795040" cy="2518824"/>
          </a:xfrm>
          <a:prstGeom prst="rect">
            <a:avLst/>
          </a:prstGeom>
          <a:noFill/>
          <a:ln w="9525">
            <a:noFill/>
            <a:miter lim="800000"/>
            <a:headEnd/>
            <a:tailEnd/>
          </a:ln>
        </p:spPr>
      </p:pic>
      <p:pic>
        <p:nvPicPr>
          <p:cNvPr id="3076" name="Picture 3"/>
          <p:cNvPicPr>
            <a:picLocks noChangeAspect="1" noChangeArrowheads="1"/>
          </p:cNvPicPr>
          <p:nvPr/>
        </p:nvPicPr>
        <p:blipFill>
          <a:blip r:embed="rId4" cstate="print"/>
          <a:srcRect/>
          <a:stretch>
            <a:fillRect/>
          </a:stretch>
        </p:blipFill>
        <p:spPr bwMode="auto">
          <a:xfrm>
            <a:off x="3497760" y="1597129"/>
            <a:ext cx="1697760" cy="1650413"/>
          </a:xfrm>
          <a:prstGeom prst="rect">
            <a:avLst/>
          </a:prstGeom>
          <a:noFill/>
          <a:ln w="9525">
            <a:noFill/>
            <a:miter lim="800000"/>
            <a:headEnd/>
            <a:tailEnd/>
          </a:ln>
        </p:spPr>
      </p:pic>
      <p:pic>
        <p:nvPicPr>
          <p:cNvPr id="3077" name="Picture 4"/>
          <p:cNvPicPr>
            <a:picLocks noChangeAspect="1" noChangeArrowheads="1"/>
          </p:cNvPicPr>
          <p:nvPr/>
        </p:nvPicPr>
        <p:blipFill>
          <a:blip r:embed="rId5" cstate="print"/>
          <a:srcRect/>
          <a:stretch>
            <a:fillRect/>
          </a:stretch>
        </p:blipFill>
        <p:spPr bwMode="auto">
          <a:xfrm>
            <a:off x="4008960" y="2546188"/>
            <a:ext cx="180000" cy="154097"/>
          </a:xfrm>
          <a:prstGeom prst="rect">
            <a:avLst/>
          </a:prstGeom>
          <a:noFill/>
          <a:ln w="9525">
            <a:noFill/>
            <a:miter lim="800000"/>
            <a:headEnd/>
            <a:tailEnd/>
          </a:ln>
        </p:spPr>
      </p:pic>
      <p:pic>
        <p:nvPicPr>
          <p:cNvPr id="3078" name="Picture 5"/>
          <p:cNvPicPr>
            <a:picLocks noChangeAspect="1" noChangeArrowheads="1"/>
          </p:cNvPicPr>
          <p:nvPr/>
        </p:nvPicPr>
        <p:blipFill>
          <a:blip r:embed="rId6" cstate="print"/>
          <a:srcRect/>
          <a:stretch>
            <a:fillRect/>
          </a:stretch>
        </p:blipFill>
        <p:spPr bwMode="auto">
          <a:xfrm>
            <a:off x="4544400" y="2494182"/>
            <a:ext cx="180000" cy="172818"/>
          </a:xfrm>
          <a:prstGeom prst="rect">
            <a:avLst/>
          </a:prstGeom>
          <a:noFill/>
          <a:ln w="9525">
            <a:noFill/>
            <a:miter lim="800000"/>
            <a:headEnd/>
            <a:tailEnd/>
          </a:ln>
        </p:spPr>
      </p:pic>
      <p:pic>
        <p:nvPicPr>
          <p:cNvPr id="3079" name="Picture 6"/>
          <p:cNvPicPr>
            <a:picLocks noChangeAspect="1" noChangeArrowheads="1"/>
          </p:cNvPicPr>
          <p:nvPr/>
        </p:nvPicPr>
        <p:blipFill>
          <a:blip r:embed="rId6" cstate="print"/>
          <a:srcRect/>
          <a:stretch>
            <a:fillRect/>
          </a:stretch>
        </p:blipFill>
        <p:spPr bwMode="auto">
          <a:xfrm>
            <a:off x="4696800" y="1960782"/>
            <a:ext cx="180000" cy="172818"/>
          </a:xfrm>
          <a:prstGeom prst="rect">
            <a:avLst/>
          </a:prstGeom>
          <a:noFill/>
          <a:ln w="9525">
            <a:noFill/>
            <a:miter lim="800000"/>
            <a:headEnd/>
            <a:tailEnd/>
          </a:ln>
        </p:spPr>
      </p:pic>
      <p:pic>
        <p:nvPicPr>
          <p:cNvPr id="3080" name="Picture 7"/>
          <p:cNvPicPr>
            <a:picLocks noChangeAspect="1" noChangeArrowheads="1"/>
          </p:cNvPicPr>
          <p:nvPr/>
        </p:nvPicPr>
        <p:blipFill>
          <a:blip r:embed="rId6" cstate="print"/>
          <a:srcRect/>
          <a:stretch>
            <a:fillRect/>
          </a:stretch>
        </p:blipFill>
        <p:spPr bwMode="auto">
          <a:xfrm>
            <a:off x="3873600" y="1885158"/>
            <a:ext cx="180000" cy="172818"/>
          </a:xfrm>
          <a:prstGeom prst="rect">
            <a:avLst/>
          </a:prstGeom>
          <a:noFill/>
          <a:ln w="9525">
            <a:noFill/>
            <a:miter lim="800000"/>
            <a:headEnd/>
            <a:tailEnd/>
          </a:ln>
        </p:spPr>
      </p:pic>
      <p:pic>
        <p:nvPicPr>
          <p:cNvPr id="3081" name="Picture 8"/>
          <p:cNvPicPr>
            <a:picLocks noChangeAspect="1" noChangeArrowheads="1"/>
          </p:cNvPicPr>
          <p:nvPr/>
        </p:nvPicPr>
        <p:blipFill>
          <a:blip r:embed="rId6" cstate="print"/>
          <a:srcRect/>
          <a:stretch>
            <a:fillRect/>
          </a:stretch>
        </p:blipFill>
        <p:spPr bwMode="auto">
          <a:xfrm>
            <a:off x="4259520" y="2335925"/>
            <a:ext cx="180000" cy="172818"/>
          </a:xfrm>
          <a:prstGeom prst="rect">
            <a:avLst/>
          </a:prstGeom>
          <a:noFill/>
          <a:ln w="9525">
            <a:noFill/>
            <a:miter lim="800000"/>
            <a:headEnd/>
            <a:tailEnd/>
          </a:ln>
        </p:spPr>
      </p:pic>
      <p:sp>
        <p:nvSpPr>
          <p:cNvPr id="3082" name="Text Box 9"/>
          <p:cNvSpPr txBox="1">
            <a:spLocks noChangeArrowheads="1"/>
          </p:cNvSpPr>
          <p:nvPr/>
        </p:nvSpPr>
        <p:spPr bwMode="auto">
          <a:xfrm>
            <a:off x="6354721" y="2299922"/>
            <a:ext cx="508320" cy="277949"/>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sz="1800" dirty="0">
                <a:solidFill>
                  <a:schemeClr val="bg2"/>
                </a:solidFill>
              </a:rPr>
              <a:t>Us</a:t>
            </a:r>
          </a:p>
        </p:txBody>
      </p:sp>
      <p:sp>
        <p:nvSpPr>
          <p:cNvPr id="3083" name="Line 10"/>
          <p:cNvSpPr>
            <a:spLocks noChangeShapeType="1"/>
          </p:cNvSpPr>
          <p:nvPr/>
        </p:nvSpPr>
        <p:spPr bwMode="auto">
          <a:xfrm flipH="1">
            <a:off x="4584960" y="2392092"/>
            <a:ext cx="1566720" cy="1440"/>
          </a:xfrm>
          <a:prstGeom prst="line">
            <a:avLst/>
          </a:prstGeom>
          <a:noFill/>
          <a:ln w="9525">
            <a:solidFill>
              <a:srgbClr val="C00000"/>
            </a:solidFill>
            <a:round/>
            <a:headEnd/>
            <a:tailEnd type="triangle" w="med" len="med"/>
          </a:ln>
        </p:spPr>
        <p:txBody>
          <a:bodyPr lIns="82945" tIns="41473" rIns="82945" bIns="41473"/>
          <a:lstStyle/>
          <a:p>
            <a:endParaRPr lang="en-US"/>
          </a:p>
        </p:txBody>
      </p:sp>
      <p:sp>
        <p:nvSpPr>
          <p:cNvPr id="3084" name="Line 11"/>
          <p:cNvSpPr>
            <a:spLocks noChangeShapeType="1"/>
          </p:cNvSpPr>
          <p:nvPr/>
        </p:nvSpPr>
        <p:spPr bwMode="auto">
          <a:xfrm flipV="1">
            <a:off x="4373280" y="1869316"/>
            <a:ext cx="165600" cy="410444"/>
          </a:xfrm>
          <a:prstGeom prst="line">
            <a:avLst/>
          </a:prstGeom>
          <a:noFill/>
          <a:ln w="9525">
            <a:solidFill>
              <a:srgbClr val="FFFF00"/>
            </a:solidFill>
            <a:round/>
            <a:headEnd/>
            <a:tailEnd type="triangle" w="med" len="med"/>
          </a:ln>
        </p:spPr>
        <p:txBody>
          <a:bodyPr lIns="82945" tIns="41473" rIns="82945" bIns="41473"/>
          <a:lstStyle/>
          <a:p>
            <a:endParaRPr lang="en-US"/>
          </a:p>
        </p:txBody>
      </p:sp>
      <p:sp>
        <p:nvSpPr>
          <p:cNvPr id="3085" name="Line 12"/>
          <p:cNvSpPr>
            <a:spLocks noChangeShapeType="1"/>
          </p:cNvSpPr>
          <p:nvPr/>
        </p:nvSpPr>
        <p:spPr bwMode="auto">
          <a:xfrm flipH="1" flipV="1">
            <a:off x="3886200" y="2057400"/>
            <a:ext cx="365760" cy="197300"/>
          </a:xfrm>
          <a:prstGeom prst="line">
            <a:avLst/>
          </a:prstGeom>
          <a:noFill/>
          <a:ln w="9525">
            <a:solidFill>
              <a:srgbClr val="FFFF00"/>
            </a:solidFill>
            <a:round/>
            <a:headEnd/>
            <a:tailEnd type="triangle" w="med" len="med"/>
          </a:ln>
        </p:spPr>
        <p:txBody>
          <a:bodyPr lIns="82945" tIns="41473" rIns="82945" bIns="41473"/>
          <a:lstStyle/>
          <a:p>
            <a:endParaRPr lang="en-US"/>
          </a:p>
        </p:txBody>
      </p:sp>
      <p:sp>
        <p:nvSpPr>
          <p:cNvPr id="3086" name="Line 13"/>
          <p:cNvSpPr>
            <a:spLocks noChangeShapeType="1"/>
          </p:cNvSpPr>
          <p:nvPr/>
        </p:nvSpPr>
        <p:spPr bwMode="auto">
          <a:xfrm flipH="1">
            <a:off x="4131360" y="2621075"/>
            <a:ext cx="138240" cy="358598"/>
          </a:xfrm>
          <a:prstGeom prst="line">
            <a:avLst/>
          </a:prstGeom>
          <a:noFill/>
          <a:ln w="9525">
            <a:solidFill>
              <a:srgbClr val="FFFF00"/>
            </a:solidFill>
            <a:round/>
            <a:headEnd/>
            <a:tailEnd type="triangle" w="med" len="med"/>
          </a:ln>
        </p:spPr>
        <p:txBody>
          <a:bodyPr lIns="82945" tIns="41473" rIns="82945" bIns="41473"/>
          <a:lstStyle/>
          <a:p>
            <a:endParaRPr lang="en-US"/>
          </a:p>
        </p:txBody>
      </p:sp>
      <p:sp>
        <p:nvSpPr>
          <p:cNvPr id="3087" name="Line 14"/>
          <p:cNvSpPr>
            <a:spLocks noChangeShapeType="1"/>
          </p:cNvSpPr>
          <p:nvPr/>
        </p:nvSpPr>
        <p:spPr bwMode="auto">
          <a:xfrm>
            <a:off x="4462561" y="2587952"/>
            <a:ext cx="331200" cy="339876"/>
          </a:xfrm>
          <a:prstGeom prst="line">
            <a:avLst/>
          </a:prstGeom>
          <a:noFill/>
          <a:ln w="9525">
            <a:solidFill>
              <a:srgbClr val="FFFF00"/>
            </a:solidFill>
            <a:round/>
            <a:headEnd/>
            <a:tailEnd type="triangle" w="med" len="med"/>
          </a:ln>
        </p:spPr>
        <p:txBody>
          <a:bodyPr lIns="82945" tIns="41473" rIns="82945" bIns="41473"/>
          <a:lstStyle/>
          <a:p>
            <a:endParaRPr lang="en-US"/>
          </a:p>
        </p:txBody>
      </p:sp>
      <p:sp>
        <p:nvSpPr>
          <p:cNvPr id="3088" name="Text Box 15"/>
          <p:cNvSpPr txBox="1">
            <a:spLocks noChangeArrowheads="1"/>
          </p:cNvSpPr>
          <p:nvPr/>
        </p:nvSpPr>
        <p:spPr bwMode="auto">
          <a:xfrm>
            <a:off x="228600" y="1371600"/>
            <a:ext cx="2680680" cy="2215991"/>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Lst>
            </a:pPr>
            <a:r>
              <a:rPr lang="en-GB" sz="1800" dirty="0" smtClean="0">
                <a:solidFill>
                  <a:schemeClr val="bg2"/>
                </a:solidFill>
              </a:rPr>
              <a:t>Volume </a:t>
            </a:r>
            <a:r>
              <a:rPr lang="en-GB" sz="1800" dirty="0">
                <a:solidFill>
                  <a:schemeClr val="bg2"/>
                </a:solidFill>
              </a:rPr>
              <a:t>of galaxies expanding away from </a:t>
            </a:r>
            <a:r>
              <a:rPr lang="en-GB" sz="1800" dirty="0" smtClean="0">
                <a:solidFill>
                  <a:schemeClr val="bg2"/>
                </a:solidFill>
              </a:rPr>
              <a:t>us. If it obeyed Hubble’s Law,</a:t>
            </a:r>
          </a:p>
          <a:p>
            <a:pPr>
              <a:buClr>
                <a:srgbClr val="000000"/>
              </a:buClr>
              <a:buSzPct val="45000"/>
              <a:tabLst>
                <a:tab pos="656650" algn="l"/>
                <a:tab pos="1313299" algn="l"/>
                <a:tab pos="1969949" algn="l"/>
              </a:tabLst>
            </a:pPr>
            <a:r>
              <a:rPr lang="en-GB" sz="1800" dirty="0" smtClean="0">
                <a:solidFill>
                  <a:schemeClr val="bg2"/>
                </a:solidFill>
              </a:rPr>
              <a:t>would have large mass</a:t>
            </a:r>
          </a:p>
          <a:p>
            <a:pPr>
              <a:buClr>
                <a:srgbClr val="000000"/>
              </a:buClr>
              <a:buSzPct val="45000"/>
              <a:tabLst>
                <a:tab pos="656650" algn="l"/>
                <a:tab pos="1313299" algn="l"/>
                <a:tab pos="1969949" algn="l"/>
              </a:tabLst>
            </a:pPr>
            <a:r>
              <a:rPr lang="en-GB" sz="1800" dirty="0" smtClean="0">
                <a:solidFill>
                  <a:schemeClr val="bg2"/>
                </a:solidFill>
              </a:rPr>
              <a:t>concentration at </a:t>
            </a:r>
            <a:r>
              <a:rPr lang="en-GB" sz="1800" dirty="0" err="1" smtClean="0">
                <a:solidFill>
                  <a:schemeClr val="bg2"/>
                </a:solidFill>
              </a:rPr>
              <a:t>center</a:t>
            </a:r>
            <a:r>
              <a:rPr lang="en-GB" sz="1800" dirty="0" smtClean="0">
                <a:solidFill>
                  <a:schemeClr val="bg2"/>
                </a:solidFill>
              </a:rPr>
              <a:t>, with lower density towards edge, surrounded by empty space.</a:t>
            </a:r>
            <a:endParaRPr lang="en-GB" sz="1800" dirty="0">
              <a:solidFill>
                <a:schemeClr val="bg2"/>
              </a:solidFill>
            </a:endParaRPr>
          </a:p>
        </p:txBody>
      </p:sp>
      <p:grpSp>
        <p:nvGrpSpPr>
          <p:cNvPr id="2" name="Group 31"/>
          <p:cNvGrpSpPr>
            <a:grpSpLocks/>
          </p:cNvGrpSpPr>
          <p:nvPr/>
        </p:nvGrpSpPr>
        <p:grpSpPr bwMode="auto">
          <a:xfrm>
            <a:off x="469441" y="3886200"/>
            <a:ext cx="8580960" cy="2897584"/>
            <a:chOff x="326" y="2611"/>
            <a:chExt cx="5959" cy="2012"/>
          </a:xfrm>
        </p:grpSpPr>
        <p:sp>
          <p:nvSpPr>
            <p:cNvPr id="3090" name="Text Box 16"/>
            <p:cNvSpPr txBox="1">
              <a:spLocks noChangeArrowheads="1"/>
            </p:cNvSpPr>
            <p:nvPr/>
          </p:nvSpPr>
          <p:spPr bwMode="auto">
            <a:xfrm>
              <a:off x="326" y="2611"/>
              <a:ext cx="5959" cy="427"/>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2000" dirty="0">
                  <a:solidFill>
                    <a:schemeClr val="bg2"/>
                  </a:solidFill>
                </a:rPr>
                <a:t>But if we were </a:t>
              </a:r>
              <a:r>
                <a:rPr lang="en-GB" sz="2000" u="sng" dirty="0">
                  <a:solidFill>
                    <a:schemeClr val="bg2"/>
                  </a:solidFill>
                </a:rPr>
                <a:t>not</a:t>
              </a:r>
              <a:r>
                <a:rPr lang="en-GB" sz="2000" dirty="0">
                  <a:solidFill>
                    <a:schemeClr val="bg2"/>
                  </a:solidFill>
                </a:rPr>
                <a:t> at </a:t>
              </a:r>
              <a:r>
                <a:rPr lang="en-GB" sz="2000" dirty="0" err="1">
                  <a:solidFill>
                    <a:schemeClr val="bg2"/>
                  </a:solidFill>
                </a:rPr>
                <a:t>center</a:t>
              </a:r>
              <a:r>
                <a:rPr lang="en-GB" sz="2000" dirty="0">
                  <a:solidFill>
                    <a:schemeClr val="bg2"/>
                  </a:solidFill>
                </a:rPr>
                <a:t>, universe would be neither </a:t>
              </a:r>
              <a:r>
                <a:rPr lang="en-GB" sz="2000" dirty="0" smtClean="0">
                  <a:solidFill>
                    <a:schemeClr val="bg2"/>
                  </a:solidFill>
                </a:rPr>
                <a:t>isotropic </a:t>
              </a:r>
              <a:r>
                <a:rPr lang="en-GB" sz="2000" dirty="0">
                  <a:solidFill>
                    <a:schemeClr val="bg2"/>
                  </a:solidFill>
                </a:rPr>
                <a:t>nor homogeneous:</a:t>
              </a:r>
            </a:p>
          </p:txBody>
        </p:sp>
        <p:pic>
          <p:nvPicPr>
            <p:cNvPr id="3091" name="Picture 17"/>
            <p:cNvPicPr>
              <a:picLocks noChangeAspect="1" noChangeArrowheads="1"/>
            </p:cNvPicPr>
            <p:nvPr/>
          </p:nvPicPr>
          <p:blipFill>
            <a:blip r:embed="rId3" cstate="print"/>
            <a:srcRect/>
            <a:stretch>
              <a:fillRect/>
            </a:stretch>
          </p:blipFill>
          <p:spPr bwMode="auto">
            <a:xfrm>
              <a:off x="2018" y="2874"/>
              <a:ext cx="1941" cy="1749"/>
            </a:xfrm>
            <a:prstGeom prst="rect">
              <a:avLst/>
            </a:prstGeom>
            <a:noFill/>
            <a:ln w="9525">
              <a:noFill/>
              <a:miter lim="800000"/>
              <a:headEnd/>
              <a:tailEnd/>
            </a:ln>
          </p:spPr>
        </p:pic>
        <p:pic>
          <p:nvPicPr>
            <p:cNvPr id="3092" name="Picture 18"/>
            <p:cNvPicPr>
              <a:picLocks noChangeAspect="1" noChangeArrowheads="1"/>
            </p:cNvPicPr>
            <p:nvPr/>
          </p:nvPicPr>
          <p:blipFill>
            <a:blip r:embed="rId4" cstate="print"/>
            <a:srcRect/>
            <a:stretch>
              <a:fillRect/>
            </a:stretch>
          </p:blipFill>
          <p:spPr bwMode="auto">
            <a:xfrm>
              <a:off x="2408" y="3236"/>
              <a:ext cx="1179" cy="1146"/>
            </a:xfrm>
            <a:prstGeom prst="rect">
              <a:avLst/>
            </a:prstGeom>
            <a:noFill/>
            <a:ln w="9525">
              <a:noFill/>
              <a:miter lim="800000"/>
              <a:headEnd/>
              <a:tailEnd/>
            </a:ln>
          </p:spPr>
        </p:pic>
        <p:pic>
          <p:nvPicPr>
            <p:cNvPr id="3093" name="Picture 19"/>
            <p:cNvPicPr>
              <a:picLocks noChangeAspect="1" noChangeArrowheads="1"/>
            </p:cNvPicPr>
            <p:nvPr/>
          </p:nvPicPr>
          <p:blipFill>
            <a:blip r:embed="rId6" cstate="print"/>
            <a:srcRect/>
            <a:stretch>
              <a:fillRect/>
            </a:stretch>
          </p:blipFill>
          <p:spPr bwMode="auto">
            <a:xfrm>
              <a:off x="2937" y="3759"/>
              <a:ext cx="125" cy="120"/>
            </a:xfrm>
            <a:prstGeom prst="rect">
              <a:avLst/>
            </a:prstGeom>
            <a:noFill/>
            <a:ln w="9525">
              <a:noFill/>
              <a:miter lim="800000"/>
              <a:headEnd/>
              <a:tailEnd/>
            </a:ln>
          </p:spPr>
        </p:pic>
        <p:pic>
          <p:nvPicPr>
            <p:cNvPr id="3094" name="Picture 20"/>
            <p:cNvPicPr>
              <a:picLocks noChangeAspect="1" noChangeArrowheads="1"/>
            </p:cNvPicPr>
            <p:nvPr/>
          </p:nvPicPr>
          <p:blipFill>
            <a:blip r:embed="rId6" cstate="print"/>
            <a:srcRect/>
            <a:stretch>
              <a:fillRect/>
            </a:stretch>
          </p:blipFill>
          <p:spPr bwMode="auto">
            <a:xfrm>
              <a:off x="3122" y="3863"/>
              <a:ext cx="125" cy="120"/>
            </a:xfrm>
            <a:prstGeom prst="rect">
              <a:avLst/>
            </a:prstGeom>
            <a:noFill/>
            <a:ln w="9525">
              <a:noFill/>
              <a:miter lim="800000"/>
              <a:headEnd/>
              <a:tailEnd/>
            </a:ln>
          </p:spPr>
        </p:pic>
        <p:pic>
          <p:nvPicPr>
            <p:cNvPr id="3095" name="Picture 21"/>
            <p:cNvPicPr>
              <a:picLocks noChangeAspect="1" noChangeArrowheads="1"/>
            </p:cNvPicPr>
            <p:nvPr/>
          </p:nvPicPr>
          <p:blipFill>
            <a:blip r:embed="rId6" cstate="print"/>
            <a:srcRect/>
            <a:stretch>
              <a:fillRect/>
            </a:stretch>
          </p:blipFill>
          <p:spPr bwMode="auto">
            <a:xfrm>
              <a:off x="2769" y="3896"/>
              <a:ext cx="125" cy="120"/>
            </a:xfrm>
            <a:prstGeom prst="rect">
              <a:avLst/>
            </a:prstGeom>
            <a:noFill/>
            <a:ln w="9525">
              <a:noFill/>
              <a:miter lim="800000"/>
              <a:headEnd/>
              <a:tailEnd/>
            </a:ln>
          </p:spPr>
        </p:pic>
        <p:pic>
          <p:nvPicPr>
            <p:cNvPr id="3096" name="Picture 22"/>
            <p:cNvPicPr>
              <a:picLocks noChangeAspect="1" noChangeArrowheads="1"/>
            </p:cNvPicPr>
            <p:nvPr/>
          </p:nvPicPr>
          <p:blipFill>
            <a:blip r:embed="rId7" cstate="print"/>
            <a:srcRect/>
            <a:stretch>
              <a:fillRect/>
            </a:stretch>
          </p:blipFill>
          <p:spPr bwMode="auto">
            <a:xfrm>
              <a:off x="2674" y="3422"/>
              <a:ext cx="126" cy="120"/>
            </a:xfrm>
            <a:prstGeom prst="rect">
              <a:avLst/>
            </a:prstGeom>
            <a:noFill/>
            <a:ln w="9525">
              <a:noFill/>
              <a:miter lim="800000"/>
              <a:headEnd/>
              <a:tailEnd/>
            </a:ln>
          </p:spPr>
        </p:pic>
        <p:pic>
          <p:nvPicPr>
            <p:cNvPr id="3097" name="Picture 23"/>
            <p:cNvPicPr>
              <a:picLocks noChangeAspect="1" noChangeArrowheads="1"/>
            </p:cNvPicPr>
            <p:nvPr/>
          </p:nvPicPr>
          <p:blipFill>
            <a:blip r:embed="rId6" cstate="print"/>
            <a:srcRect/>
            <a:stretch>
              <a:fillRect/>
            </a:stretch>
          </p:blipFill>
          <p:spPr bwMode="auto">
            <a:xfrm>
              <a:off x="3209" y="3492"/>
              <a:ext cx="125" cy="120"/>
            </a:xfrm>
            <a:prstGeom prst="rect">
              <a:avLst/>
            </a:prstGeom>
            <a:noFill/>
            <a:ln w="9525">
              <a:noFill/>
              <a:miter lim="800000"/>
              <a:headEnd/>
              <a:tailEnd/>
            </a:ln>
          </p:spPr>
        </p:pic>
        <p:sp>
          <p:nvSpPr>
            <p:cNvPr id="3098" name="Line 24"/>
            <p:cNvSpPr>
              <a:spLocks noChangeShapeType="1"/>
            </p:cNvSpPr>
            <p:nvPr/>
          </p:nvSpPr>
          <p:spPr bwMode="auto">
            <a:xfrm flipH="1" flipV="1">
              <a:off x="2623" y="3669"/>
              <a:ext cx="254" cy="137"/>
            </a:xfrm>
            <a:prstGeom prst="line">
              <a:avLst/>
            </a:prstGeom>
            <a:noFill/>
            <a:ln w="9525">
              <a:solidFill>
                <a:srgbClr val="FFFF00"/>
              </a:solidFill>
              <a:round/>
              <a:headEnd/>
              <a:tailEnd type="triangle" w="med" len="med"/>
            </a:ln>
          </p:spPr>
          <p:txBody>
            <a:bodyPr/>
            <a:lstStyle/>
            <a:p>
              <a:endParaRPr lang="en-US">
                <a:solidFill>
                  <a:schemeClr val="bg2"/>
                </a:solidFill>
              </a:endParaRPr>
            </a:p>
          </p:txBody>
        </p:sp>
        <p:sp>
          <p:nvSpPr>
            <p:cNvPr id="3099" name="Line 25"/>
            <p:cNvSpPr>
              <a:spLocks noChangeShapeType="1"/>
            </p:cNvSpPr>
            <p:nvPr/>
          </p:nvSpPr>
          <p:spPr bwMode="auto">
            <a:xfrm flipV="1">
              <a:off x="3026" y="3446"/>
              <a:ext cx="115" cy="285"/>
            </a:xfrm>
            <a:prstGeom prst="line">
              <a:avLst/>
            </a:prstGeom>
            <a:noFill/>
            <a:ln w="9525">
              <a:solidFill>
                <a:srgbClr val="FFFF00"/>
              </a:solidFill>
              <a:round/>
              <a:headEnd/>
              <a:tailEnd type="triangle" w="med" len="med"/>
            </a:ln>
          </p:spPr>
          <p:txBody>
            <a:bodyPr/>
            <a:lstStyle/>
            <a:p>
              <a:endParaRPr lang="en-US">
                <a:solidFill>
                  <a:schemeClr val="bg2"/>
                </a:solidFill>
              </a:endParaRPr>
            </a:p>
          </p:txBody>
        </p:sp>
        <p:sp>
          <p:nvSpPr>
            <p:cNvPr id="3100" name="Line 26"/>
            <p:cNvSpPr>
              <a:spLocks noChangeShapeType="1"/>
            </p:cNvSpPr>
            <p:nvPr/>
          </p:nvSpPr>
          <p:spPr bwMode="auto">
            <a:xfrm flipH="1">
              <a:off x="2859" y="3957"/>
              <a:ext cx="96" cy="249"/>
            </a:xfrm>
            <a:prstGeom prst="line">
              <a:avLst/>
            </a:prstGeom>
            <a:noFill/>
            <a:ln w="9525">
              <a:solidFill>
                <a:srgbClr val="FFFF00"/>
              </a:solidFill>
              <a:round/>
              <a:headEnd/>
              <a:tailEnd type="triangle" w="med" len="med"/>
            </a:ln>
          </p:spPr>
          <p:txBody>
            <a:bodyPr/>
            <a:lstStyle/>
            <a:p>
              <a:endParaRPr lang="en-US">
                <a:solidFill>
                  <a:schemeClr val="bg2"/>
                </a:solidFill>
              </a:endParaRPr>
            </a:p>
          </p:txBody>
        </p:sp>
        <p:sp>
          <p:nvSpPr>
            <p:cNvPr id="3101" name="Line 27"/>
            <p:cNvSpPr>
              <a:spLocks noChangeShapeType="1"/>
            </p:cNvSpPr>
            <p:nvPr/>
          </p:nvSpPr>
          <p:spPr bwMode="auto">
            <a:xfrm>
              <a:off x="3068" y="3934"/>
              <a:ext cx="230" cy="236"/>
            </a:xfrm>
            <a:prstGeom prst="line">
              <a:avLst/>
            </a:prstGeom>
            <a:noFill/>
            <a:ln w="9525">
              <a:solidFill>
                <a:srgbClr val="FFFF00"/>
              </a:solidFill>
              <a:round/>
              <a:headEnd/>
              <a:tailEnd type="triangle" w="med" len="med"/>
            </a:ln>
          </p:spPr>
          <p:txBody>
            <a:bodyPr/>
            <a:lstStyle/>
            <a:p>
              <a:endParaRPr lang="en-US">
                <a:solidFill>
                  <a:schemeClr val="bg2"/>
                </a:solidFill>
              </a:endParaRPr>
            </a:p>
          </p:txBody>
        </p:sp>
        <p:sp>
          <p:nvSpPr>
            <p:cNvPr id="3102" name="Line 28"/>
            <p:cNvSpPr>
              <a:spLocks noChangeShapeType="1"/>
            </p:cNvSpPr>
            <p:nvPr/>
          </p:nvSpPr>
          <p:spPr bwMode="auto">
            <a:xfrm flipH="1">
              <a:off x="3357" y="3562"/>
              <a:ext cx="1088" cy="1"/>
            </a:xfrm>
            <a:prstGeom prst="line">
              <a:avLst/>
            </a:prstGeom>
            <a:noFill/>
            <a:ln w="9525">
              <a:solidFill>
                <a:srgbClr val="C00000"/>
              </a:solidFill>
              <a:round/>
              <a:headEnd/>
              <a:tailEnd type="triangle" w="med" len="med"/>
            </a:ln>
          </p:spPr>
          <p:txBody>
            <a:bodyPr/>
            <a:lstStyle/>
            <a:p>
              <a:endParaRPr lang="en-US">
                <a:solidFill>
                  <a:schemeClr val="bg2"/>
                </a:solidFill>
              </a:endParaRPr>
            </a:p>
          </p:txBody>
        </p:sp>
        <p:sp>
          <p:nvSpPr>
            <p:cNvPr id="3103" name="Text Box 29"/>
            <p:cNvSpPr txBox="1">
              <a:spLocks noChangeArrowheads="1"/>
            </p:cNvSpPr>
            <p:nvPr/>
          </p:nvSpPr>
          <p:spPr bwMode="auto">
            <a:xfrm>
              <a:off x="4568" y="3476"/>
              <a:ext cx="353" cy="19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sz="1800" dirty="0">
                  <a:solidFill>
                    <a:schemeClr val="bg2"/>
                  </a:solidFill>
                </a:rPr>
                <a:t>Us</a:t>
              </a:r>
            </a:p>
          </p:txBody>
        </p:sp>
      </p:grpSp>
      <p:pic>
        <p:nvPicPr>
          <p:cNvPr id="32" name="Picture 4"/>
          <p:cNvPicPr>
            <a:picLocks noChangeAspect="1" noChangeArrowheads="1"/>
          </p:cNvPicPr>
          <p:nvPr/>
        </p:nvPicPr>
        <p:blipFill>
          <a:blip r:embed="rId5" cstate="print"/>
          <a:srcRect/>
          <a:stretch>
            <a:fillRect/>
          </a:stretch>
        </p:blipFill>
        <p:spPr bwMode="auto">
          <a:xfrm>
            <a:off x="4315800" y="2589103"/>
            <a:ext cx="180000" cy="154097"/>
          </a:xfrm>
          <a:prstGeom prst="rect">
            <a:avLst/>
          </a:prstGeom>
          <a:noFill/>
          <a:ln w="9525">
            <a:noFill/>
            <a:miter lim="800000"/>
            <a:headEnd/>
            <a:tailEnd/>
          </a:ln>
        </p:spPr>
      </p:pic>
      <p:pic>
        <p:nvPicPr>
          <p:cNvPr id="33" name="Picture 4"/>
          <p:cNvPicPr>
            <a:picLocks noChangeAspect="1" noChangeArrowheads="1"/>
          </p:cNvPicPr>
          <p:nvPr/>
        </p:nvPicPr>
        <p:blipFill>
          <a:blip r:embed="rId5" cstate="print"/>
          <a:srcRect/>
          <a:stretch>
            <a:fillRect/>
          </a:stretch>
        </p:blipFill>
        <p:spPr bwMode="auto">
          <a:xfrm>
            <a:off x="4161360" y="2057400"/>
            <a:ext cx="180000" cy="154097"/>
          </a:xfrm>
          <a:prstGeom prst="rect">
            <a:avLst/>
          </a:prstGeom>
          <a:noFill/>
          <a:ln w="9525">
            <a:noFill/>
            <a:miter lim="800000"/>
            <a:headEnd/>
            <a:tailEnd/>
          </a:ln>
        </p:spPr>
      </p:pic>
      <p:pic>
        <p:nvPicPr>
          <p:cNvPr id="34" name="Picture 4"/>
          <p:cNvPicPr>
            <a:picLocks noChangeAspect="1" noChangeArrowheads="1"/>
          </p:cNvPicPr>
          <p:nvPr/>
        </p:nvPicPr>
        <p:blipFill>
          <a:blip r:embed="rId5" cstate="print"/>
          <a:srcRect/>
          <a:stretch>
            <a:fillRect/>
          </a:stretch>
        </p:blipFill>
        <p:spPr bwMode="auto">
          <a:xfrm>
            <a:off x="4038600" y="2286000"/>
            <a:ext cx="180000" cy="154097"/>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4114800" y="5256103"/>
            <a:ext cx="180000" cy="154097"/>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4468200" y="5334000"/>
            <a:ext cx="180000" cy="154097"/>
          </a:xfrm>
          <a:prstGeom prst="rect">
            <a:avLst/>
          </a:prstGeom>
          <a:noFill/>
          <a:ln w="9525">
            <a:noFill/>
            <a:miter lim="800000"/>
            <a:headEnd/>
            <a:tailEnd/>
          </a:ln>
        </p:spPr>
      </p:pic>
      <p:pic>
        <p:nvPicPr>
          <p:cNvPr id="37" name="Picture 4"/>
          <p:cNvPicPr>
            <a:picLocks noChangeAspect="1" noChangeArrowheads="1"/>
          </p:cNvPicPr>
          <p:nvPr/>
        </p:nvPicPr>
        <p:blipFill>
          <a:blip r:embed="rId5" cstate="print"/>
          <a:srcRect/>
          <a:stretch>
            <a:fillRect/>
          </a:stretch>
        </p:blipFill>
        <p:spPr bwMode="auto">
          <a:xfrm>
            <a:off x="4267200" y="5713303"/>
            <a:ext cx="180000" cy="154097"/>
          </a:xfrm>
          <a:prstGeom prst="rect">
            <a:avLst/>
          </a:prstGeom>
          <a:noFill/>
          <a:ln w="9525">
            <a:noFill/>
            <a:miter lim="800000"/>
            <a:headEnd/>
            <a:tailEnd/>
          </a:ln>
        </p:spPr>
      </p:pic>
      <p:sp>
        <p:nvSpPr>
          <p:cNvPr id="38" name="Slide Number Placeholder 37"/>
          <p:cNvSpPr>
            <a:spLocks noGrp="1"/>
          </p:cNvSpPr>
          <p:nvPr>
            <p:ph type="sldNum" sz="quarter" idx="12"/>
          </p:nvPr>
        </p:nvSpPr>
        <p:spPr/>
        <p:txBody>
          <a:bodyPr/>
          <a:lstStyle/>
          <a:p>
            <a:fld id="{B5B3E501-7A98-4A66-A928-86DE941A4F08}" type="slidenum">
              <a:rPr lang="en-US" smtClean="0"/>
              <a:pPr/>
              <a:t>4</a:t>
            </a:fld>
            <a:endParaRPr lang="en-US"/>
          </a:p>
        </p:txBody>
      </p:sp>
      <p:sp>
        <p:nvSpPr>
          <p:cNvPr id="3" name="TextBox 2"/>
          <p:cNvSpPr txBox="1"/>
          <p:nvPr/>
        </p:nvSpPr>
        <p:spPr>
          <a:xfrm>
            <a:off x="86734" y="5054163"/>
            <a:ext cx="2557107" cy="1200329"/>
          </a:xfrm>
          <a:prstGeom prst="rect">
            <a:avLst/>
          </a:prstGeom>
          <a:noFill/>
        </p:spPr>
        <p:txBody>
          <a:bodyPr wrap="square" rtlCol="0">
            <a:spAutoFit/>
          </a:bodyPr>
          <a:lstStyle/>
          <a:p>
            <a:r>
              <a:rPr lang="en-US" sz="1800" dirty="0" smtClean="0"/>
              <a:t>This situation wouldn’t even obey Hubble’s Law from our vantage point.</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553200"/>
            <a:ext cx="1905000" cy="457200"/>
          </a:xfrm>
        </p:spPr>
        <p:txBody>
          <a:bodyPr/>
          <a:lstStyle/>
          <a:p>
            <a:fld id="{B5B3E501-7A98-4A66-A928-86DE941A4F08}" type="slidenum">
              <a:rPr lang="en-US" smtClean="0"/>
              <a:pPr/>
              <a:t>40</a:t>
            </a:fld>
            <a:endParaRPr lang="en-US" dirty="0"/>
          </a:p>
        </p:txBody>
      </p:sp>
      <p:sp>
        <p:nvSpPr>
          <p:cNvPr id="3" name="TextBox 2"/>
          <p:cNvSpPr txBox="1"/>
          <p:nvPr/>
        </p:nvSpPr>
        <p:spPr>
          <a:xfrm>
            <a:off x="2667000" y="228600"/>
            <a:ext cx="3736920" cy="584775"/>
          </a:xfrm>
          <a:prstGeom prst="rect">
            <a:avLst/>
          </a:prstGeom>
          <a:noFill/>
        </p:spPr>
        <p:txBody>
          <a:bodyPr wrap="none" rtlCol="0">
            <a:spAutoFit/>
          </a:bodyPr>
          <a:lstStyle/>
          <a:p>
            <a:r>
              <a:rPr lang="en-US" sz="3200" dirty="0" smtClean="0"/>
              <a:t>Growth of Structure</a:t>
            </a:r>
            <a:endParaRPr lang="en-US" sz="3200" dirty="0"/>
          </a:p>
        </p:txBody>
      </p:sp>
      <p:sp>
        <p:nvSpPr>
          <p:cNvPr id="4" name="TextBox 3"/>
          <p:cNvSpPr txBox="1"/>
          <p:nvPr/>
        </p:nvSpPr>
        <p:spPr>
          <a:xfrm>
            <a:off x="83949" y="3141345"/>
            <a:ext cx="9144000" cy="4524315"/>
          </a:xfrm>
          <a:prstGeom prst="rect">
            <a:avLst/>
          </a:prstGeom>
          <a:noFill/>
        </p:spPr>
        <p:txBody>
          <a:bodyPr wrap="square" rtlCol="0">
            <a:spAutoFit/>
          </a:bodyPr>
          <a:lstStyle/>
          <a:p>
            <a:r>
              <a:rPr lang="en-US" sz="2400" dirty="0" smtClean="0">
                <a:solidFill>
                  <a:srgbClr val="FF0000"/>
                </a:solidFill>
                <a:hlinkClick r:id="rId3"/>
              </a:rPr>
              <a:t>Simulations</a:t>
            </a:r>
            <a:r>
              <a:rPr lang="en-US" sz="2400" dirty="0" smtClean="0">
                <a:solidFill>
                  <a:srgbClr val="FF0000"/>
                </a:solidFill>
              </a:rPr>
              <a:t> </a:t>
            </a:r>
            <a:r>
              <a:rPr lang="en-US" sz="2400" dirty="0"/>
              <a:t>follow the growth of structures, </a:t>
            </a:r>
            <a:r>
              <a:rPr lang="en-US" sz="2400" dirty="0" smtClean="0"/>
              <a:t>leading to </a:t>
            </a:r>
            <a:r>
              <a:rPr lang="en-US" sz="2400" dirty="0"/>
              <a:t>galaxies, clusters, superclusters, Large </a:t>
            </a:r>
            <a:r>
              <a:rPr lang="en-US" sz="2400" dirty="0" smtClean="0"/>
              <a:t>Scale Structure.</a:t>
            </a:r>
          </a:p>
          <a:p>
            <a:endParaRPr lang="en-US" sz="2400" dirty="0"/>
          </a:p>
          <a:p>
            <a:r>
              <a:rPr lang="en-US" sz="2400" dirty="0">
                <a:solidFill>
                  <a:schemeClr val="bg2"/>
                </a:solidFill>
              </a:rPr>
              <a:t>Growth governed by dark matter.  Getting </a:t>
            </a:r>
            <a:r>
              <a:rPr lang="en-US" sz="2400" dirty="0" smtClean="0">
                <a:solidFill>
                  <a:schemeClr val="bg2"/>
                </a:solidFill>
              </a:rPr>
              <a:t>structures to </a:t>
            </a:r>
            <a:r>
              <a:rPr lang="en-US" sz="2400" dirty="0">
                <a:solidFill>
                  <a:schemeClr val="bg2"/>
                </a:solidFill>
              </a:rPr>
              <a:t>grow at the right rate on various spatial </a:t>
            </a:r>
            <a:r>
              <a:rPr lang="en-US" sz="2400" dirty="0" smtClean="0">
                <a:solidFill>
                  <a:schemeClr val="bg2"/>
                </a:solidFill>
              </a:rPr>
              <a:t>scales constrains its </a:t>
            </a:r>
            <a:r>
              <a:rPr lang="en-US" sz="2400" dirty="0">
                <a:solidFill>
                  <a:schemeClr val="bg2"/>
                </a:solidFill>
              </a:rPr>
              <a:t>nature (and </a:t>
            </a:r>
            <a:r>
              <a:rPr lang="en-US" sz="2400" dirty="0" smtClean="0">
                <a:solidFill>
                  <a:schemeClr val="bg2"/>
                </a:solidFill>
              </a:rPr>
              <a:t>density).  </a:t>
            </a:r>
            <a:r>
              <a:rPr lang="en-US" sz="2400" dirty="0">
                <a:solidFill>
                  <a:schemeClr val="bg2"/>
                </a:solidFill>
              </a:rPr>
              <a:t>Result: </a:t>
            </a:r>
            <a:r>
              <a:rPr lang="en-US" sz="2400" dirty="0" smtClean="0">
                <a:solidFill>
                  <a:schemeClr val="bg2"/>
                </a:solidFill>
              </a:rPr>
              <a:t>must </a:t>
            </a:r>
            <a:r>
              <a:rPr lang="en-US" sz="2400" dirty="0">
                <a:solidFill>
                  <a:schemeClr val="bg2"/>
                </a:solidFill>
              </a:rPr>
              <a:t>consist </a:t>
            </a:r>
            <a:r>
              <a:rPr lang="en-US" sz="2400" dirty="0" smtClean="0">
                <a:solidFill>
                  <a:schemeClr val="bg2"/>
                </a:solidFill>
              </a:rPr>
              <a:t>mostly of </a:t>
            </a:r>
            <a:r>
              <a:rPr lang="en-US" sz="2400" dirty="0">
                <a:solidFill>
                  <a:schemeClr val="bg2"/>
                </a:solidFill>
              </a:rPr>
              <a:t>particles moving </a:t>
            </a:r>
            <a:r>
              <a:rPr lang="en-US" sz="2400" dirty="0" smtClean="0">
                <a:solidFill>
                  <a:schemeClr val="bg2"/>
                </a:solidFill>
              </a:rPr>
              <a:t>much </a:t>
            </a:r>
            <a:r>
              <a:rPr lang="en-US" sz="2400" dirty="0">
                <a:solidFill>
                  <a:schemeClr val="bg2"/>
                </a:solidFill>
              </a:rPr>
              <a:t>slower than </a:t>
            </a:r>
            <a:r>
              <a:rPr lang="en-US" sz="2400" dirty="0" smtClean="0">
                <a:solidFill>
                  <a:schemeClr val="bg2"/>
                </a:solidFill>
              </a:rPr>
              <a:t>c </a:t>
            </a:r>
            <a:r>
              <a:rPr lang="en-US" sz="2400" dirty="0">
                <a:solidFill>
                  <a:schemeClr val="bg2"/>
                </a:solidFill>
              </a:rPr>
              <a:t>(i.e. not low mass particles like neutrinos but much heavier), otherwise galaxies </a:t>
            </a:r>
            <a:r>
              <a:rPr lang="en-US" sz="2400" dirty="0" smtClean="0">
                <a:solidFill>
                  <a:schemeClr val="bg2"/>
                </a:solidFill>
              </a:rPr>
              <a:t>can’t form</a:t>
            </a:r>
            <a:r>
              <a:rPr lang="en-US" sz="2400" dirty="0">
                <a:solidFill>
                  <a:schemeClr val="bg2"/>
                </a:solidFill>
              </a:rPr>
              <a:t>. </a:t>
            </a:r>
            <a:r>
              <a:rPr lang="en-US" sz="2400" dirty="0" smtClean="0">
                <a:solidFill>
                  <a:schemeClr val="bg2"/>
                </a:solidFill>
              </a:rPr>
              <a:t>Hence </a:t>
            </a:r>
            <a:r>
              <a:rPr lang="en-US" sz="2400" dirty="0">
                <a:solidFill>
                  <a:schemeClr val="bg2"/>
                </a:solidFill>
              </a:rPr>
              <a:t>“Cold Dark Matter”.  </a:t>
            </a:r>
            <a:r>
              <a:rPr lang="en-US" sz="2400" dirty="0" smtClean="0">
                <a:solidFill>
                  <a:schemeClr val="bg2"/>
                </a:solidFill>
              </a:rPr>
              <a:t>Must include </a:t>
            </a:r>
            <a:r>
              <a:rPr lang="en-US" sz="2400" dirty="0">
                <a:solidFill>
                  <a:schemeClr val="bg2"/>
                </a:solidFill>
              </a:rPr>
              <a:t>acceleration of expansion.  Hence </a:t>
            </a:r>
            <a:r>
              <a:rPr lang="en-US" sz="2400" dirty="0" smtClean="0">
                <a:solidFill>
                  <a:schemeClr val="bg2"/>
                </a:solidFill>
              </a:rPr>
              <a:t>“</a:t>
            </a:r>
            <a:r>
              <a:rPr lang="el-GR" sz="2400" dirty="0">
                <a:solidFill>
                  <a:schemeClr val="bg2"/>
                </a:solidFill>
                <a:latin typeface="Times New Roman"/>
                <a:cs typeface="Times New Roman"/>
              </a:rPr>
              <a:t>Λ</a:t>
            </a:r>
            <a:r>
              <a:rPr lang="en-US" sz="2400" dirty="0">
                <a:solidFill>
                  <a:schemeClr val="bg2"/>
                </a:solidFill>
                <a:cs typeface="Times New Roman"/>
              </a:rPr>
              <a:t>CDM” models.</a:t>
            </a:r>
            <a:endParaRPr lang="en-US" sz="2400" dirty="0">
              <a:solidFill>
                <a:schemeClr val="bg2"/>
              </a:solidFill>
            </a:endParaRPr>
          </a:p>
          <a:p>
            <a:endParaRPr lang="en-US" sz="2400" dirty="0"/>
          </a:p>
          <a:p>
            <a:endParaRPr lang="en-US" sz="2400" dirty="0" smtClean="0"/>
          </a:p>
          <a:p>
            <a:endParaRPr lang="en-US" sz="2400" dirty="0" smtClean="0"/>
          </a:p>
        </p:txBody>
      </p:sp>
      <p:sp>
        <p:nvSpPr>
          <p:cNvPr id="5" name="TextBox 4"/>
          <p:cNvSpPr txBox="1"/>
          <p:nvPr/>
        </p:nvSpPr>
        <p:spPr>
          <a:xfrm>
            <a:off x="83949" y="813375"/>
            <a:ext cx="9144000" cy="2308324"/>
          </a:xfrm>
          <a:prstGeom prst="rect">
            <a:avLst/>
          </a:prstGeom>
          <a:noFill/>
        </p:spPr>
        <p:txBody>
          <a:bodyPr wrap="square" rtlCol="0">
            <a:spAutoFit/>
          </a:bodyPr>
          <a:lstStyle/>
          <a:p>
            <a:r>
              <a:rPr lang="en-US" sz="2400" dirty="0" smtClean="0"/>
              <a:t>In early universe, Heisenberg Uncertainty Principle allows fluctuations in mass and energy to exist.  Before era of recombination (380,000 </a:t>
            </a:r>
            <a:r>
              <a:rPr lang="en-US" sz="2400" dirty="0" err="1" smtClean="0"/>
              <a:t>yrs</a:t>
            </a:r>
            <a:r>
              <a:rPr lang="en-US" sz="2400" dirty="0" smtClean="0"/>
              <a:t>), these could not collapse under their own gravity.  </a:t>
            </a:r>
            <a:r>
              <a:rPr lang="en-US" sz="2400" dirty="0" smtClean="0"/>
              <a:t>But </a:t>
            </a:r>
            <a:r>
              <a:rPr lang="en-US" sz="2400" dirty="0" smtClean="0"/>
              <a:t>after, they could, so CMBR is an imprint of structure that would then collapse and grow into structures we see today.</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B3E501-7A98-4A66-A928-86DE941A4F08}"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553200"/>
            <a:ext cx="1905000" cy="457200"/>
          </a:xfrm>
        </p:spPr>
        <p:txBody>
          <a:bodyPr/>
          <a:lstStyle/>
          <a:p>
            <a:fld id="{B5B3E501-7A98-4A66-A928-86DE941A4F08}" type="slidenum">
              <a:rPr lang="en-US" smtClean="0"/>
              <a:pPr/>
              <a:t>42</a:t>
            </a:fld>
            <a:endParaRPr lang="en-US" dirty="0"/>
          </a:p>
        </p:txBody>
      </p:sp>
      <p:sp>
        <p:nvSpPr>
          <p:cNvPr id="3" name="TextBox 2"/>
          <p:cNvSpPr txBox="1"/>
          <p:nvPr/>
        </p:nvSpPr>
        <p:spPr>
          <a:xfrm>
            <a:off x="2667000" y="228600"/>
            <a:ext cx="3736920" cy="584775"/>
          </a:xfrm>
          <a:prstGeom prst="rect">
            <a:avLst/>
          </a:prstGeom>
          <a:noFill/>
        </p:spPr>
        <p:txBody>
          <a:bodyPr wrap="none" rtlCol="0">
            <a:spAutoFit/>
          </a:bodyPr>
          <a:lstStyle/>
          <a:p>
            <a:r>
              <a:rPr lang="en-US" sz="3200" dirty="0" smtClean="0"/>
              <a:t>Growth of Structure</a:t>
            </a:r>
            <a:endParaRPr lang="en-US" sz="3200" dirty="0"/>
          </a:p>
        </p:txBody>
      </p:sp>
      <p:sp>
        <p:nvSpPr>
          <p:cNvPr id="4" name="TextBox 3"/>
          <p:cNvSpPr txBox="1"/>
          <p:nvPr/>
        </p:nvSpPr>
        <p:spPr>
          <a:xfrm>
            <a:off x="170813" y="856357"/>
            <a:ext cx="8744587" cy="6001643"/>
          </a:xfrm>
          <a:prstGeom prst="rect">
            <a:avLst/>
          </a:prstGeom>
          <a:noFill/>
        </p:spPr>
        <p:txBody>
          <a:bodyPr wrap="square" rtlCol="0">
            <a:spAutoFit/>
          </a:bodyPr>
          <a:lstStyle/>
          <a:p>
            <a:r>
              <a:rPr lang="en-US" sz="2400" dirty="0" smtClean="0"/>
              <a:t>In early universe, Heisenberg Uncertainty Principle allows fluctuations in mass and energy to exist.  Before era of recombination (t=380,000 yrs), these could not collapse under their own gravity.  But  after, they were able to do so, so CMBR is an imprint of the structure that would then collapse and grow into the structures we see today.</a:t>
            </a:r>
          </a:p>
          <a:p>
            <a:endParaRPr lang="en-US" sz="2400" dirty="0" smtClean="0"/>
          </a:p>
          <a:p>
            <a:r>
              <a:rPr lang="en-US" sz="2400" dirty="0" smtClean="0"/>
              <a:t>Sir James Jeans (1902) showed how, for gas at a given temperature and density, fluctuations above a critical length or mass (M</a:t>
            </a:r>
            <a:r>
              <a:rPr lang="en-US" sz="2400" baseline="-25000" dirty="0" smtClean="0"/>
              <a:t>J</a:t>
            </a:r>
            <a:r>
              <a:rPr lang="en-US" sz="2400" dirty="0" smtClean="0"/>
              <a:t>) will have enough gravity to overcome the internal pressure and start to collapse.  </a:t>
            </a:r>
          </a:p>
          <a:p>
            <a:endParaRPr lang="en-US" sz="2400" dirty="0" smtClean="0"/>
          </a:p>
          <a:p>
            <a:r>
              <a:rPr lang="en-US" sz="2400" dirty="0" smtClean="0"/>
              <a:t>After recombination, M</a:t>
            </a:r>
            <a:r>
              <a:rPr lang="en-US" sz="2400" baseline="-25000" dirty="0" smtClean="0"/>
              <a:t>J</a:t>
            </a:r>
            <a:r>
              <a:rPr lang="en-US" sz="2400" dirty="0" smtClean="0"/>
              <a:t> </a:t>
            </a:r>
            <a:r>
              <a:rPr lang="en-US" sz="2400" dirty="0" smtClean="0">
                <a:latin typeface="Times New Roman"/>
                <a:cs typeface="Times New Roman"/>
              </a:rPr>
              <a:t>~ </a:t>
            </a:r>
            <a:r>
              <a:rPr lang="en-US" sz="2400" dirty="0" smtClean="0">
                <a:latin typeface="+mn-lt"/>
                <a:cs typeface="Times New Roman"/>
              </a:rPr>
              <a:t>2 x 10</a:t>
            </a:r>
            <a:r>
              <a:rPr lang="en-US" sz="2400" baseline="30000" dirty="0" smtClean="0">
                <a:latin typeface="+mn-lt"/>
                <a:cs typeface="Times New Roman"/>
              </a:rPr>
              <a:t>6</a:t>
            </a:r>
            <a:r>
              <a:rPr lang="en-US" sz="2400" dirty="0" smtClean="0">
                <a:latin typeface="+mn-lt"/>
                <a:cs typeface="Times New Roman"/>
              </a:rPr>
              <a:t> M</a:t>
            </a:r>
            <a:r>
              <a:rPr lang="en-US" sz="1600" dirty="0" smtClean="0">
                <a:latin typeface="+mn-lt"/>
                <a:cs typeface="Times New Roman"/>
                <a:sym typeface="Wingdings"/>
              </a:rPr>
              <a:t></a:t>
            </a:r>
            <a:r>
              <a:rPr lang="en-US" sz="2400" dirty="0" smtClean="0">
                <a:latin typeface="+mn-lt"/>
                <a:cs typeface="Times New Roman"/>
                <a:sym typeface="Wingdings"/>
              </a:rPr>
              <a:t>, about Globular Cluster mass.   Small, relatively dense fluctuations closer to this mass would collapse faster.  Explains why </a:t>
            </a:r>
            <a:r>
              <a:rPr lang="en-US" sz="2400" dirty="0" err="1" smtClean="0">
                <a:latin typeface="+mn-lt"/>
                <a:cs typeface="Times New Roman"/>
                <a:sym typeface="Wingdings"/>
              </a:rPr>
              <a:t>subgalactic</a:t>
            </a:r>
            <a:r>
              <a:rPr lang="en-US" sz="2400" dirty="0" smtClean="0">
                <a:latin typeface="+mn-lt"/>
                <a:cs typeface="Times New Roman"/>
                <a:sym typeface="Wingdings"/>
              </a:rPr>
              <a:t> fragments were made before large galaxies, and even larger structures.</a:t>
            </a:r>
            <a:endParaRPr lang="en-US" sz="2400" dirty="0" smtClean="0"/>
          </a:p>
        </p:txBody>
      </p:sp>
    </p:spTree>
    <p:extLst>
      <p:ext uri="{BB962C8B-B14F-4D97-AF65-F5344CB8AC3E}">
        <p14:creationId xmlns:p14="http://schemas.microsoft.com/office/powerpoint/2010/main" val="4168739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B3E501-7A98-4A66-A928-86DE941A4F08}" type="slidenum">
              <a:rPr lang="en-US" smtClean="0"/>
              <a:pPr/>
              <a:t>43</a:t>
            </a:fld>
            <a:endParaRPr lang="en-US"/>
          </a:p>
        </p:txBody>
      </p:sp>
      <p:sp>
        <p:nvSpPr>
          <p:cNvPr id="4" name="TextBox 3"/>
          <p:cNvSpPr txBox="1"/>
          <p:nvPr/>
        </p:nvSpPr>
        <p:spPr>
          <a:xfrm>
            <a:off x="838201" y="609600"/>
            <a:ext cx="8001000" cy="4893647"/>
          </a:xfrm>
          <a:prstGeom prst="rect">
            <a:avLst/>
          </a:prstGeom>
          <a:noFill/>
        </p:spPr>
        <p:txBody>
          <a:bodyPr wrap="square" rtlCol="0">
            <a:spAutoFit/>
          </a:bodyPr>
          <a:lstStyle/>
          <a:p>
            <a:r>
              <a:rPr lang="en-US" sz="2400" dirty="0" smtClean="0">
                <a:solidFill>
                  <a:srgbClr val="FF0000"/>
                </a:solidFill>
                <a:hlinkClick r:id="rId3"/>
              </a:rPr>
              <a:t>Simulations</a:t>
            </a:r>
            <a:r>
              <a:rPr lang="en-US" sz="2400" dirty="0" smtClean="0">
                <a:solidFill>
                  <a:srgbClr val="FF0000"/>
                </a:solidFill>
              </a:rPr>
              <a:t> </a:t>
            </a:r>
            <a:r>
              <a:rPr lang="en-US" sz="2400" dirty="0" smtClean="0"/>
              <a:t>follow the growth of structures, leading</a:t>
            </a:r>
          </a:p>
          <a:p>
            <a:r>
              <a:rPr lang="en-US" sz="2400" dirty="0" smtClean="0"/>
              <a:t>to galaxies, clusters, </a:t>
            </a:r>
            <a:r>
              <a:rPr lang="en-US" sz="2400" dirty="0" err="1" smtClean="0"/>
              <a:t>superclusters</a:t>
            </a:r>
            <a:r>
              <a:rPr lang="en-US" sz="2400" dirty="0" smtClean="0"/>
              <a:t>, Large Scale</a:t>
            </a:r>
          </a:p>
          <a:p>
            <a:r>
              <a:rPr lang="en-US" sz="2400" dirty="0" smtClean="0"/>
              <a:t>Structure.</a:t>
            </a:r>
          </a:p>
          <a:p>
            <a:endParaRPr lang="en-US" sz="2400" dirty="0" smtClean="0">
              <a:solidFill>
                <a:schemeClr val="tx1">
                  <a:lumMod val="50000"/>
                </a:schemeClr>
              </a:solidFill>
            </a:endParaRPr>
          </a:p>
          <a:p>
            <a:r>
              <a:rPr lang="en-US" sz="2400" dirty="0" smtClean="0">
                <a:solidFill>
                  <a:schemeClr val="bg2"/>
                </a:solidFill>
              </a:rPr>
              <a:t>Growth governed by dark matter.  Getting structures</a:t>
            </a:r>
          </a:p>
          <a:p>
            <a:r>
              <a:rPr lang="en-US" sz="2400" dirty="0" smtClean="0">
                <a:solidFill>
                  <a:schemeClr val="bg2"/>
                </a:solidFill>
              </a:rPr>
              <a:t>to grow at the right rate on various spatial scales</a:t>
            </a:r>
          </a:p>
          <a:p>
            <a:r>
              <a:rPr lang="en-US" sz="2400" dirty="0" smtClean="0">
                <a:solidFill>
                  <a:schemeClr val="bg2"/>
                </a:solidFill>
              </a:rPr>
              <a:t>constrains the nature (and density) of the dark matter.  Result: most of it must consist of particles moving much slower than the speed of light (i.e. not low mass particles like neutrinos but much heavier), otherwise galaxies cannot easily form.  Hence “Cold Dark Matter”.  Must</a:t>
            </a:r>
          </a:p>
          <a:p>
            <a:r>
              <a:rPr lang="en-US" sz="2400" dirty="0" smtClean="0">
                <a:solidFill>
                  <a:schemeClr val="bg2"/>
                </a:solidFill>
              </a:rPr>
              <a:t>also include acceleration of expansion.  Hence these</a:t>
            </a:r>
          </a:p>
          <a:p>
            <a:r>
              <a:rPr lang="en-US" sz="2400" dirty="0" smtClean="0">
                <a:solidFill>
                  <a:schemeClr val="bg2"/>
                </a:solidFill>
              </a:rPr>
              <a:t>are called “</a:t>
            </a:r>
            <a:r>
              <a:rPr lang="el-GR" sz="2400" dirty="0" smtClean="0">
                <a:solidFill>
                  <a:schemeClr val="bg2"/>
                </a:solidFill>
                <a:latin typeface="Times New Roman"/>
                <a:cs typeface="Times New Roman"/>
              </a:rPr>
              <a:t>Λ</a:t>
            </a:r>
            <a:r>
              <a:rPr lang="en-US" sz="2400" dirty="0" smtClean="0">
                <a:solidFill>
                  <a:schemeClr val="bg2"/>
                </a:solidFill>
                <a:latin typeface="+mn-lt"/>
                <a:cs typeface="Times New Roman"/>
              </a:rPr>
              <a:t>CDM” models.</a:t>
            </a:r>
            <a:endParaRPr lang="en-US" sz="2400" dirty="0" smtClean="0">
              <a:solidFill>
                <a:schemeClr val="bg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371600" y="457200"/>
            <a:ext cx="6641280" cy="492443"/>
          </a:xfrm>
          <a:prstGeom prst="rect">
            <a:avLst/>
          </a:prstGeom>
          <a:noFill/>
          <a:ln w="9525">
            <a:noFill/>
            <a:miter lim="800000"/>
            <a:headEnd/>
            <a:tailEnd/>
          </a:ln>
        </p:spPr>
        <p:txBody>
          <a:bodyPr wrap="square"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3200" dirty="0">
                <a:solidFill>
                  <a:schemeClr val="bg2"/>
                </a:solidFill>
              </a:rPr>
              <a:t>Misconceptions about the Big Bang</a:t>
            </a:r>
          </a:p>
        </p:txBody>
      </p:sp>
      <p:sp>
        <p:nvSpPr>
          <p:cNvPr id="17411" name="Text Box 7"/>
          <p:cNvSpPr txBox="1">
            <a:spLocks noChangeArrowheads="1"/>
          </p:cNvSpPr>
          <p:nvPr/>
        </p:nvSpPr>
        <p:spPr bwMode="auto">
          <a:xfrm>
            <a:off x="617760" y="1254372"/>
            <a:ext cx="8221440" cy="1561084"/>
          </a:xfrm>
          <a:prstGeom prst="rect">
            <a:avLst/>
          </a:prstGeom>
          <a:noFill/>
          <a:ln w="9525">
            <a:noFill/>
            <a:miter lim="800000"/>
            <a:headEnd/>
            <a:tailEnd/>
          </a:ln>
        </p:spPr>
        <p:txBody>
          <a:bodyPr wrap="square" lIns="82945" tIns="41473" rIns="82945" bIns="41473">
            <a:spAutoFit/>
          </a:bodyPr>
          <a:lstStyle/>
          <a:p>
            <a:pPr indent="-414726">
              <a:buFontTx/>
              <a:buAutoNum type="arabicPeriod"/>
            </a:pPr>
            <a:r>
              <a:rPr lang="en-US" sz="2400" dirty="0">
                <a:solidFill>
                  <a:srgbClr val="7030A0"/>
                </a:solidFill>
              </a:rPr>
              <a:t>“The universe was once small.”</a:t>
            </a:r>
            <a:r>
              <a:rPr lang="en-US" sz="2400" dirty="0">
                <a:solidFill>
                  <a:schemeClr val="bg2"/>
                </a:solidFill>
              </a:rPr>
              <a:t>  The </a:t>
            </a:r>
            <a:r>
              <a:rPr lang="en-US" sz="2400" u="sng" dirty="0">
                <a:solidFill>
                  <a:schemeClr val="bg2"/>
                </a:solidFill>
              </a:rPr>
              <a:t>observable</a:t>
            </a:r>
            <a:r>
              <a:rPr lang="en-US" sz="2400" dirty="0">
                <a:solidFill>
                  <a:schemeClr val="bg2"/>
                </a:solidFill>
              </a:rPr>
              <a:t> universe, which </a:t>
            </a:r>
            <a:r>
              <a:rPr lang="en-US" sz="2400" dirty="0" smtClean="0">
                <a:solidFill>
                  <a:schemeClr val="bg2"/>
                </a:solidFill>
              </a:rPr>
              <a:t>is finite</a:t>
            </a:r>
            <a:r>
              <a:rPr lang="en-US" sz="2400" dirty="0">
                <a:solidFill>
                  <a:schemeClr val="bg2"/>
                </a:solidFill>
              </a:rPr>
              <a:t>, was once small.  </a:t>
            </a:r>
            <a:r>
              <a:rPr lang="en-US" sz="2400" dirty="0" smtClean="0">
                <a:solidFill>
                  <a:schemeClr val="bg2"/>
                </a:solidFill>
              </a:rPr>
              <a:t>The nature of the entire universe at early times is not yet understood.   It is consistent with being infinite now.</a:t>
            </a:r>
            <a:endParaRPr lang="en-US" sz="2400" dirty="0">
              <a:solidFill>
                <a:schemeClr val="bg2"/>
              </a:solidFill>
            </a:endParaRPr>
          </a:p>
        </p:txBody>
      </p:sp>
      <p:sp>
        <p:nvSpPr>
          <p:cNvPr id="54282" name="Rectangle 10"/>
          <p:cNvSpPr>
            <a:spLocks noChangeArrowheads="1"/>
          </p:cNvSpPr>
          <p:nvPr/>
        </p:nvSpPr>
        <p:spPr bwMode="auto">
          <a:xfrm>
            <a:off x="632161" y="3075448"/>
            <a:ext cx="8054640" cy="1191752"/>
          </a:xfrm>
          <a:prstGeom prst="rect">
            <a:avLst/>
          </a:prstGeom>
          <a:noFill/>
          <a:ln w="9525">
            <a:noFill/>
            <a:miter lim="800000"/>
            <a:headEnd/>
            <a:tailEnd/>
          </a:ln>
        </p:spPr>
        <p:txBody>
          <a:bodyPr wrap="square" lIns="82945" tIns="41473" rIns="82945" bIns="41473">
            <a:spAutoFit/>
          </a:bodyPr>
          <a:lstStyle/>
          <a:p>
            <a:pPr indent="-414726">
              <a:buFontTx/>
              <a:buAutoNum type="arabicPeriod" startAt="2"/>
            </a:pPr>
            <a:r>
              <a:rPr lang="en-US" sz="2400" dirty="0">
                <a:solidFill>
                  <a:srgbClr val="7030A0"/>
                </a:solidFill>
              </a:rPr>
              <a:t>“The Big Bang happened at some point in space.” </a:t>
            </a:r>
            <a:r>
              <a:rPr lang="en-US" sz="2400" dirty="0">
                <a:solidFill>
                  <a:schemeClr val="bg2"/>
                </a:solidFill>
              </a:rPr>
              <a:t> The </a:t>
            </a:r>
            <a:r>
              <a:rPr lang="en-US" sz="2400" dirty="0" smtClean="0">
                <a:solidFill>
                  <a:schemeClr val="bg2"/>
                </a:solidFill>
              </a:rPr>
              <a:t>microwave background </a:t>
            </a:r>
            <a:r>
              <a:rPr lang="en-US" sz="2400" dirty="0">
                <a:solidFill>
                  <a:schemeClr val="bg2"/>
                </a:solidFill>
              </a:rPr>
              <a:t>showed that it happened everywhere in the universe.</a:t>
            </a:r>
          </a:p>
        </p:txBody>
      </p:sp>
      <p:sp>
        <p:nvSpPr>
          <p:cNvPr id="54284" name="Rectangle 12"/>
          <p:cNvSpPr>
            <a:spLocks noChangeArrowheads="1"/>
          </p:cNvSpPr>
          <p:nvPr/>
        </p:nvSpPr>
        <p:spPr bwMode="auto">
          <a:xfrm>
            <a:off x="609600" y="4419600"/>
            <a:ext cx="8294400" cy="1561084"/>
          </a:xfrm>
          <a:prstGeom prst="rect">
            <a:avLst/>
          </a:prstGeom>
          <a:noFill/>
          <a:ln w="9525">
            <a:noFill/>
            <a:miter lim="800000"/>
            <a:headEnd/>
            <a:tailEnd/>
          </a:ln>
        </p:spPr>
        <p:txBody>
          <a:bodyPr lIns="82945" tIns="41473" rIns="82945" bIns="41473">
            <a:spAutoFit/>
          </a:bodyPr>
          <a:lstStyle/>
          <a:p>
            <a:r>
              <a:rPr lang="en-US" sz="2400" dirty="0">
                <a:solidFill>
                  <a:srgbClr val="7030A0"/>
                </a:solidFill>
              </a:rPr>
              <a:t>3.</a:t>
            </a:r>
            <a:r>
              <a:rPr lang="en-US" sz="2400" dirty="0">
                <a:solidFill>
                  <a:schemeClr val="bg2"/>
                </a:solidFill>
              </a:rPr>
              <a:t> </a:t>
            </a:r>
            <a:r>
              <a:rPr lang="en-US" sz="2400" dirty="0">
                <a:solidFill>
                  <a:srgbClr val="7030A0"/>
                </a:solidFill>
              </a:rPr>
              <a:t>“The universe must be expanding into something.”</a:t>
            </a:r>
            <a:r>
              <a:rPr lang="en-US" sz="2400" dirty="0">
                <a:solidFill>
                  <a:schemeClr val="bg2"/>
                </a:solidFill>
              </a:rPr>
              <a:t>  It is not </a:t>
            </a:r>
            <a:r>
              <a:rPr lang="en-US" sz="2400" dirty="0" smtClean="0">
                <a:solidFill>
                  <a:schemeClr val="bg2"/>
                </a:solidFill>
              </a:rPr>
              <a:t>expanding into </a:t>
            </a:r>
            <a:r>
              <a:rPr lang="en-US" sz="2400" dirty="0">
                <a:solidFill>
                  <a:schemeClr val="bg2"/>
                </a:solidFill>
              </a:rPr>
              <a:t>“</a:t>
            </a:r>
            <a:r>
              <a:rPr lang="en-US" sz="2400" dirty="0" smtClean="0">
                <a:solidFill>
                  <a:schemeClr val="bg2"/>
                </a:solidFill>
              </a:rPr>
              <a:t>empty </a:t>
            </a:r>
            <a:r>
              <a:rPr lang="en-US" sz="2400" dirty="0">
                <a:solidFill>
                  <a:schemeClr val="bg2"/>
                </a:solidFill>
              </a:rPr>
              <a:t>space”.  That would imply the Big Bang happened </a:t>
            </a:r>
            <a:r>
              <a:rPr lang="en-US" sz="2400" u="sng" dirty="0">
                <a:solidFill>
                  <a:schemeClr val="bg2"/>
                </a:solidFill>
              </a:rPr>
              <a:t>at </a:t>
            </a:r>
            <a:r>
              <a:rPr lang="en-US" sz="2400" u="sng" dirty="0" smtClean="0">
                <a:solidFill>
                  <a:schemeClr val="bg2"/>
                </a:solidFill>
              </a:rPr>
              <a:t>some location</a:t>
            </a:r>
            <a:r>
              <a:rPr lang="en-US" sz="2400" dirty="0" smtClean="0">
                <a:solidFill>
                  <a:schemeClr val="bg2"/>
                </a:solidFill>
              </a:rPr>
              <a:t> </a:t>
            </a:r>
            <a:r>
              <a:rPr lang="en-US" sz="2400" dirty="0">
                <a:solidFill>
                  <a:schemeClr val="bg2"/>
                </a:solidFill>
              </a:rPr>
              <a:t>in space.   It is a stretching of space itself.</a:t>
            </a:r>
          </a:p>
        </p:txBody>
      </p:sp>
      <p:sp>
        <p:nvSpPr>
          <p:cNvPr id="6" name="Slide Number Placeholder 5"/>
          <p:cNvSpPr>
            <a:spLocks noGrp="1"/>
          </p:cNvSpPr>
          <p:nvPr>
            <p:ph type="sldNum" sz="quarter" idx="12"/>
          </p:nvPr>
        </p:nvSpPr>
        <p:spPr/>
        <p:txBody>
          <a:bodyPr/>
          <a:lstStyle/>
          <a:p>
            <a:fld id="{B5B3E501-7A98-4A66-A928-86DE941A4F08}"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609600" y="228600"/>
            <a:ext cx="7879680" cy="3323987"/>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sz="2400" dirty="0">
                <a:solidFill>
                  <a:srgbClr val="7030A0"/>
                </a:solidFill>
              </a:rPr>
              <a:t>4. “There must have been something before the Big Bang</a:t>
            </a:r>
            <a:r>
              <a:rPr lang="en-GB" sz="2400" dirty="0" smtClean="0">
                <a:solidFill>
                  <a:srgbClr val="7030A0"/>
                </a:solidFill>
              </a:rPr>
              <a:t>.” </a:t>
            </a:r>
            <a:r>
              <a:rPr lang="en-GB" sz="2400" dirty="0" smtClean="0">
                <a:solidFill>
                  <a:schemeClr val="bg2"/>
                </a:solidFill>
              </a:rPr>
              <a:t>The Big Bang was a </a:t>
            </a:r>
            <a:r>
              <a:rPr lang="en-GB" sz="2400" u="sng" dirty="0" smtClean="0">
                <a:solidFill>
                  <a:schemeClr val="bg2"/>
                </a:solidFill>
              </a:rPr>
              <a:t>singularity</a:t>
            </a:r>
            <a:r>
              <a:rPr lang="en-GB" sz="2400" dirty="0" smtClean="0">
                <a:solidFill>
                  <a:schemeClr val="bg2"/>
                </a:solidFill>
              </a:rPr>
              <a:t> in space and time (like the </a:t>
            </a:r>
            <a:r>
              <a:rPr lang="en-GB" sz="2400" dirty="0" err="1" smtClean="0">
                <a:solidFill>
                  <a:schemeClr val="bg2"/>
                </a:solidFill>
              </a:rPr>
              <a:t>center</a:t>
            </a:r>
            <a:r>
              <a:rPr lang="en-GB" sz="2400" dirty="0" smtClean="0">
                <a:solidFill>
                  <a:schemeClr val="bg2"/>
                </a:solidFill>
              </a:rPr>
              <a:t> of a black hole).  Our laws of physics say the observable universe had infinitesimally small size, and infinite temperature and density.  Fluctuations in mass/energy were enormous, causing such extreme jumbling in space and time (General Relativity) that we can’t pinpoint events in space and time.  </a:t>
            </a:r>
          </a:p>
          <a:p>
            <a:pPr>
              <a:buClr>
                <a:srgbClr val="000000"/>
              </a:buClr>
              <a:buSzPct val="45000"/>
              <a:tabLst>
                <a:tab pos="656650" algn="l"/>
                <a:tab pos="1313299" algn="l"/>
                <a:tab pos="1969949" algn="l"/>
                <a:tab pos="2626599" algn="l"/>
                <a:tab pos="3283248" algn="l"/>
                <a:tab pos="3939898" algn="l"/>
                <a:tab pos="4596548" algn="l"/>
                <a:tab pos="5253198" algn="l"/>
                <a:tab pos="5909847" algn="l"/>
              </a:tabLst>
            </a:pPr>
            <a:endParaRPr lang="en-GB" sz="2400" dirty="0">
              <a:solidFill>
                <a:srgbClr val="7030A0"/>
              </a:solidFill>
            </a:endParaRPr>
          </a:p>
        </p:txBody>
      </p:sp>
      <p:sp>
        <p:nvSpPr>
          <p:cNvPr id="21508" name="Text Box 4"/>
          <p:cNvSpPr txBox="1">
            <a:spLocks noChangeArrowheads="1"/>
          </p:cNvSpPr>
          <p:nvPr/>
        </p:nvSpPr>
        <p:spPr bwMode="auto">
          <a:xfrm>
            <a:off x="609600" y="3311604"/>
            <a:ext cx="7772400" cy="1107996"/>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In these conditions, we don’t have a physics theory to describe the nature of space and time.  At the Big Bang, time took on the meaning that we know it to have.</a:t>
            </a:r>
          </a:p>
        </p:txBody>
      </p:sp>
      <p:sp>
        <p:nvSpPr>
          <p:cNvPr id="21509" name="Text Box 5"/>
          <p:cNvSpPr txBox="1">
            <a:spLocks noChangeArrowheads="1"/>
          </p:cNvSpPr>
          <p:nvPr/>
        </p:nvSpPr>
        <p:spPr bwMode="auto">
          <a:xfrm>
            <a:off x="609600" y="4495800"/>
            <a:ext cx="8077200" cy="1477328"/>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"Before" is only a relevant concept given our everyday understanding of time.   We must await a better understanding of the nature of space and time.  Such theories are in their infancy.</a:t>
            </a:r>
          </a:p>
        </p:txBody>
      </p:sp>
      <p:sp>
        <p:nvSpPr>
          <p:cNvPr id="21510" name="Text Box 6"/>
          <p:cNvSpPr txBox="1">
            <a:spLocks noChangeArrowheads="1"/>
          </p:cNvSpPr>
          <p:nvPr/>
        </p:nvSpPr>
        <p:spPr bwMode="auto">
          <a:xfrm>
            <a:off x="533400" y="6019800"/>
            <a:ext cx="8572055" cy="822420"/>
          </a:xfrm>
          <a:prstGeom prst="rect">
            <a:avLst/>
          </a:prstGeom>
          <a:noFill/>
          <a:ln w="9525">
            <a:noFill/>
            <a:miter lim="800000"/>
            <a:headEnd/>
            <a:tailEnd/>
          </a:ln>
        </p:spPr>
        <p:txBody>
          <a:bodyPr wrap="none" lIns="82945" tIns="41473" rIns="82945" bIns="41473">
            <a:spAutoFit/>
          </a:bodyPr>
          <a:lstStyle/>
          <a:p>
            <a:r>
              <a:rPr lang="en-US" sz="2400" dirty="0">
                <a:solidFill>
                  <a:srgbClr val="002060"/>
                </a:solidFill>
              </a:rPr>
              <a:t>Shouldn’t be surprising that these concepts are hard to grasp.</a:t>
            </a:r>
          </a:p>
          <a:p>
            <a:r>
              <a:rPr lang="en-US" sz="2400" dirty="0">
                <a:solidFill>
                  <a:srgbClr val="002060"/>
                </a:solidFill>
              </a:rPr>
              <a:t>So was the heliocentric Solar System 400 years ago.</a:t>
            </a:r>
          </a:p>
        </p:txBody>
      </p:sp>
      <p:sp>
        <p:nvSpPr>
          <p:cNvPr id="6" name="Slide Number Placeholder 5"/>
          <p:cNvSpPr>
            <a:spLocks noGrp="1"/>
          </p:cNvSpPr>
          <p:nvPr>
            <p:ph type="sldNum" sz="quarter" idx="12"/>
          </p:nvPr>
        </p:nvSpPr>
        <p:spPr>
          <a:xfrm>
            <a:off x="6934200" y="6553200"/>
            <a:ext cx="1905000" cy="457200"/>
          </a:xfrm>
        </p:spPr>
        <p:txBody>
          <a:bodyPr/>
          <a:lstStyle/>
          <a:p>
            <a:fld id="{B5B3E501-7A98-4A66-A928-86DE941A4F08}" type="slidenum">
              <a:rPr lang="en-US" smtClean="0"/>
              <a:pPr/>
              <a:t>45</a:t>
            </a:fld>
            <a:endParaRPr lang="en-US"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2627" name="Picture 3" descr="ch29_tab29_1"/>
          <p:cNvPicPr>
            <a:picLocks noChangeAspect="1" noChangeArrowheads="1"/>
          </p:cNvPicPr>
          <p:nvPr/>
        </p:nvPicPr>
        <p:blipFill>
          <a:blip r:embed="rId3" cstate="print"/>
          <a:srcRect/>
          <a:stretch>
            <a:fillRect/>
          </a:stretch>
        </p:blipFill>
        <p:spPr bwMode="auto">
          <a:xfrm>
            <a:off x="0" y="990600"/>
            <a:ext cx="9144000" cy="3106738"/>
          </a:xfrm>
          <a:prstGeom prst="rect">
            <a:avLst/>
          </a:prstGeom>
          <a:noFill/>
        </p:spPr>
      </p:pic>
      <p:sp>
        <p:nvSpPr>
          <p:cNvPr id="1562628" name="Line 4"/>
          <p:cNvSpPr>
            <a:spLocks noChangeShapeType="1"/>
          </p:cNvSpPr>
          <p:nvPr/>
        </p:nvSpPr>
        <p:spPr bwMode="auto">
          <a:xfrm flipH="1" flipV="1">
            <a:off x="4038600" y="3581400"/>
            <a:ext cx="609600" cy="60960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1562629" name="Text Box 5"/>
          <p:cNvSpPr txBox="1">
            <a:spLocks noChangeArrowheads="1"/>
          </p:cNvSpPr>
          <p:nvPr/>
        </p:nvSpPr>
        <p:spPr bwMode="auto">
          <a:xfrm>
            <a:off x="3276600" y="4191000"/>
            <a:ext cx="4038600"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2"/>
                </a:solidFill>
              </a:rPr>
              <a:t>Mediates the forces </a:t>
            </a:r>
          </a:p>
        </p:txBody>
      </p:sp>
      <p:sp>
        <p:nvSpPr>
          <p:cNvPr id="1562630" name="Text Box 6"/>
          <p:cNvSpPr txBox="1">
            <a:spLocks noChangeArrowheads="1"/>
          </p:cNvSpPr>
          <p:nvPr/>
        </p:nvSpPr>
        <p:spPr bwMode="auto">
          <a:xfrm>
            <a:off x="381000" y="4648200"/>
            <a:ext cx="8458200" cy="1938992"/>
          </a:xfrm>
          <a:prstGeom prst="rect">
            <a:avLst/>
          </a:prstGeom>
          <a:noFill/>
          <a:ln w="9525">
            <a:noFill/>
            <a:miter lim="800000"/>
            <a:headEnd/>
            <a:tailEnd/>
          </a:ln>
          <a:effectLst/>
        </p:spPr>
        <p:txBody>
          <a:bodyPr wrap="square">
            <a:spAutoFit/>
          </a:bodyPr>
          <a:lstStyle/>
          <a:p>
            <a:pPr>
              <a:spcBef>
                <a:spcPct val="50000"/>
              </a:spcBef>
            </a:pPr>
            <a:r>
              <a:rPr lang="en-US" sz="2400" dirty="0" smtClean="0">
                <a:solidFill>
                  <a:schemeClr val="bg2"/>
                </a:solidFill>
              </a:rPr>
              <a:t>All forces believed to be felt by exchange of differing “virtual particles”.  At </a:t>
            </a:r>
            <a:r>
              <a:rPr lang="en-US" sz="2400" dirty="0">
                <a:solidFill>
                  <a:schemeClr val="bg2"/>
                </a:solidFill>
              </a:rPr>
              <a:t>high energies </a:t>
            </a:r>
            <a:r>
              <a:rPr lang="en-US" sz="2400" dirty="0" smtClean="0">
                <a:solidFill>
                  <a:schemeClr val="bg2"/>
                </a:solidFill>
              </a:rPr>
              <a:t>(early Universe) these </a:t>
            </a:r>
            <a:r>
              <a:rPr lang="en-US" sz="2400" dirty="0">
                <a:solidFill>
                  <a:schemeClr val="bg2"/>
                </a:solidFill>
              </a:rPr>
              <a:t>mediators </a:t>
            </a:r>
            <a:r>
              <a:rPr lang="en-US" sz="2400" dirty="0" smtClean="0">
                <a:solidFill>
                  <a:schemeClr val="bg2"/>
                </a:solidFill>
              </a:rPr>
              <a:t>predicted to become identical: </a:t>
            </a:r>
            <a:r>
              <a:rPr lang="en-US" sz="2400" dirty="0">
                <a:solidFill>
                  <a:schemeClr val="bg2"/>
                </a:solidFill>
              </a:rPr>
              <a:t>the forces are </a:t>
            </a:r>
            <a:r>
              <a:rPr lang="en-US" sz="2400" i="1" dirty="0">
                <a:solidFill>
                  <a:schemeClr val="bg2"/>
                </a:solidFill>
              </a:rPr>
              <a:t>unified</a:t>
            </a:r>
            <a:r>
              <a:rPr lang="en-US" sz="2400" dirty="0">
                <a:solidFill>
                  <a:schemeClr val="bg2"/>
                </a:solidFill>
              </a:rPr>
              <a:t> into one</a:t>
            </a:r>
            <a:r>
              <a:rPr lang="en-US" sz="2400" dirty="0" smtClean="0">
                <a:solidFill>
                  <a:schemeClr val="bg2"/>
                </a:solidFill>
              </a:rPr>
              <a:t>.  Confirmed by experiment for virtual photons and “intermediate vector bosons” (“electro-weak unification”).</a:t>
            </a:r>
            <a:endParaRPr lang="en-US" sz="2400" dirty="0">
              <a:solidFill>
                <a:schemeClr val="bg2"/>
              </a:solidFill>
            </a:endParaRPr>
          </a:p>
        </p:txBody>
      </p:sp>
      <p:sp>
        <p:nvSpPr>
          <p:cNvPr id="6" name="Rectangle 2"/>
          <p:cNvSpPr>
            <a:spLocks noGrp="1" noChangeArrowheads="1"/>
          </p:cNvSpPr>
          <p:nvPr>
            <p:ph type="title"/>
          </p:nvPr>
        </p:nvSpPr>
        <p:spPr>
          <a:xfrm>
            <a:off x="685800" y="152400"/>
            <a:ext cx="7772400" cy="838200"/>
          </a:xfrm>
        </p:spPr>
        <p:txBody>
          <a:bodyPr/>
          <a:lstStyle/>
          <a:p>
            <a:r>
              <a:rPr lang="en-US" dirty="0" smtClean="0"/>
              <a:t>Why should this have happened?</a:t>
            </a:r>
            <a:endParaRPr lang="en-US" dirty="0"/>
          </a:p>
        </p:txBody>
      </p:sp>
      <p:sp>
        <p:nvSpPr>
          <p:cNvPr id="7" name="Slide Number Placeholder 6"/>
          <p:cNvSpPr>
            <a:spLocks noGrp="1"/>
          </p:cNvSpPr>
          <p:nvPr>
            <p:ph type="sldNum" sz="quarter" idx="12"/>
          </p:nvPr>
        </p:nvSpPr>
        <p:spPr>
          <a:xfrm>
            <a:off x="6934200" y="6400800"/>
            <a:ext cx="1905000" cy="457200"/>
          </a:xfrm>
        </p:spPr>
        <p:txBody>
          <a:bodyPr/>
          <a:lstStyle/>
          <a:p>
            <a:fld id="{0BD6782D-B791-4C75-AE48-76E385563439}"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22" name="Picture 2" descr="ch29_fig29_4"/>
          <p:cNvPicPr>
            <a:picLocks noChangeAspect="1" noChangeArrowheads="1"/>
          </p:cNvPicPr>
          <p:nvPr/>
        </p:nvPicPr>
        <p:blipFill>
          <a:blip r:embed="rId3" cstate="print"/>
          <a:srcRect/>
          <a:stretch>
            <a:fillRect/>
          </a:stretch>
        </p:blipFill>
        <p:spPr bwMode="auto">
          <a:xfrm>
            <a:off x="989013" y="996950"/>
            <a:ext cx="7316787" cy="4032250"/>
          </a:xfrm>
          <a:prstGeom prst="rect">
            <a:avLst/>
          </a:prstGeom>
          <a:noFill/>
        </p:spPr>
      </p:pic>
      <p:sp>
        <p:nvSpPr>
          <p:cNvPr id="1566724" name="Rectangle 4"/>
          <p:cNvSpPr>
            <a:spLocks noChangeArrowheads="1"/>
          </p:cNvSpPr>
          <p:nvPr/>
        </p:nvSpPr>
        <p:spPr bwMode="auto">
          <a:xfrm>
            <a:off x="3429000" y="2360613"/>
            <a:ext cx="184150" cy="579437"/>
          </a:xfrm>
          <a:prstGeom prst="rect">
            <a:avLst/>
          </a:prstGeom>
          <a:noFill/>
          <a:ln w="9525">
            <a:noFill/>
            <a:miter lim="800000"/>
            <a:headEnd/>
            <a:tailEnd/>
          </a:ln>
          <a:effectLst/>
        </p:spPr>
        <p:txBody>
          <a:bodyPr wrap="none">
            <a:spAutoFit/>
          </a:bodyPr>
          <a:lstStyle/>
          <a:p>
            <a:pPr algn="ctr"/>
            <a:endParaRPr lang="en-US" sz="3200">
              <a:solidFill>
                <a:schemeClr val="bg2"/>
              </a:solidFill>
            </a:endParaRPr>
          </a:p>
        </p:txBody>
      </p:sp>
      <p:grpSp>
        <p:nvGrpSpPr>
          <p:cNvPr id="2" name="Group 12"/>
          <p:cNvGrpSpPr/>
          <p:nvPr/>
        </p:nvGrpSpPr>
        <p:grpSpPr>
          <a:xfrm>
            <a:off x="152400" y="773668"/>
            <a:ext cx="9296400" cy="4560332"/>
            <a:chOff x="152400" y="773668"/>
            <a:chExt cx="9296400" cy="4560332"/>
          </a:xfrm>
        </p:grpSpPr>
        <p:sp>
          <p:nvSpPr>
            <p:cNvPr id="1566725" name="Line 5"/>
            <p:cNvSpPr>
              <a:spLocks noChangeShapeType="1"/>
            </p:cNvSpPr>
            <p:nvPr/>
          </p:nvSpPr>
          <p:spPr bwMode="auto">
            <a:xfrm flipH="1">
              <a:off x="4876800" y="926068"/>
              <a:ext cx="838200" cy="60960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1566726" name="Line 6"/>
            <p:cNvSpPr>
              <a:spLocks noChangeShapeType="1"/>
            </p:cNvSpPr>
            <p:nvPr/>
          </p:nvSpPr>
          <p:spPr bwMode="auto">
            <a:xfrm flipV="1">
              <a:off x="2667000" y="3059668"/>
              <a:ext cx="381000" cy="1219200"/>
            </a:xfrm>
            <a:prstGeom prst="line">
              <a:avLst/>
            </a:prstGeom>
            <a:noFill/>
            <a:ln w="28575">
              <a:solidFill>
                <a:schemeClr val="hlink"/>
              </a:solidFill>
              <a:round/>
              <a:headEnd/>
              <a:tailEnd type="triangle" w="lg" len="lg"/>
            </a:ln>
            <a:effectLst/>
          </p:spPr>
          <p:txBody>
            <a:bodyPr wrap="none" anchor="ctr"/>
            <a:lstStyle/>
            <a:p>
              <a:endParaRPr lang="en-US"/>
            </a:p>
          </p:txBody>
        </p:sp>
        <p:sp>
          <p:nvSpPr>
            <p:cNvPr id="1566727" name="Text Box 7"/>
            <p:cNvSpPr txBox="1">
              <a:spLocks noChangeArrowheads="1"/>
            </p:cNvSpPr>
            <p:nvPr/>
          </p:nvSpPr>
          <p:spPr bwMode="auto">
            <a:xfrm>
              <a:off x="152400" y="4278868"/>
              <a:ext cx="2667000" cy="366713"/>
            </a:xfrm>
            <a:prstGeom prst="rect">
              <a:avLst/>
            </a:prstGeom>
            <a:noFill/>
            <a:ln w="9525">
              <a:noFill/>
              <a:miter lim="800000"/>
              <a:headEnd/>
              <a:tailEnd/>
            </a:ln>
            <a:effectLst/>
          </p:spPr>
          <p:txBody>
            <a:bodyPr wrap="square">
              <a:spAutoFit/>
            </a:bodyPr>
            <a:lstStyle/>
            <a:p>
              <a:pPr>
                <a:spcBef>
                  <a:spcPct val="50000"/>
                </a:spcBef>
              </a:pPr>
              <a:r>
                <a:rPr lang="en-US" sz="1800" dirty="0" smtClean="0">
                  <a:solidFill>
                    <a:schemeClr val="bg2"/>
                  </a:solidFill>
                </a:rPr>
                <a:t>“Theory </a:t>
              </a:r>
              <a:r>
                <a:rPr lang="en-US" sz="1800" dirty="0">
                  <a:solidFill>
                    <a:schemeClr val="bg2"/>
                  </a:solidFill>
                </a:rPr>
                <a:t>Of </a:t>
              </a:r>
              <a:r>
                <a:rPr lang="en-US" sz="1800" dirty="0" smtClean="0">
                  <a:solidFill>
                    <a:schemeClr val="bg2"/>
                  </a:solidFill>
                </a:rPr>
                <a:t>Everything”</a:t>
              </a:r>
              <a:endParaRPr lang="en-US" sz="1800" dirty="0">
                <a:solidFill>
                  <a:schemeClr val="bg2"/>
                </a:solidFill>
              </a:endParaRPr>
            </a:p>
          </p:txBody>
        </p:sp>
        <p:sp>
          <p:nvSpPr>
            <p:cNvPr id="1566728" name="Text Box 8"/>
            <p:cNvSpPr txBox="1">
              <a:spLocks noChangeArrowheads="1"/>
            </p:cNvSpPr>
            <p:nvPr/>
          </p:nvSpPr>
          <p:spPr bwMode="auto">
            <a:xfrm>
              <a:off x="5791200" y="773668"/>
              <a:ext cx="3352800"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2"/>
                  </a:solidFill>
                </a:rPr>
                <a:t>Particle accelerator energies</a:t>
              </a:r>
            </a:p>
          </p:txBody>
        </p:sp>
        <p:sp>
          <p:nvSpPr>
            <p:cNvPr id="8" name="Text Box 7"/>
            <p:cNvSpPr txBox="1">
              <a:spLocks noChangeArrowheads="1"/>
            </p:cNvSpPr>
            <p:nvPr/>
          </p:nvSpPr>
          <p:spPr bwMode="auto">
            <a:xfrm>
              <a:off x="2514600" y="4964668"/>
              <a:ext cx="2895600" cy="369332"/>
            </a:xfrm>
            <a:prstGeom prst="rect">
              <a:avLst/>
            </a:prstGeom>
            <a:noFill/>
            <a:ln w="9525">
              <a:noFill/>
              <a:miter lim="800000"/>
              <a:headEnd/>
              <a:tailEnd/>
            </a:ln>
            <a:effectLst/>
          </p:spPr>
          <p:txBody>
            <a:bodyPr wrap="square">
              <a:spAutoFit/>
            </a:bodyPr>
            <a:lstStyle/>
            <a:p>
              <a:pPr>
                <a:spcBef>
                  <a:spcPct val="50000"/>
                </a:spcBef>
              </a:pPr>
              <a:r>
                <a:rPr lang="en-US" sz="1800" dirty="0" smtClean="0">
                  <a:solidFill>
                    <a:schemeClr val="bg2"/>
                  </a:solidFill>
                </a:rPr>
                <a:t>“Grand Unified Theories”</a:t>
              </a:r>
              <a:endParaRPr lang="en-US" sz="1800" dirty="0">
                <a:solidFill>
                  <a:schemeClr val="bg2"/>
                </a:solidFill>
              </a:endParaRPr>
            </a:p>
          </p:txBody>
        </p:sp>
        <p:sp>
          <p:nvSpPr>
            <p:cNvPr id="9" name="Line 6"/>
            <p:cNvSpPr>
              <a:spLocks noChangeShapeType="1"/>
            </p:cNvSpPr>
            <p:nvPr/>
          </p:nvSpPr>
          <p:spPr bwMode="auto">
            <a:xfrm flipV="1">
              <a:off x="3733800" y="3059668"/>
              <a:ext cx="76200" cy="1905000"/>
            </a:xfrm>
            <a:prstGeom prst="line">
              <a:avLst/>
            </a:prstGeom>
            <a:noFill/>
            <a:ln w="28575">
              <a:solidFill>
                <a:schemeClr val="hlink"/>
              </a:solidFill>
              <a:round/>
              <a:headEnd/>
              <a:tailEnd type="triangle" w="lg" len="lg"/>
            </a:ln>
            <a:effectLst/>
          </p:spPr>
          <p:txBody>
            <a:bodyPr wrap="none" anchor="ctr"/>
            <a:lstStyle/>
            <a:p>
              <a:endParaRPr lang="en-US"/>
            </a:p>
          </p:txBody>
        </p:sp>
        <p:sp>
          <p:nvSpPr>
            <p:cNvPr id="10" name="Text Box 7"/>
            <p:cNvSpPr txBox="1">
              <a:spLocks noChangeArrowheads="1"/>
            </p:cNvSpPr>
            <p:nvPr/>
          </p:nvSpPr>
          <p:spPr bwMode="auto">
            <a:xfrm>
              <a:off x="6172200" y="4623137"/>
              <a:ext cx="3276600" cy="646331"/>
            </a:xfrm>
            <a:prstGeom prst="rect">
              <a:avLst/>
            </a:prstGeom>
            <a:noFill/>
            <a:ln w="9525">
              <a:noFill/>
              <a:miter lim="800000"/>
              <a:headEnd/>
              <a:tailEnd/>
            </a:ln>
            <a:effectLst/>
          </p:spPr>
          <p:txBody>
            <a:bodyPr wrap="square">
              <a:spAutoFit/>
            </a:bodyPr>
            <a:lstStyle/>
            <a:p>
              <a:pPr>
                <a:spcBef>
                  <a:spcPct val="50000"/>
                </a:spcBef>
              </a:pPr>
              <a:r>
                <a:rPr lang="en-US" sz="1800" dirty="0" smtClean="0">
                  <a:solidFill>
                    <a:schemeClr val="bg2"/>
                  </a:solidFill>
                </a:rPr>
                <a:t>“Electro-weak Unification” : verified in 1980’s</a:t>
              </a:r>
              <a:endParaRPr lang="en-US" sz="1800" dirty="0">
                <a:solidFill>
                  <a:schemeClr val="bg2"/>
                </a:solidFill>
              </a:endParaRPr>
            </a:p>
          </p:txBody>
        </p:sp>
        <p:sp>
          <p:nvSpPr>
            <p:cNvPr id="11" name="Line 6"/>
            <p:cNvSpPr>
              <a:spLocks noChangeShapeType="1"/>
            </p:cNvSpPr>
            <p:nvPr/>
          </p:nvSpPr>
          <p:spPr bwMode="auto">
            <a:xfrm flipH="1" flipV="1">
              <a:off x="4572000" y="3059668"/>
              <a:ext cx="1676400" cy="1752600"/>
            </a:xfrm>
            <a:prstGeom prst="line">
              <a:avLst/>
            </a:prstGeom>
            <a:noFill/>
            <a:ln w="28575">
              <a:solidFill>
                <a:schemeClr val="hlink"/>
              </a:solidFill>
              <a:round/>
              <a:headEnd/>
              <a:tailEnd type="triangle" w="lg" len="lg"/>
            </a:ln>
            <a:effectLst/>
          </p:spPr>
          <p:txBody>
            <a:bodyPr wrap="none" anchor="ctr"/>
            <a:lstStyle/>
            <a:p>
              <a:endParaRPr lang="en-US"/>
            </a:p>
          </p:txBody>
        </p:sp>
      </p:grpSp>
      <p:sp>
        <p:nvSpPr>
          <p:cNvPr id="12" name="TextBox 11"/>
          <p:cNvSpPr txBox="1"/>
          <p:nvPr/>
        </p:nvSpPr>
        <p:spPr>
          <a:xfrm>
            <a:off x="304800" y="5505271"/>
            <a:ext cx="8686800" cy="1200329"/>
          </a:xfrm>
          <a:prstGeom prst="rect">
            <a:avLst/>
          </a:prstGeom>
          <a:noFill/>
        </p:spPr>
        <p:txBody>
          <a:bodyPr wrap="square" rtlCol="0">
            <a:spAutoFit/>
          </a:bodyPr>
          <a:lstStyle/>
          <a:p>
            <a:r>
              <a:rPr lang="en-US" sz="2400" dirty="0" smtClean="0"/>
              <a:t>Inflation is a predicted consequence of the strong force decoupling from the electro-weak force, but physics is very difficult and not at all well understood.  </a:t>
            </a:r>
            <a:endParaRPr lang="en-US" sz="2400" dirty="0"/>
          </a:p>
        </p:txBody>
      </p:sp>
      <p:sp>
        <p:nvSpPr>
          <p:cNvPr id="14" name="Slide Number Placeholder 13"/>
          <p:cNvSpPr>
            <a:spLocks noGrp="1"/>
          </p:cNvSpPr>
          <p:nvPr>
            <p:ph type="sldNum" sz="quarter" idx="12"/>
          </p:nvPr>
        </p:nvSpPr>
        <p:spPr/>
        <p:txBody>
          <a:bodyPr/>
          <a:lstStyle/>
          <a:p>
            <a:fld id="{0BD6782D-B791-4C75-AE48-76E385563439}" type="slidenum">
              <a:rPr lang="en-US" smtClean="0"/>
              <a:pPr/>
              <a:t>47</a:t>
            </a:fld>
            <a:endParaRPr lang="en-US"/>
          </a:p>
        </p:txBody>
      </p:sp>
      <p:sp>
        <p:nvSpPr>
          <p:cNvPr id="15" name="Rectangle 2"/>
          <p:cNvSpPr>
            <a:spLocks noGrp="1" noChangeArrowheads="1"/>
          </p:cNvSpPr>
          <p:nvPr>
            <p:ph type="title"/>
          </p:nvPr>
        </p:nvSpPr>
        <p:spPr>
          <a:xfrm>
            <a:off x="685800" y="76200"/>
            <a:ext cx="7772400" cy="914400"/>
          </a:xfrm>
        </p:spPr>
        <p:txBody>
          <a:bodyPr/>
          <a:lstStyle/>
          <a:p>
            <a:r>
              <a:rPr lang="en-US" dirty="0" smtClean="0"/>
              <a:t>Why </a:t>
            </a:r>
            <a:r>
              <a:rPr lang="en-US" dirty="0"/>
              <a:t>s</a:t>
            </a:r>
            <a:r>
              <a:rPr lang="en-US" dirty="0" smtClean="0"/>
              <a:t>hould inflation have happened?</a:t>
            </a:r>
            <a:endParaRPr lang="en-US" dirty="0"/>
          </a:p>
        </p:txBody>
      </p:sp>
    </p:spTree>
    <p:extLst>
      <p:ext uri="{BB962C8B-B14F-4D97-AF65-F5344CB8AC3E}">
        <p14:creationId xmlns:p14="http://schemas.microsoft.com/office/powerpoint/2010/main" val="22148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22" name="Picture 2" descr="ch29_fig29_4"/>
          <p:cNvPicPr>
            <a:picLocks noChangeAspect="1" noChangeArrowheads="1"/>
          </p:cNvPicPr>
          <p:nvPr/>
        </p:nvPicPr>
        <p:blipFill>
          <a:blip r:embed="rId3" cstate="print"/>
          <a:srcRect/>
          <a:stretch>
            <a:fillRect/>
          </a:stretch>
        </p:blipFill>
        <p:spPr bwMode="auto">
          <a:xfrm>
            <a:off x="989013" y="381000"/>
            <a:ext cx="7316787" cy="4032250"/>
          </a:xfrm>
          <a:prstGeom prst="rect">
            <a:avLst/>
          </a:prstGeom>
          <a:noFill/>
        </p:spPr>
      </p:pic>
      <p:sp>
        <p:nvSpPr>
          <p:cNvPr id="1566724" name="Rectangle 4"/>
          <p:cNvSpPr>
            <a:spLocks noChangeArrowheads="1"/>
          </p:cNvSpPr>
          <p:nvPr/>
        </p:nvSpPr>
        <p:spPr bwMode="auto">
          <a:xfrm>
            <a:off x="3429000" y="2360613"/>
            <a:ext cx="184150" cy="579437"/>
          </a:xfrm>
          <a:prstGeom prst="rect">
            <a:avLst/>
          </a:prstGeom>
          <a:noFill/>
          <a:ln w="9525">
            <a:noFill/>
            <a:miter lim="800000"/>
            <a:headEnd/>
            <a:tailEnd/>
          </a:ln>
          <a:effectLst/>
        </p:spPr>
        <p:txBody>
          <a:bodyPr wrap="none">
            <a:spAutoFit/>
          </a:bodyPr>
          <a:lstStyle/>
          <a:p>
            <a:pPr algn="ctr"/>
            <a:endParaRPr lang="en-US" sz="3200">
              <a:solidFill>
                <a:schemeClr val="bg2"/>
              </a:solidFill>
            </a:endParaRPr>
          </a:p>
        </p:txBody>
      </p:sp>
      <p:grpSp>
        <p:nvGrpSpPr>
          <p:cNvPr id="2" name="Group 12"/>
          <p:cNvGrpSpPr/>
          <p:nvPr/>
        </p:nvGrpSpPr>
        <p:grpSpPr>
          <a:xfrm>
            <a:off x="152400" y="152400"/>
            <a:ext cx="9296400" cy="4560332"/>
            <a:chOff x="152400" y="152400"/>
            <a:chExt cx="9296400" cy="4560332"/>
          </a:xfrm>
        </p:grpSpPr>
        <p:sp>
          <p:nvSpPr>
            <p:cNvPr id="1566725" name="Line 5"/>
            <p:cNvSpPr>
              <a:spLocks noChangeShapeType="1"/>
            </p:cNvSpPr>
            <p:nvPr/>
          </p:nvSpPr>
          <p:spPr bwMode="auto">
            <a:xfrm flipH="1">
              <a:off x="4876800" y="304800"/>
              <a:ext cx="838200" cy="609600"/>
            </a:xfrm>
            <a:prstGeom prst="line">
              <a:avLst/>
            </a:prstGeom>
            <a:noFill/>
            <a:ln w="28575">
              <a:solidFill>
                <a:schemeClr val="hlink"/>
              </a:solidFill>
              <a:round/>
              <a:headEnd/>
              <a:tailEnd type="triangle" w="med" len="med"/>
            </a:ln>
            <a:effectLst/>
          </p:spPr>
          <p:txBody>
            <a:bodyPr wrap="none" anchor="ctr"/>
            <a:lstStyle/>
            <a:p>
              <a:endParaRPr lang="en-US"/>
            </a:p>
          </p:txBody>
        </p:sp>
        <p:sp>
          <p:nvSpPr>
            <p:cNvPr id="1566726" name="Line 6"/>
            <p:cNvSpPr>
              <a:spLocks noChangeShapeType="1"/>
            </p:cNvSpPr>
            <p:nvPr/>
          </p:nvSpPr>
          <p:spPr bwMode="auto">
            <a:xfrm flipV="1">
              <a:off x="2667000" y="2438400"/>
              <a:ext cx="381000" cy="1219200"/>
            </a:xfrm>
            <a:prstGeom prst="line">
              <a:avLst/>
            </a:prstGeom>
            <a:noFill/>
            <a:ln w="28575">
              <a:solidFill>
                <a:schemeClr val="hlink"/>
              </a:solidFill>
              <a:round/>
              <a:headEnd/>
              <a:tailEnd type="triangle" w="lg" len="lg"/>
            </a:ln>
            <a:effectLst/>
          </p:spPr>
          <p:txBody>
            <a:bodyPr wrap="none" anchor="ctr"/>
            <a:lstStyle/>
            <a:p>
              <a:endParaRPr lang="en-US"/>
            </a:p>
          </p:txBody>
        </p:sp>
        <p:sp>
          <p:nvSpPr>
            <p:cNvPr id="1566727" name="Text Box 7"/>
            <p:cNvSpPr txBox="1">
              <a:spLocks noChangeArrowheads="1"/>
            </p:cNvSpPr>
            <p:nvPr/>
          </p:nvSpPr>
          <p:spPr bwMode="auto">
            <a:xfrm>
              <a:off x="152400" y="3657600"/>
              <a:ext cx="2667000" cy="366713"/>
            </a:xfrm>
            <a:prstGeom prst="rect">
              <a:avLst/>
            </a:prstGeom>
            <a:noFill/>
            <a:ln w="9525">
              <a:noFill/>
              <a:miter lim="800000"/>
              <a:headEnd/>
              <a:tailEnd/>
            </a:ln>
            <a:effectLst/>
          </p:spPr>
          <p:txBody>
            <a:bodyPr wrap="square">
              <a:spAutoFit/>
            </a:bodyPr>
            <a:lstStyle/>
            <a:p>
              <a:pPr>
                <a:spcBef>
                  <a:spcPct val="50000"/>
                </a:spcBef>
              </a:pPr>
              <a:r>
                <a:rPr lang="en-US" sz="1800" dirty="0" smtClean="0">
                  <a:solidFill>
                    <a:schemeClr val="bg2"/>
                  </a:solidFill>
                </a:rPr>
                <a:t>“Theory </a:t>
              </a:r>
              <a:r>
                <a:rPr lang="en-US" sz="1800" dirty="0">
                  <a:solidFill>
                    <a:schemeClr val="bg2"/>
                  </a:solidFill>
                </a:rPr>
                <a:t>Of </a:t>
              </a:r>
              <a:r>
                <a:rPr lang="en-US" sz="1800" dirty="0" smtClean="0">
                  <a:solidFill>
                    <a:schemeClr val="bg2"/>
                  </a:solidFill>
                </a:rPr>
                <a:t>Everything”</a:t>
              </a:r>
              <a:endParaRPr lang="en-US" sz="1800" dirty="0">
                <a:solidFill>
                  <a:schemeClr val="bg2"/>
                </a:solidFill>
              </a:endParaRPr>
            </a:p>
          </p:txBody>
        </p:sp>
        <p:sp>
          <p:nvSpPr>
            <p:cNvPr id="1566728" name="Text Box 8"/>
            <p:cNvSpPr txBox="1">
              <a:spLocks noChangeArrowheads="1"/>
            </p:cNvSpPr>
            <p:nvPr/>
          </p:nvSpPr>
          <p:spPr bwMode="auto">
            <a:xfrm>
              <a:off x="5791200" y="152400"/>
              <a:ext cx="3352800"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2"/>
                  </a:solidFill>
                </a:rPr>
                <a:t>Particle accelerator energies</a:t>
              </a:r>
            </a:p>
          </p:txBody>
        </p:sp>
        <p:sp>
          <p:nvSpPr>
            <p:cNvPr id="8" name="Text Box 7"/>
            <p:cNvSpPr txBox="1">
              <a:spLocks noChangeArrowheads="1"/>
            </p:cNvSpPr>
            <p:nvPr/>
          </p:nvSpPr>
          <p:spPr bwMode="auto">
            <a:xfrm>
              <a:off x="2514600" y="4343400"/>
              <a:ext cx="2895600" cy="369332"/>
            </a:xfrm>
            <a:prstGeom prst="rect">
              <a:avLst/>
            </a:prstGeom>
            <a:noFill/>
            <a:ln w="9525">
              <a:noFill/>
              <a:miter lim="800000"/>
              <a:headEnd/>
              <a:tailEnd/>
            </a:ln>
            <a:effectLst/>
          </p:spPr>
          <p:txBody>
            <a:bodyPr wrap="square">
              <a:spAutoFit/>
            </a:bodyPr>
            <a:lstStyle/>
            <a:p>
              <a:pPr>
                <a:spcBef>
                  <a:spcPct val="50000"/>
                </a:spcBef>
              </a:pPr>
              <a:r>
                <a:rPr lang="en-US" sz="1800" dirty="0" smtClean="0">
                  <a:solidFill>
                    <a:schemeClr val="bg2"/>
                  </a:solidFill>
                </a:rPr>
                <a:t>“Grand Unified Theories”</a:t>
              </a:r>
              <a:endParaRPr lang="en-US" sz="1800" dirty="0">
                <a:solidFill>
                  <a:schemeClr val="bg2"/>
                </a:solidFill>
              </a:endParaRPr>
            </a:p>
          </p:txBody>
        </p:sp>
        <p:sp>
          <p:nvSpPr>
            <p:cNvPr id="9" name="Line 6"/>
            <p:cNvSpPr>
              <a:spLocks noChangeShapeType="1"/>
            </p:cNvSpPr>
            <p:nvPr/>
          </p:nvSpPr>
          <p:spPr bwMode="auto">
            <a:xfrm flipV="1">
              <a:off x="3733800" y="2438400"/>
              <a:ext cx="76200" cy="1905000"/>
            </a:xfrm>
            <a:prstGeom prst="line">
              <a:avLst/>
            </a:prstGeom>
            <a:noFill/>
            <a:ln w="28575">
              <a:solidFill>
                <a:schemeClr val="hlink"/>
              </a:solidFill>
              <a:round/>
              <a:headEnd/>
              <a:tailEnd type="triangle" w="lg" len="lg"/>
            </a:ln>
            <a:effectLst/>
          </p:spPr>
          <p:txBody>
            <a:bodyPr wrap="none" anchor="ctr"/>
            <a:lstStyle/>
            <a:p>
              <a:endParaRPr lang="en-US"/>
            </a:p>
          </p:txBody>
        </p:sp>
        <p:sp>
          <p:nvSpPr>
            <p:cNvPr id="10" name="Text Box 7"/>
            <p:cNvSpPr txBox="1">
              <a:spLocks noChangeArrowheads="1"/>
            </p:cNvSpPr>
            <p:nvPr/>
          </p:nvSpPr>
          <p:spPr bwMode="auto">
            <a:xfrm>
              <a:off x="6172200" y="4001869"/>
              <a:ext cx="3276600" cy="646331"/>
            </a:xfrm>
            <a:prstGeom prst="rect">
              <a:avLst/>
            </a:prstGeom>
            <a:noFill/>
            <a:ln w="9525">
              <a:noFill/>
              <a:miter lim="800000"/>
              <a:headEnd/>
              <a:tailEnd/>
            </a:ln>
            <a:effectLst/>
          </p:spPr>
          <p:txBody>
            <a:bodyPr wrap="square">
              <a:spAutoFit/>
            </a:bodyPr>
            <a:lstStyle/>
            <a:p>
              <a:pPr>
                <a:spcBef>
                  <a:spcPct val="50000"/>
                </a:spcBef>
              </a:pPr>
              <a:r>
                <a:rPr lang="en-US" sz="1800" dirty="0" smtClean="0">
                  <a:solidFill>
                    <a:schemeClr val="bg2"/>
                  </a:solidFill>
                </a:rPr>
                <a:t>“Electro-weak Unification” : verified in 1980’s</a:t>
              </a:r>
              <a:endParaRPr lang="en-US" sz="1800" dirty="0">
                <a:solidFill>
                  <a:schemeClr val="bg2"/>
                </a:solidFill>
              </a:endParaRPr>
            </a:p>
          </p:txBody>
        </p:sp>
        <p:sp>
          <p:nvSpPr>
            <p:cNvPr id="11" name="Line 6"/>
            <p:cNvSpPr>
              <a:spLocks noChangeShapeType="1"/>
            </p:cNvSpPr>
            <p:nvPr/>
          </p:nvSpPr>
          <p:spPr bwMode="auto">
            <a:xfrm flipH="1" flipV="1">
              <a:off x="4572000" y="2438400"/>
              <a:ext cx="1676400" cy="1752600"/>
            </a:xfrm>
            <a:prstGeom prst="line">
              <a:avLst/>
            </a:prstGeom>
            <a:noFill/>
            <a:ln w="28575">
              <a:solidFill>
                <a:schemeClr val="hlink"/>
              </a:solidFill>
              <a:round/>
              <a:headEnd/>
              <a:tailEnd type="triangle" w="lg" len="lg"/>
            </a:ln>
            <a:effectLst/>
          </p:spPr>
          <p:txBody>
            <a:bodyPr wrap="none" anchor="ctr"/>
            <a:lstStyle/>
            <a:p>
              <a:endParaRPr lang="en-US"/>
            </a:p>
          </p:txBody>
        </p:sp>
      </p:grpSp>
      <p:sp>
        <p:nvSpPr>
          <p:cNvPr id="12" name="TextBox 11"/>
          <p:cNvSpPr txBox="1"/>
          <p:nvPr/>
        </p:nvSpPr>
        <p:spPr>
          <a:xfrm>
            <a:off x="304800" y="4876800"/>
            <a:ext cx="8686800" cy="1631216"/>
          </a:xfrm>
          <a:prstGeom prst="rect">
            <a:avLst/>
          </a:prstGeom>
          <a:noFill/>
        </p:spPr>
        <p:txBody>
          <a:bodyPr wrap="square" rtlCol="0">
            <a:spAutoFit/>
          </a:bodyPr>
          <a:lstStyle/>
          <a:p>
            <a:r>
              <a:rPr lang="en-US" sz="2000" dirty="0" smtClean="0"/>
              <a:t>Each force acquiring a distinct nature as energy dropped involves a “symmetry breaking”.   Equations similar to those for phase transitions in matter: e.g. water molecules are randomly oriented, but when T drops and ice forms, it has preferred directions (lattice).  For the four forces, symmetry breaking” involves the exchange particles acquiring unique natures.</a:t>
            </a:r>
            <a:endParaRPr lang="en-US" sz="2000" dirty="0"/>
          </a:p>
        </p:txBody>
      </p:sp>
      <p:sp>
        <p:nvSpPr>
          <p:cNvPr id="14" name="Slide Number Placeholder 13"/>
          <p:cNvSpPr>
            <a:spLocks noGrp="1"/>
          </p:cNvSpPr>
          <p:nvPr>
            <p:ph type="sldNum" sz="quarter" idx="12"/>
          </p:nvPr>
        </p:nvSpPr>
        <p:spPr/>
        <p:txBody>
          <a:bodyPr/>
          <a:lstStyle/>
          <a:p>
            <a:fld id="{0BD6782D-B791-4C75-AE48-76E385563439}"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22" name="Picture 2" descr="ch29_fig29_4"/>
          <p:cNvPicPr>
            <a:picLocks noChangeAspect="1" noChangeArrowheads="1"/>
          </p:cNvPicPr>
          <p:nvPr/>
        </p:nvPicPr>
        <p:blipFill>
          <a:blip r:embed="rId3" cstate="print"/>
          <a:srcRect/>
          <a:stretch>
            <a:fillRect/>
          </a:stretch>
        </p:blipFill>
        <p:spPr bwMode="auto">
          <a:xfrm>
            <a:off x="4304550" y="152400"/>
            <a:ext cx="4839450" cy="2667000"/>
          </a:xfrm>
          <a:prstGeom prst="rect">
            <a:avLst/>
          </a:prstGeom>
          <a:noFill/>
        </p:spPr>
      </p:pic>
      <p:sp>
        <p:nvSpPr>
          <p:cNvPr id="1566724" name="Rectangle 4"/>
          <p:cNvSpPr>
            <a:spLocks noChangeArrowheads="1"/>
          </p:cNvSpPr>
          <p:nvPr/>
        </p:nvSpPr>
        <p:spPr bwMode="auto">
          <a:xfrm>
            <a:off x="3429000" y="2360613"/>
            <a:ext cx="184150" cy="579437"/>
          </a:xfrm>
          <a:prstGeom prst="rect">
            <a:avLst/>
          </a:prstGeom>
          <a:noFill/>
          <a:ln w="9525">
            <a:noFill/>
            <a:miter lim="800000"/>
            <a:headEnd/>
            <a:tailEnd/>
          </a:ln>
          <a:effectLst/>
        </p:spPr>
        <p:txBody>
          <a:bodyPr wrap="none">
            <a:spAutoFit/>
          </a:bodyPr>
          <a:lstStyle/>
          <a:p>
            <a:pPr algn="ctr"/>
            <a:endParaRPr lang="en-US" sz="3200">
              <a:solidFill>
                <a:schemeClr val="bg2"/>
              </a:solidFill>
            </a:endParaRPr>
          </a:p>
        </p:txBody>
      </p:sp>
      <p:sp>
        <p:nvSpPr>
          <p:cNvPr id="12" name="TextBox 11"/>
          <p:cNvSpPr txBox="1"/>
          <p:nvPr/>
        </p:nvSpPr>
        <p:spPr>
          <a:xfrm>
            <a:off x="152400" y="381000"/>
            <a:ext cx="8763000" cy="3046988"/>
          </a:xfrm>
          <a:prstGeom prst="rect">
            <a:avLst/>
          </a:prstGeom>
          <a:noFill/>
        </p:spPr>
        <p:txBody>
          <a:bodyPr wrap="square" rtlCol="0">
            <a:spAutoFit/>
          </a:bodyPr>
          <a:lstStyle/>
          <a:p>
            <a:r>
              <a:rPr lang="en-US" sz="2400" dirty="0" smtClean="0"/>
              <a:t>In early Universe, energies</a:t>
            </a:r>
          </a:p>
          <a:p>
            <a:r>
              <a:rPr lang="en-US" sz="2400" dirty="0" smtClean="0"/>
              <a:t>rapidly dropped to point where</a:t>
            </a:r>
          </a:p>
          <a:p>
            <a:r>
              <a:rPr lang="en-US" sz="2400" dirty="0" smtClean="0"/>
              <a:t>strong force should decouple</a:t>
            </a:r>
          </a:p>
          <a:p>
            <a:r>
              <a:rPr lang="en-US" sz="2400" dirty="0" smtClean="0"/>
              <a:t>from the electro-weak force.</a:t>
            </a:r>
          </a:p>
          <a:p>
            <a:r>
              <a:rPr lang="en-US" sz="2400" dirty="0" smtClean="0"/>
              <a:t>But this transition happens</a:t>
            </a:r>
          </a:p>
          <a:p>
            <a:r>
              <a:rPr lang="en-US" sz="2400" dirty="0" smtClean="0"/>
              <a:t>slowly, leaving the forces unified</a:t>
            </a:r>
          </a:p>
          <a:p>
            <a:r>
              <a:rPr lang="en-US" sz="2400" dirty="0" smtClean="0"/>
              <a:t>at energies when they should have</a:t>
            </a:r>
          </a:p>
          <a:p>
            <a:r>
              <a:rPr lang="en-US" sz="2400" dirty="0" smtClean="0"/>
              <a:t>been distinct.  This is an unstable state called a “false vacuum”.  </a:t>
            </a:r>
          </a:p>
        </p:txBody>
      </p:sp>
      <p:sp>
        <p:nvSpPr>
          <p:cNvPr id="14" name="TextBox 13"/>
          <p:cNvSpPr txBox="1"/>
          <p:nvPr/>
        </p:nvSpPr>
        <p:spPr>
          <a:xfrm>
            <a:off x="152400" y="3962400"/>
            <a:ext cx="8610600" cy="2308324"/>
          </a:xfrm>
          <a:prstGeom prst="rect">
            <a:avLst/>
          </a:prstGeom>
          <a:noFill/>
        </p:spPr>
        <p:txBody>
          <a:bodyPr wrap="square" rtlCol="0">
            <a:spAutoFit/>
          </a:bodyPr>
          <a:lstStyle/>
          <a:p>
            <a:r>
              <a:rPr lang="en-US" sz="2400" dirty="0" smtClean="0"/>
              <a:t>Analogy: water can be rapidly “</a:t>
            </a:r>
            <a:r>
              <a:rPr lang="en-US" sz="2400" dirty="0" err="1" smtClean="0"/>
              <a:t>supercooled</a:t>
            </a:r>
            <a:r>
              <a:rPr lang="en-US" sz="2400" dirty="0" smtClean="0"/>
              <a:t>” to -20 °C and remain liquid, even though ice would be a lower energy state (water’s latent heat gets released).  Likewise, Universe did not instantly move into lower energy “true vacuum” state.  False vacuum had enormous energy density (like the water’s latent heat).  </a:t>
            </a:r>
            <a:r>
              <a:rPr lang="en-US" sz="2400" dirty="0" err="1" smtClean="0"/>
              <a:t>Supercooled</a:t>
            </a:r>
            <a:r>
              <a:rPr lang="en-US" sz="2400" dirty="0" smtClean="0"/>
              <a:t> to about 3 K.</a:t>
            </a:r>
            <a:endParaRPr lang="en-US" sz="2400" dirty="0"/>
          </a:p>
        </p:txBody>
      </p:sp>
      <p:sp>
        <p:nvSpPr>
          <p:cNvPr id="6" name="Slide Number Placeholder 5"/>
          <p:cNvSpPr>
            <a:spLocks noGrp="1"/>
          </p:cNvSpPr>
          <p:nvPr>
            <p:ph type="sldNum" sz="quarter" idx="12"/>
          </p:nvPr>
        </p:nvSpPr>
        <p:spPr/>
        <p:txBody>
          <a:bodyPr/>
          <a:lstStyle/>
          <a:p>
            <a:fld id="{0BD6782D-B791-4C75-AE48-76E385563439}"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00481" y="304800"/>
            <a:ext cx="8128800" cy="2215991"/>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So if the CP is correct, there </a:t>
            </a:r>
            <a:r>
              <a:rPr lang="en-GB" sz="2400" dirty="0" smtClean="0">
                <a:solidFill>
                  <a:schemeClr val="bg2"/>
                </a:solidFill>
              </a:rPr>
              <a:t>can be </a:t>
            </a:r>
            <a:r>
              <a:rPr lang="en-GB" sz="2400" u="sng" dirty="0">
                <a:solidFill>
                  <a:schemeClr val="bg2"/>
                </a:solidFill>
              </a:rPr>
              <a:t>no </a:t>
            </a:r>
            <a:r>
              <a:rPr lang="en-GB" sz="2400" u="sng" dirty="0" err="1">
                <a:solidFill>
                  <a:schemeClr val="bg2"/>
                </a:solidFill>
              </a:rPr>
              <a:t>center</a:t>
            </a:r>
            <a:r>
              <a:rPr lang="en-GB" sz="2400" u="sng" dirty="0">
                <a:solidFill>
                  <a:schemeClr val="bg2"/>
                </a:solidFill>
              </a:rPr>
              <a:t>, and no edge</a:t>
            </a:r>
            <a:r>
              <a:rPr lang="en-GB" sz="2400" dirty="0">
                <a:solidFill>
                  <a:schemeClr val="bg2"/>
                </a:solidFill>
              </a:rPr>
              <a:t> to the Universe</a:t>
            </a:r>
            <a:r>
              <a:rPr lang="en-GB" sz="2400" dirty="0" smtClean="0">
                <a:solidFill>
                  <a:schemeClr val="bg2"/>
                </a:solidFill>
              </a:rPr>
              <a:t>!  Does not necessarily mean it’s infinitely large, although it might be (see later).</a:t>
            </a: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smtClean="0">
                <a:solidFill>
                  <a:schemeClr val="bg2"/>
                </a:solidFill>
              </a:rPr>
              <a:t>Why should you believe the CP?  Best evidence </a:t>
            </a:r>
            <a:r>
              <a:rPr lang="en-GB" sz="2400" dirty="0">
                <a:solidFill>
                  <a:schemeClr val="bg2"/>
                </a:solidFill>
              </a:rPr>
              <a:t>comes from Cosmic Microwave Background Radiation (later).</a:t>
            </a:r>
          </a:p>
        </p:txBody>
      </p:sp>
      <p:sp>
        <p:nvSpPr>
          <p:cNvPr id="6146" name="Text Box 2"/>
          <p:cNvSpPr txBox="1">
            <a:spLocks noChangeArrowheads="1"/>
          </p:cNvSpPr>
          <p:nvPr/>
        </p:nvSpPr>
        <p:spPr bwMode="auto">
          <a:xfrm>
            <a:off x="2229120" y="2870222"/>
            <a:ext cx="436032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 pos="3283248" algn="l"/>
                <a:tab pos="3939898" algn="l"/>
              </a:tabLst>
            </a:pPr>
            <a:r>
              <a:rPr lang="en-GB" sz="3200" dirty="0">
                <a:solidFill>
                  <a:schemeClr val="bg2"/>
                </a:solidFill>
              </a:rPr>
              <a:t>The Big Bang</a:t>
            </a:r>
          </a:p>
        </p:txBody>
      </p:sp>
      <p:sp>
        <p:nvSpPr>
          <p:cNvPr id="6147" name="Text Box 3"/>
          <p:cNvSpPr txBox="1">
            <a:spLocks noChangeArrowheads="1"/>
          </p:cNvSpPr>
          <p:nvPr/>
        </p:nvSpPr>
        <p:spPr bwMode="auto">
          <a:xfrm>
            <a:off x="576000" y="3765997"/>
            <a:ext cx="7963200" cy="1477328"/>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All galaxies moving away from each </a:t>
            </a:r>
            <a:r>
              <a:rPr lang="en-GB" sz="2400" dirty="0" smtClean="0">
                <a:solidFill>
                  <a:schemeClr val="bg2"/>
                </a:solidFill>
              </a:rPr>
              <a:t>other at speed proportional to separation </a:t>
            </a:r>
            <a:r>
              <a:rPr lang="en-GB" sz="2400" dirty="0">
                <a:solidFill>
                  <a:schemeClr val="bg2"/>
                </a:solidFill>
              </a:rPr>
              <a:t>(Hubble's Law).  So, reversing the Hubble expansion, </a:t>
            </a:r>
            <a:r>
              <a:rPr lang="en-GB" sz="2400" dirty="0" smtClean="0">
                <a:solidFill>
                  <a:schemeClr val="bg2"/>
                </a:solidFill>
              </a:rPr>
              <a:t>separations must approach zero at some time in past.  </a:t>
            </a:r>
            <a:r>
              <a:rPr lang="en-GB" sz="2400" dirty="0">
                <a:solidFill>
                  <a:schemeClr val="bg2"/>
                </a:solidFill>
              </a:rPr>
              <a:t>How long ago?</a:t>
            </a:r>
          </a:p>
        </p:txBody>
      </p:sp>
      <p:sp>
        <p:nvSpPr>
          <p:cNvPr id="5" name="Slide Number Placeholder 4"/>
          <p:cNvSpPr>
            <a:spLocks noGrp="1"/>
          </p:cNvSpPr>
          <p:nvPr>
            <p:ph type="sldNum" sz="quarter" idx="12"/>
          </p:nvPr>
        </p:nvSpPr>
        <p:spPr/>
        <p:txBody>
          <a:bodyPr/>
          <a:lstStyle/>
          <a:p>
            <a:fld id="{B5B3E501-7A98-4A66-A928-86DE941A4F08}" type="slidenum">
              <a:rPr lang="en-US" smtClean="0"/>
              <a:pPr/>
              <a:t>5</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ppt_x"/>
                                          </p:val>
                                        </p:tav>
                                        <p:tav tm="100000">
                                          <p:val>
                                            <p:strVal val="#ppt_x"/>
                                          </p:val>
                                        </p:tav>
                                      </p:tavLst>
                                    </p:anim>
                                    <p:anim calcmode="lin" valueType="num">
                                      <p:cBhvr additive="base">
                                        <p:cTn id="1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153400" cy="4154984"/>
          </a:xfrm>
          <a:prstGeom prst="rect">
            <a:avLst/>
          </a:prstGeom>
        </p:spPr>
        <p:txBody>
          <a:bodyPr wrap="square">
            <a:spAutoFit/>
          </a:bodyPr>
          <a:lstStyle/>
          <a:p>
            <a:pPr lvl="0"/>
            <a:r>
              <a:rPr lang="en-US" sz="2400" dirty="0"/>
              <a:t>Quantum fluctuations caused the Universe to move into the true vacuum state. </a:t>
            </a:r>
            <a:r>
              <a:rPr lang="en-US" sz="2400" dirty="0" smtClean="0"/>
              <a:t>  As it did so it was surrounded by a region of false vacuum, with much lower (negative) pressure. That caused tremendous expansion which is “inflation”.  Ended when false vacuum moved to a true vacuum, and the strong force became distinct from the electro-weak force, releasing energy which reheated Universe to 10</a:t>
            </a:r>
            <a:r>
              <a:rPr lang="en-US" sz="2400" baseline="30000" dirty="0" smtClean="0"/>
              <a:t>27</a:t>
            </a:r>
            <a:r>
              <a:rPr lang="en-US" sz="2400" dirty="0" smtClean="0"/>
              <a:t> K, and creating all the particles that became today’s matter.  Actually, region which inflated predicted to be much</a:t>
            </a:r>
            <a:r>
              <a:rPr lang="en-US" sz="2400" dirty="0"/>
              <a:t> </a:t>
            </a:r>
            <a:r>
              <a:rPr lang="en-US" sz="2400" dirty="0" smtClean="0"/>
              <a:t>larger than observable Universe at all times!</a:t>
            </a:r>
          </a:p>
        </p:txBody>
      </p:sp>
      <p:sp>
        <p:nvSpPr>
          <p:cNvPr id="3" name="Slide Number Placeholder 2"/>
          <p:cNvSpPr>
            <a:spLocks noGrp="1"/>
          </p:cNvSpPr>
          <p:nvPr>
            <p:ph type="sldNum" sz="quarter" idx="12"/>
          </p:nvPr>
        </p:nvSpPr>
        <p:spPr/>
        <p:txBody>
          <a:bodyPr/>
          <a:lstStyle/>
          <a:p>
            <a:fld id="{B5B3E501-7A98-4A66-A928-86DE941A4F08}"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B3E501-7A98-4A66-A928-86DE941A4F08}" type="slidenum">
              <a:rPr lang="en-US" smtClean="0"/>
              <a:pPr/>
              <a:t>51</a:t>
            </a:fld>
            <a:endParaRPr lang="en-US"/>
          </a:p>
        </p:txBody>
      </p:sp>
      <p:pic>
        <p:nvPicPr>
          <p:cNvPr id="1560578" name="Picture 2"/>
          <p:cNvPicPr>
            <a:picLocks noChangeAspect="1" noChangeArrowheads="1"/>
          </p:cNvPicPr>
          <p:nvPr/>
        </p:nvPicPr>
        <p:blipFill>
          <a:blip r:embed="rId3" cstate="print"/>
          <a:srcRect/>
          <a:stretch>
            <a:fillRect/>
          </a:stretch>
        </p:blipFill>
        <p:spPr bwMode="auto">
          <a:xfrm>
            <a:off x="960390" y="457200"/>
            <a:ext cx="6797723" cy="618472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221" y="685800"/>
            <a:ext cx="3127779" cy="461665"/>
          </a:xfrm>
          <a:prstGeom prst="rect">
            <a:avLst/>
          </a:prstGeom>
          <a:noFill/>
        </p:spPr>
        <p:txBody>
          <a:bodyPr wrap="none" rtlCol="0">
            <a:spAutoFit/>
          </a:bodyPr>
          <a:lstStyle/>
          <a:p>
            <a:r>
              <a:rPr lang="en-US" sz="2400" dirty="0" smtClean="0"/>
              <a:t>Energy of a “vacuum”</a:t>
            </a:r>
            <a:endParaRPr lang="en-US" sz="2400" dirty="0"/>
          </a:p>
        </p:txBody>
      </p:sp>
      <p:sp>
        <p:nvSpPr>
          <p:cNvPr id="3" name="Rectangle 3"/>
          <p:cNvSpPr txBox="1">
            <a:spLocks noChangeArrowheads="1"/>
          </p:cNvSpPr>
          <p:nvPr/>
        </p:nvSpPr>
        <p:spPr>
          <a:xfrm>
            <a:off x="228600" y="1447800"/>
            <a:ext cx="8534400" cy="3810000"/>
          </a:xfrm>
          <a:prstGeom prst="rect">
            <a:avLst/>
          </a:prstGeom>
        </p:spPr>
        <p:txBody>
          <a:body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Heisenberg uncertainty principle for energy and time:</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2"/>
                </a:solidFill>
                <a:effectLst/>
                <a:uLnTx/>
                <a:uFillTx/>
                <a:latin typeface="Arial"/>
                <a:ea typeface="+mn-ea"/>
                <a:cs typeface="Arial"/>
              </a:rPr>
              <a:t>                                            </a:t>
            </a:r>
            <a:r>
              <a:rPr kumimoji="0" lang="el-GR" sz="2000" b="0" i="0" u="none" strike="noStrike" kern="0" cap="none" spc="0" normalizeH="0" baseline="0" noProof="0" dirty="0" smtClean="0">
                <a:ln>
                  <a:noFill/>
                </a:ln>
                <a:solidFill>
                  <a:schemeClr val="bg2"/>
                </a:solidFill>
                <a:effectLst/>
                <a:uLnTx/>
                <a:uFillTx/>
                <a:latin typeface="Arial"/>
                <a:ea typeface="+mn-ea"/>
                <a:cs typeface="Arial"/>
              </a:rPr>
              <a:t>Δ</a:t>
            </a:r>
            <a:r>
              <a:rPr kumimoji="0" lang="en-US" sz="2000" b="0" i="1" u="none" strike="noStrike" kern="0" cap="none" spc="0" normalizeH="0" baseline="0" noProof="0" dirty="0" smtClean="0">
                <a:ln>
                  <a:noFill/>
                </a:ln>
                <a:solidFill>
                  <a:schemeClr val="bg2"/>
                </a:solidFill>
                <a:effectLst/>
                <a:uLnTx/>
                <a:uFillTx/>
                <a:latin typeface="Arial"/>
                <a:ea typeface="+mn-ea"/>
                <a:cs typeface="Arial"/>
              </a:rPr>
              <a:t>E</a:t>
            </a:r>
            <a:r>
              <a:rPr kumimoji="0" lang="en-US" sz="2000" b="0" i="0" u="none" strike="noStrike" kern="0" cap="none" spc="0" normalizeH="0" baseline="0" noProof="0" dirty="0" smtClean="0">
                <a:ln>
                  <a:noFill/>
                </a:ln>
                <a:solidFill>
                  <a:schemeClr val="bg2"/>
                </a:solidFill>
                <a:effectLst/>
                <a:uLnTx/>
                <a:uFillTx/>
                <a:latin typeface="Arial"/>
                <a:ea typeface="+mn-ea"/>
                <a:cs typeface="Arial"/>
              </a:rPr>
              <a:t> x </a:t>
            </a:r>
            <a:r>
              <a:rPr kumimoji="0" lang="el-GR" sz="2000" b="0" i="0" u="none" strike="noStrike" kern="0" cap="none" spc="0" normalizeH="0" baseline="0" noProof="0" dirty="0" smtClean="0">
                <a:ln>
                  <a:noFill/>
                </a:ln>
                <a:solidFill>
                  <a:schemeClr val="bg2"/>
                </a:solidFill>
                <a:effectLst/>
                <a:uLnTx/>
                <a:uFillTx/>
                <a:latin typeface="Arial"/>
                <a:ea typeface="+mn-ea"/>
                <a:cs typeface="Arial"/>
              </a:rPr>
              <a:t>Δ</a:t>
            </a:r>
            <a:r>
              <a:rPr kumimoji="0" lang="en-US" sz="2000" b="0" i="1" u="none" strike="noStrike" kern="0" cap="none" spc="0" normalizeH="0" baseline="0" noProof="0" dirty="0" smtClean="0">
                <a:ln>
                  <a:noFill/>
                </a:ln>
                <a:solidFill>
                  <a:schemeClr val="bg2"/>
                </a:solidFill>
                <a:effectLst/>
                <a:uLnTx/>
                <a:uFillTx/>
                <a:latin typeface="Arial"/>
                <a:ea typeface="+mn-ea"/>
                <a:cs typeface="Arial"/>
              </a:rPr>
              <a:t>t</a:t>
            </a:r>
            <a:r>
              <a:rPr kumimoji="0" lang="en-US" sz="2000" b="0" i="0" u="none" strike="noStrike" kern="0" cap="none" spc="0" normalizeH="0" baseline="0" noProof="0" dirty="0" smtClean="0">
                <a:ln>
                  <a:noFill/>
                </a:ln>
                <a:solidFill>
                  <a:schemeClr val="bg2"/>
                </a:solidFill>
                <a:effectLst/>
                <a:uLnTx/>
                <a:uFillTx/>
                <a:latin typeface="Arial"/>
                <a:ea typeface="+mn-ea"/>
                <a:cs typeface="Arial"/>
              </a:rPr>
              <a:t> = </a:t>
            </a:r>
            <a:r>
              <a:rPr kumimoji="0" lang="en-US" sz="2000" b="0" i="1" u="none" strike="noStrike" kern="0" cap="none" spc="0" normalizeH="0" baseline="0" noProof="0" dirty="0" smtClean="0">
                <a:ln>
                  <a:noFill/>
                </a:ln>
                <a:solidFill>
                  <a:schemeClr val="bg2"/>
                </a:solidFill>
                <a:effectLst/>
                <a:uLnTx/>
                <a:uFillTx/>
                <a:latin typeface="Arial"/>
                <a:ea typeface="+mn-ea"/>
                <a:cs typeface="Arial"/>
              </a:rPr>
              <a:t>h</a:t>
            </a:r>
            <a:r>
              <a:rPr kumimoji="0" lang="en-US" sz="2000" b="0" i="0" u="none" strike="noStrike" kern="0" cap="none" spc="0" normalizeH="0" baseline="0" noProof="0" dirty="0" smtClean="0">
                <a:ln>
                  <a:noFill/>
                </a:ln>
                <a:solidFill>
                  <a:schemeClr val="bg2"/>
                </a:solidFill>
                <a:effectLst/>
                <a:uLnTx/>
                <a:uFillTx/>
                <a:latin typeface="Arial"/>
                <a:ea typeface="+mn-ea"/>
                <a:cs typeface="Arial"/>
              </a:rPr>
              <a:t>/2</a:t>
            </a:r>
            <a:r>
              <a:rPr kumimoji="0" lang="el-GR" sz="2000" b="0" i="0" u="none" strike="noStrike" kern="0" cap="none" spc="0" normalizeH="0" baseline="0" noProof="0" dirty="0" smtClean="0">
                <a:ln>
                  <a:noFill/>
                </a:ln>
                <a:solidFill>
                  <a:schemeClr val="bg2"/>
                </a:solidFill>
                <a:effectLst/>
                <a:uLnTx/>
                <a:uFillTx/>
                <a:latin typeface="Arial"/>
                <a:ea typeface="+mn-ea"/>
                <a:cs typeface="Arial"/>
              </a:rPr>
              <a:t>π</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Thus, in a short time interval we cannot say how much energy exists in a particular location. Quantum</a:t>
            </a:r>
            <a:r>
              <a:rPr kumimoji="0" lang="en-US" sz="2000" b="0" i="0" u="none" strike="noStrike" kern="0" cap="none" spc="0" normalizeH="0" noProof="0" dirty="0" smtClean="0">
                <a:ln>
                  <a:noFill/>
                </a:ln>
                <a:solidFill>
                  <a:schemeClr val="bg2"/>
                </a:solidFill>
                <a:effectLst/>
                <a:uLnTx/>
                <a:uFillTx/>
                <a:latin typeface="+mn-lt"/>
                <a:ea typeface="+mn-ea"/>
                <a:cs typeface="+mn-cs"/>
              </a:rPr>
              <a:t> mechanics allows for energy to be created and disappear. </a:t>
            </a:r>
            <a:r>
              <a:rPr kumimoji="0" lang="en-US" sz="2000" b="0" i="0" u="none" strike="noStrike" kern="0" cap="none" spc="0" normalizeH="0" baseline="0" noProof="0" dirty="0" smtClean="0">
                <a:ln>
                  <a:noFill/>
                </a:ln>
                <a:solidFill>
                  <a:schemeClr val="bg2"/>
                </a:solidFill>
                <a:effectLst/>
                <a:uLnTx/>
                <a:uFillTx/>
                <a:latin typeface="+mn-lt"/>
                <a:ea typeface="+mn-ea"/>
                <a:cs typeface="+mn-cs"/>
              </a:rPr>
              <a:t>The shorter the time interval, the more energy can temporarily exist.  Even a </a:t>
            </a:r>
            <a:r>
              <a:rPr lang="en-US" sz="2000" kern="0" noProof="0" dirty="0" smtClean="0">
                <a:solidFill>
                  <a:schemeClr val="bg2"/>
                </a:solidFill>
                <a:latin typeface="+mn-lt"/>
              </a:rPr>
              <a:t>“vacuum” has non-zero energy.  This has been verified by experiments such as the Lamb Shift.</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lang="en-US" sz="2000" kern="0" noProof="0" dirty="0" smtClean="0">
              <a:solidFill>
                <a:schemeClr val="bg2"/>
              </a:solidFill>
              <a:latin typeface="+mn-lt"/>
            </a:endParaRPr>
          </a:p>
        </p:txBody>
      </p:sp>
      <p:sp>
        <p:nvSpPr>
          <p:cNvPr id="4" name="Rectangle 3"/>
          <p:cNvSpPr txBox="1">
            <a:spLocks noChangeArrowheads="1"/>
          </p:cNvSpPr>
          <p:nvPr/>
        </p:nvSpPr>
        <p:spPr bwMode="auto">
          <a:xfrm>
            <a:off x="228600" y="4572000"/>
            <a:ext cx="8534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indent="-342900">
              <a:spcBef>
                <a:spcPct val="20000"/>
              </a:spcBef>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Because of </a:t>
            </a:r>
            <a:r>
              <a:rPr kumimoji="0" lang="en-US" sz="2000" b="0" i="1" u="none" strike="noStrike" kern="0" cap="none" spc="0" normalizeH="0" baseline="0" noProof="0" dirty="0" smtClean="0">
                <a:ln>
                  <a:noFill/>
                </a:ln>
                <a:solidFill>
                  <a:schemeClr val="bg2"/>
                </a:solidFill>
                <a:effectLst/>
                <a:uLnTx/>
                <a:uFillTx/>
                <a:latin typeface="+mn-lt"/>
                <a:ea typeface="+mn-ea"/>
                <a:cs typeface="+mn-cs"/>
              </a:rPr>
              <a:t>E</a:t>
            </a:r>
            <a:r>
              <a:rPr kumimoji="0" lang="en-US" sz="2000" b="0" i="0" u="none" strike="noStrike" kern="0" cap="none" spc="0" normalizeH="0" baseline="0" noProof="0" dirty="0" smtClean="0">
                <a:ln>
                  <a:noFill/>
                </a:ln>
                <a:solidFill>
                  <a:schemeClr val="bg2"/>
                </a:solidFill>
                <a:effectLst/>
                <a:uLnTx/>
                <a:uFillTx/>
                <a:latin typeface="+mn-lt"/>
                <a:ea typeface="+mn-ea"/>
                <a:cs typeface="+mn-cs"/>
              </a:rPr>
              <a:t>=</a:t>
            </a:r>
            <a:r>
              <a:rPr kumimoji="0" lang="en-US" sz="2000" b="0" i="1" u="none" strike="noStrike" kern="0" cap="none" spc="0" normalizeH="0" baseline="0" noProof="0" dirty="0" smtClean="0">
                <a:ln>
                  <a:noFill/>
                </a:ln>
                <a:solidFill>
                  <a:schemeClr val="bg2"/>
                </a:solidFill>
                <a:effectLst/>
                <a:uLnTx/>
                <a:uFillTx/>
                <a:latin typeface="+mn-lt"/>
                <a:ea typeface="+mn-ea"/>
                <a:cs typeface="+mn-cs"/>
              </a:rPr>
              <a:t>mc</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a:t>
            </a:r>
            <a:r>
              <a:rPr kumimoji="0" lang="en-US" sz="2000" b="0" i="0" u="none" strike="noStrike" kern="0" cap="none" spc="0" normalizeH="0" baseline="0" noProof="0" dirty="0" smtClean="0">
                <a:ln>
                  <a:noFill/>
                </a:ln>
                <a:solidFill>
                  <a:schemeClr val="bg2"/>
                </a:solidFill>
                <a:effectLst/>
                <a:uLnTx/>
                <a:uFillTx/>
                <a:latin typeface="+mn-lt"/>
                <a:ea typeface="+mn-ea"/>
                <a:cs typeface="+mn-cs"/>
              </a:rPr>
              <a:t>, matter can be created too, in “virtual pairs” of</a:t>
            </a:r>
          </a:p>
          <a:p>
            <a:pPr lvl="0" indent="-342900">
              <a:spcBef>
                <a:spcPct val="20000"/>
              </a:spcBef>
              <a:defRPr/>
            </a:pPr>
            <a:r>
              <a:rPr lang="en-US" sz="2000" kern="0" dirty="0" smtClean="0">
                <a:solidFill>
                  <a:schemeClr val="bg2"/>
                </a:solidFill>
                <a:latin typeface="+mn-lt"/>
              </a:rPr>
              <a:t>a particle and its anti-particle</a:t>
            </a:r>
            <a:r>
              <a:rPr kumimoji="0" lang="en-US" sz="2000" b="0" i="0" u="none" strike="noStrike" kern="0" cap="none" spc="0" normalizeH="0" baseline="0" noProof="0" dirty="0" smtClean="0">
                <a:ln>
                  <a:noFill/>
                </a:ln>
                <a:solidFill>
                  <a:schemeClr val="bg2"/>
                </a:solidFill>
                <a:effectLst/>
                <a:uLnTx/>
                <a:uFillTx/>
                <a:latin typeface="+mn-lt"/>
                <a:ea typeface="+mn-ea"/>
                <a:cs typeface="+mn-cs"/>
              </a:rPr>
              <a:t>. Must disappear again in time </a:t>
            </a:r>
            <a:r>
              <a:rPr kumimoji="0" lang="el-GR" sz="2000" b="0" i="0" u="none" strike="noStrike" kern="0" cap="none" spc="0" normalizeH="0" baseline="0" noProof="0" dirty="0" smtClean="0">
                <a:ln>
                  <a:noFill/>
                </a:ln>
                <a:solidFill>
                  <a:schemeClr val="bg2"/>
                </a:solidFill>
                <a:effectLst/>
                <a:uLnTx/>
                <a:uFillTx/>
                <a:latin typeface="+mn-lt"/>
                <a:ea typeface="+mn-ea"/>
                <a:cs typeface="Arial"/>
              </a:rPr>
              <a:t>Δ</a:t>
            </a:r>
            <a:r>
              <a:rPr kumimoji="0" lang="en-US" sz="2000" b="0" i="1" u="none" strike="noStrike" kern="0" cap="none" spc="0" normalizeH="0" baseline="0" noProof="0" dirty="0" smtClean="0">
                <a:ln>
                  <a:noFill/>
                </a:ln>
                <a:solidFill>
                  <a:schemeClr val="bg2"/>
                </a:solidFill>
                <a:effectLst/>
                <a:uLnTx/>
                <a:uFillTx/>
                <a:latin typeface="+mn-lt"/>
                <a:ea typeface="+mn-ea"/>
                <a:cs typeface="Arial"/>
              </a:rPr>
              <a:t>t</a:t>
            </a:r>
            <a:r>
              <a:rPr lang="en-US" sz="2000" dirty="0" smtClean="0">
                <a:latin typeface="+mn-lt"/>
                <a:cs typeface="Arial"/>
              </a:rPr>
              <a:t> = </a:t>
            </a:r>
            <a:r>
              <a:rPr lang="en-US" sz="2000" i="1" dirty="0" smtClean="0">
                <a:latin typeface="+mn-lt"/>
                <a:cs typeface="Arial"/>
              </a:rPr>
              <a:t>h</a:t>
            </a:r>
            <a:r>
              <a:rPr lang="en-US" sz="2000" dirty="0" smtClean="0">
                <a:latin typeface="+mn-lt"/>
                <a:cs typeface="Arial"/>
              </a:rPr>
              <a:t>/2</a:t>
            </a:r>
            <a:r>
              <a:rPr lang="el-GR" sz="2000" dirty="0" smtClean="0">
                <a:latin typeface="+mn-lt"/>
                <a:cs typeface="Arial"/>
              </a:rPr>
              <a:t>πΔ</a:t>
            </a:r>
            <a:r>
              <a:rPr lang="en-US" sz="2000" i="1" dirty="0" smtClean="0">
                <a:latin typeface="+mn-lt"/>
                <a:cs typeface="Arial"/>
              </a:rPr>
              <a:t>E</a:t>
            </a:r>
            <a:r>
              <a:rPr kumimoji="0" lang="en-US" sz="2000" b="0" i="0" u="none" strike="noStrike" kern="0" cap="none" spc="0" normalizeH="0" baseline="0" noProof="0" dirty="0" smtClean="0">
                <a:ln>
                  <a:noFill/>
                </a:ln>
                <a:solidFill>
                  <a:schemeClr val="bg2"/>
                </a:solidFill>
                <a:effectLst/>
                <a:uLnTx/>
                <a:uFillTx/>
                <a:latin typeface="+mn-lt"/>
                <a:ea typeface="+mn-ea"/>
                <a:cs typeface="Arial"/>
              </a:rPr>
              <a:t>, where </a:t>
            </a:r>
            <a:r>
              <a:rPr lang="el-GR" sz="2000" dirty="0" smtClean="0">
                <a:latin typeface="+mn-lt"/>
                <a:cs typeface="Arial"/>
              </a:rPr>
              <a:t>Δ</a:t>
            </a:r>
            <a:r>
              <a:rPr lang="en-US" sz="2000" i="1" dirty="0" smtClean="0">
                <a:latin typeface="+mn-lt"/>
                <a:cs typeface="Arial"/>
              </a:rPr>
              <a:t>E </a:t>
            </a:r>
            <a:r>
              <a:rPr kumimoji="0" lang="en-US" sz="2000" b="0" i="0" u="none" strike="noStrike" kern="0" cap="none" spc="0" normalizeH="0" baseline="0" noProof="0" dirty="0" smtClean="0">
                <a:ln>
                  <a:noFill/>
                </a:ln>
                <a:solidFill>
                  <a:schemeClr val="bg2"/>
                </a:solidFill>
                <a:effectLst/>
                <a:uLnTx/>
                <a:uFillTx/>
                <a:latin typeface="+mn-lt"/>
                <a:ea typeface="+mn-ea"/>
                <a:cs typeface="Arial"/>
              </a:rPr>
              <a:t>is </a:t>
            </a:r>
            <a:r>
              <a:rPr lang="en-US" sz="2000" kern="0" dirty="0" smtClean="0">
                <a:solidFill>
                  <a:schemeClr val="bg2"/>
                </a:solidFill>
                <a:latin typeface="+mn-lt"/>
                <a:cs typeface="Arial"/>
              </a:rPr>
              <a:t>equivalent energy created</a:t>
            </a:r>
            <a:r>
              <a:rPr kumimoji="0" lang="en-US" sz="2000" b="0" i="0" u="none" strike="noStrike" kern="0" cap="none" spc="0" normalizeH="0" baseline="0" noProof="0" dirty="0" smtClean="0">
                <a:ln>
                  <a:noFill/>
                </a:ln>
                <a:solidFill>
                  <a:schemeClr val="bg2"/>
                </a:solidFill>
                <a:effectLst/>
                <a:uLnTx/>
                <a:uFillTx/>
                <a:latin typeface="+mn-lt"/>
                <a:ea typeface="+mn-ea"/>
                <a:cs typeface="Arial"/>
              </a:rPr>
              <a:t>.</a:t>
            </a:r>
            <a:r>
              <a:rPr kumimoji="0" lang="en-US" sz="2000" b="0" i="0" u="none" strike="noStrike" kern="0" cap="none" spc="0" normalizeH="0" noProof="0" dirty="0" smtClean="0">
                <a:ln>
                  <a:noFill/>
                </a:ln>
                <a:solidFill>
                  <a:schemeClr val="bg2"/>
                </a:solidFill>
                <a:effectLst/>
                <a:uLnTx/>
                <a:uFillTx/>
                <a:latin typeface="+mn-lt"/>
                <a:ea typeface="+mn-ea"/>
                <a:cs typeface="Arial"/>
              </a:rPr>
              <a:t>   </a:t>
            </a:r>
            <a:r>
              <a:rPr lang="en-US" sz="2000" kern="0" dirty="0" smtClean="0">
                <a:solidFill>
                  <a:schemeClr val="bg2"/>
                </a:solidFill>
                <a:latin typeface="+mn-lt"/>
                <a:cs typeface="Arial"/>
              </a:rPr>
              <a:t>Before inflation (10</a:t>
            </a:r>
            <a:r>
              <a:rPr lang="en-US" sz="2000" kern="0" baseline="30000" dirty="0" smtClean="0">
                <a:solidFill>
                  <a:schemeClr val="bg2"/>
                </a:solidFill>
                <a:latin typeface="+mn-lt"/>
                <a:cs typeface="Arial"/>
              </a:rPr>
              <a:t>-35</a:t>
            </a:r>
            <a:r>
              <a:rPr lang="en-US" sz="2000" kern="0" dirty="0" smtClean="0">
                <a:solidFill>
                  <a:schemeClr val="bg2"/>
                </a:solidFill>
                <a:latin typeface="+mn-lt"/>
                <a:cs typeface="Arial"/>
              </a:rPr>
              <a:t> s), these were only particles in existence.</a:t>
            </a: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sp>
        <p:nvSpPr>
          <p:cNvPr id="5" name="Rectangle 2"/>
          <p:cNvSpPr txBox="1">
            <a:spLocks noChangeArrowheads="1"/>
          </p:cNvSpPr>
          <p:nvPr/>
        </p:nvSpPr>
        <p:spPr>
          <a:xfrm>
            <a:off x="685800" y="76200"/>
            <a:ext cx="77724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2"/>
                </a:solidFill>
                <a:effectLst/>
                <a:uLnTx/>
                <a:uFillTx/>
                <a:latin typeface="+mj-lt"/>
                <a:ea typeface="+mj-ea"/>
                <a:cs typeface="+mj-cs"/>
              </a:rPr>
              <a:t>The creation of matter</a:t>
            </a:r>
            <a:endParaRPr kumimoji="0" lang="en-US" sz="3200" b="0" i="0" u="none" strike="noStrike" kern="0" cap="none" spc="0" normalizeH="0" baseline="0" noProof="0" dirty="0">
              <a:ln>
                <a:noFill/>
              </a:ln>
              <a:solidFill>
                <a:schemeClr val="bg2"/>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B5B3E501-7A98-4A66-A928-86DE941A4F08}" type="slidenum">
              <a:rPr lang="en-US" smtClean="0"/>
              <a:pPr/>
              <a:t>52</a:t>
            </a:fld>
            <a:endParaRPr lang="en-US"/>
          </a:p>
        </p:txBody>
      </p:sp>
    </p:spTree>
    <p:extLst>
      <p:ext uri="{BB962C8B-B14F-4D97-AF65-F5344CB8AC3E}">
        <p14:creationId xmlns:p14="http://schemas.microsoft.com/office/powerpoint/2010/main" val="1785873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a:xfrm>
            <a:off x="685800" y="152400"/>
            <a:ext cx="7772400" cy="838200"/>
          </a:xfrm>
        </p:spPr>
        <p:txBody>
          <a:bodyPr/>
          <a:lstStyle/>
          <a:p>
            <a:r>
              <a:rPr lang="en-US" dirty="0" smtClean="0"/>
              <a:t>The creation of real particles</a:t>
            </a:r>
            <a:endParaRPr lang="en-US" dirty="0"/>
          </a:p>
        </p:txBody>
      </p:sp>
      <p:sp>
        <p:nvSpPr>
          <p:cNvPr id="1625091" name="Rectangle 3"/>
          <p:cNvSpPr>
            <a:spLocks noGrp="1" noChangeArrowheads="1"/>
          </p:cNvSpPr>
          <p:nvPr>
            <p:ph type="body" idx="1"/>
          </p:nvPr>
        </p:nvSpPr>
        <p:spPr>
          <a:xfrm>
            <a:off x="228600" y="1143000"/>
            <a:ext cx="8534400" cy="3962400"/>
          </a:xfrm>
        </p:spPr>
        <p:txBody>
          <a:bodyPr/>
          <a:lstStyle/>
          <a:p>
            <a:pPr marL="0">
              <a:buNone/>
            </a:pPr>
            <a:r>
              <a:rPr lang="en-US" sz="2400" dirty="0"/>
              <a:t>Inflation helps to explain where matter </a:t>
            </a:r>
            <a:r>
              <a:rPr lang="en-US" sz="2400" dirty="0" smtClean="0"/>
              <a:t>comes </a:t>
            </a:r>
            <a:r>
              <a:rPr lang="en-US" sz="2400" dirty="0"/>
              <a:t>f</a:t>
            </a:r>
            <a:r>
              <a:rPr lang="en-US" sz="2400" dirty="0" smtClean="0"/>
              <a:t>rom</a:t>
            </a:r>
            <a:r>
              <a:rPr lang="en-US" sz="2400" dirty="0"/>
              <a:t>.</a:t>
            </a:r>
          </a:p>
          <a:p>
            <a:pPr marL="0">
              <a:buNone/>
            </a:pPr>
            <a:endParaRPr lang="en-US" sz="2400" dirty="0"/>
          </a:p>
          <a:p>
            <a:pPr marL="0">
              <a:buNone/>
            </a:pPr>
            <a:r>
              <a:rPr lang="en-US" sz="2400" dirty="0" smtClean="0"/>
              <a:t>Before inflation, virtual particle pairs were created and destroyed all the time, in tiny fractions of a second.</a:t>
            </a:r>
            <a:r>
              <a:rPr lang="en-US" sz="2400" i="1" dirty="0" smtClean="0">
                <a:latin typeface="Arial"/>
                <a:cs typeface="Arial"/>
              </a:rPr>
              <a:t>  </a:t>
            </a:r>
            <a:endParaRPr lang="en-US" sz="2400" baseline="30000" dirty="0" smtClean="0"/>
          </a:p>
        </p:txBody>
      </p:sp>
      <p:sp>
        <p:nvSpPr>
          <p:cNvPr id="7" name="Rectangle 6"/>
          <p:cNvSpPr/>
          <p:nvPr/>
        </p:nvSpPr>
        <p:spPr>
          <a:xfrm>
            <a:off x="0" y="3581400"/>
            <a:ext cx="4038600" cy="1938992"/>
          </a:xfrm>
          <a:prstGeom prst="rect">
            <a:avLst/>
          </a:prstGeom>
        </p:spPr>
        <p:txBody>
          <a:bodyPr wrap="square">
            <a:spAutoFit/>
          </a:bodyPr>
          <a:lstStyle/>
          <a:p>
            <a:r>
              <a:rPr lang="en-US" sz="2400" kern="0" dirty="0" smtClean="0">
                <a:latin typeface="Helvetica"/>
              </a:rPr>
              <a:t>But inflation could</a:t>
            </a:r>
          </a:p>
          <a:p>
            <a:r>
              <a:rPr lang="en-US" sz="2400" kern="0" dirty="0" smtClean="0">
                <a:latin typeface="Helvetica"/>
              </a:rPr>
              <a:t>separate pairs for good,</a:t>
            </a:r>
          </a:p>
          <a:p>
            <a:r>
              <a:rPr lang="en-US" sz="2400" kern="0" dirty="0" smtClean="0">
                <a:latin typeface="Helvetica"/>
              </a:rPr>
              <a:t>into “causally disconnected”</a:t>
            </a:r>
          </a:p>
          <a:p>
            <a:r>
              <a:rPr lang="en-US" sz="2400" kern="0" dirty="0" smtClean="0">
                <a:latin typeface="Helvetica"/>
              </a:rPr>
              <a:t>regions, and create real particles from virtual ones.</a:t>
            </a:r>
            <a:endParaRPr lang="en-US" dirty="0"/>
          </a:p>
        </p:txBody>
      </p:sp>
      <p:pic>
        <p:nvPicPr>
          <p:cNvPr id="8" name="Picture 4" descr="6592_fig27_10"/>
          <p:cNvPicPr>
            <a:picLocks noChangeAspect="1" noChangeArrowheads="1"/>
          </p:cNvPicPr>
          <p:nvPr/>
        </p:nvPicPr>
        <p:blipFill>
          <a:blip r:embed="rId3" cstate="print"/>
          <a:srcRect/>
          <a:stretch>
            <a:fillRect/>
          </a:stretch>
        </p:blipFill>
        <p:spPr bwMode="auto">
          <a:xfrm>
            <a:off x="3886200" y="3315384"/>
            <a:ext cx="5257800" cy="3542616"/>
          </a:xfrm>
          <a:prstGeom prst="rect">
            <a:avLst/>
          </a:prstGeom>
          <a:noFill/>
        </p:spPr>
      </p:pic>
      <p:sp>
        <p:nvSpPr>
          <p:cNvPr id="6" name="Slide Number Placeholder 5"/>
          <p:cNvSpPr>
            <a:spLocks noGrp="1"/>
          </p:cNvSpPr>
          <p:nvPr>
            <p:ph type="sldNum" sz="quarter" idx="12"/>
          </p:nvPr>
        </p:nvSpPr>
        <p:spPr>
          <a:xfrm>
            <a:off x="-1295400" y="6248400"/>
            <a:ext cx="1905000" cy="457200"/>
          </a:xfrm>
        </p:spPr>
        <p:txBody>
          <a:bodyPr/>
          <a:lstStyle/>
          <a:p>
            <a:fld id="{0BD6782D-B791-4C75-AE48-76E385563439}" type="slidenum">
              <a:rPr lang="en-US" smtClean="0"/>
              <a:pPr/>
              <a:t>53</a:t>
            </a:fld>
            <a:endParaRPr lang="en-US"/>
          </a:p>
        </p:txBody>
      </p:sp>
    </p:spTree>
    <p:extLst>
      <p:ext uri="{BB962C8B-B14F-4D97-AF65-F5344CB8AC3E}">
        <p14:creationId xmlns:p14="http://schemas.microsoft.com/office/powerpoint/2010/main" val="2620864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85800"/>
            <a:ext cx="8086701" cy="1200329"/>
          </a:xfrm>
          <a:prstGeom prst="rect">
            <a:avLst/>
          </a:prstGeom>
          <a:noFill/>
        </p:spPr>
        <p:txBody>
          <a:bodyPr wrap="none" rtlCol="0">
            <a:spAutoFit/>
          </a:bodyPr>
          <a:lstStyle/>
          <a:p>
            <a:r>
              <a:rPr lang="en-US" sz="2400" dirty="0" smtClean="0"/>
              <a:t>Now </a:t>
            </a:r>
            <a:r>
              <a:rPr lang="en-US" sz="2400" u="sng" dirty="0" smtClean="0"/>
              <a:t>real</a:t>
            </a:r>
            <a:r>
              <a:rPr lang="en-US" sz="2400" dirty="0" smtClean="0"/>
              <a:t> particles and anti-particles would meet and</a:t>
            </a:r>
          </a:p>
          <a:p>
            <a:r>
              <a:rPr lang="en-US" sz="2400" dirty="0" smtClean="0"/>
              <a:t>annihilate, creating gamma rays.  These would meet and </a:t>
            </a:r>
          </a:p>
          <a:p>
            <a:r>
              <a:rPr lang="en-US" sz="2400" dirty="0" smtClean="0"/>
              <a:t>create particle </a:t>
            </a:r>
            <a:r>
              <a:rPr lang="en-US" sz="2400" smtClean="0"/>
              <a:t>pairs again.</a:t>
            </a:r>
            <a:endParaRPr lang="en-US" sz="2400" dirty="0"/>
          </a:p>
        </p:txBody>
      </p:sp>
      <p:pic>
        <p:nvPicPr>
          <p:cNvPr id="7" name="Picture 6"/>
          <p:cNvPicPr>
            <a:picLocks noChangeAspect="1" noChangeArrowheads="1"/>
          </p:cNvPicPr>
          <p:nvPr/>
        </p:nvPicPr>
        <p:blipFill>
          <a:blip r:embed="rId3" cstate="print">
            <a:lum contrast="10000"/>
          </a:blip>
          <a:srcRect/>
          <a:stretch>
            <a:fillRect/>
          </a:stretch>
        </p:blipFill>
        <p:spPr bwMode="auto">
          <a:xfrm>
            <a:off x="838200" y="2286000"/>
            <a:ext cx="7319654" cy="3352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5B3E501-7A98-4A66-A928-86DE941A4F08}" type="slidenum">
              <a:rPr lang="en-US" smtClean="0"/>
              <a:pPr/>
              <a:t>54</a:t>
            </a:fld>
            <a:endParaRPr lang="en-US"/>
          </a:p>
        </p:txBody>
      </p:sp>
    </p:spTree>
    <p:extLst>
      <p:ext uri="{BB962C8B-B14F-4D97-AF65-F5344CB8AC3E}">
        <p14:creationId xmlns:p14="http://schemas.microsoft.com/office/powerpoint/2010/main" val="307928394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694080" y="485332"/>
            <a:ext cx="8221320" cy="1477328"/>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H</a:t>
            </a:r>
            <a:r>
              <a:rPr lang="en-GB" sz="2400" baseline="-33000" dirty="0">
                <a:solidFill>
                  <a:schemeClr val="bg2"/>
                </a:solidFill>
              </a:rPr>
              <a:t>0</a:t>
            </a:r>
            <a:r>
              <a:rPr lang="en-GB" sz="2400" dirty="0">
                <a:solidFill>
                  <a:schemeClr val="bg2"/>
                </a:solidFill>
              </a:rPr>
              <a:t> gives rate of expansion.  Assume H</a:t>
            </a:r>
            <a:r>
              <a:rPr lang="en-GB" sz="2400" baseline="-33000" dirty="0">
                <a:solidFill>
                  <a:schemeClr val="bg2"/>
                </a:solidFill>
              </a:rPr>
              <a:t>0</a:t>
            </a:r>
            <a:r>
              <a:rPr lang="en-GB" sz="2400" dirty="0">
                <a:solidFill>
                  <a:schemeClr val="bg2"/>
                </a:solidFill>
              </a:rPr>
              <a:t> = 75 km / sec / </a:t>
            </a:r>
            <a:r>
              <a:rPr lang="en-GB" sz="2400" dirty="0" err="1">
                <a:solidFill>
                  <a:schemeClr val="bg2"/>
                </a:solidFill>
              </a:rPr>
              <a:t>Mpc</a:t>
            </a:r>
            <a:r>
              <a:rPr lang="en-GB" sz="2400" dirty="0">
                <a:solidFill>
                  <a:schemeClr val="bg2"/>
                </a:solidFill>
              </a:rPr>
              <a:t>.  So galaxy at 100 </a:t>
            </a:r>
            <a:r>
              <a:rPr lang="en-GB" sz="2400" dirty="0" err="1">
                <a:solidFill>
                  <a:schemeClr val="bg2"/>
                </a:solidFill>
              </a:rPr>
              <a:t>Mpc</a:t>
            </a:r>
            <a:r>
              <a:rPr lang="en-GB" sz="2400" dirty="0">
                <a:solidFill>
                  <a:schemeClr val="bg2"/>
                </a:solidFill>
              </a:rPr>
              <a:t> from us moves away at 7500 km/sec.  How long did it take to move 100 Mpc from </a:t>
            </a:r>
            <a:r>
              <a:rPr lang="en-GB" sz="2400" dirty="0" smtClean="0">
                <a:solidFill>
                  <a:schemeClr val="bg2"/>
                </a:solidFill>
              </a:rPr>
              <a:t>us at that speed?</a:t>
            </a:r>
            <a:endParaRPr lang="en-GB" sz="2400" dirty="0">
              <a:solidFill>
                <a:schemeClr val="bg2"/>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400" dirty="0">
              <a:solidFill>
                <a:schemeClr val="bg2"/>
              </a:solidFill>
            </a:endParaRPr>
          </a:p>
        </p:txBody>
      </p:sp>
      <p:sp>
        <p:nvSpPr>
          <p:cNvPr id="7174" name="Text Box 6"/>
          <p:cNvSpPr txBox="1">
            <a:spLocks noChangeArrowheads="1"/>
          </p:cNvSpPr>
          <p:nvPr/>
        </p:nvSpPr>
        <p:spPr bwMode="auto">
          <a:xfrm>
            <a:off x="694080" y="3106341"/>
            <a:ext cx="7859520" cy="184665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smtClean="0">
                <a:solidFill>
                  <a:schemeClr val="bg2"/>
                </a:solidFill>
              </a:rPr>
              <a:t>(Note this is just       , also called the “Hubble time”).  This assumes constant speed, which means H</a:t>
            </a:r>
            <a:r>
              <a:rPr lang="en-GB" sz="2400" baseline="-25000" dirty="0" smtClean="0">
                <a:solidFill>
                  <a:schemeClr val="bg2"/>
                </a:solidFill>
              </a:rPr>
              <a:t>0</a:t>
            </a:r>
            <a:r>
              <a:rPr lang="en-GB" sz="2400" dirty="0" smtClean="0">
                <a:solidFill>
                  <a:schemeClr val="bg2"/>
                </a:solidFill>
              </a:rPr>
              <a:t> assumed </a:t>
            </a:r>
            <a:r>
              <a:rPr lang="en-GB" sz="2400" u="sng" dirty="0" smtClean="0">
                <a:solidFill>
                  <a:schemeClr val="bg2"/>
                </a:solidFill>
              </a:rPr>
              <a:t>not</a:t>
            </a:r>
            <a:r>
              <a:rPr lang="en-GB" sz="2400" dirty="0" smtClean="0">
                <a:solidFill>
                  <a:schemeClr val="bg2"/>
                </a:solidFill>
              </a:rPr>
              <a:t> constant with time, but shows that the </a:t>
            </a:r>
            <a:r>
              <a:rPr lang="en-GB" sz="2400" dirty="0">
                <a:solidFill>
                  <a:schemeClr val="bg2"/>
                </a:solidFill>
              </a:rPr>
              <a:t>greater </a:t>
            </a:r>
            <a:r>
              <a:rPr lang="en-GB" sz="2400" dirty="0" smtClean="0">
                <a:solidFill>
                  <a:schemeClr val="bg2"/>
                </a:solidFill>
              </a:rPr>
              <a:t>H</a:t>
            </a:r>
            <a:r>
              <a:rPr lang="en-GB" sz="2400" baseline="-33000" dirty="0" smtClean="0">
                <a:solidFill>
                  <a:schemeClr val="bg2"/>
                </a:solidFill>
              </a:rPr>
              <a:t>0</a:t>
            </a:r>
            <a:r>
              <a:rPr lang="en-GB" sz="2400" dirty="0" smtClean="0">
                <a:solidFill>
                  <a:schemeClr val="bg2"/>
                </a:solidFill>
              </a:rPr>
              <a:t>, </a:t>
            </a:r>
            <a:r>
              <a:rPr lang="en-GB" sz="2400" dirty="0">
                <a:solidFill>
                  <a:schemeClr val="bg2"/>
                </a:solidFill>
              </a:rPr>
              <a:t>the shorter the time to get to the present separation</a:t>
            </a:r>
            <a:r>
              <a:rPr lang="en-GB" sz="2400" dirty="0" smtClean="0">
                <a:solidFill>
                  <a:schemeClr val="bg2"/>
                </a:solidFill>
              </a:rPr>
              <a:t>.  Current result from Planck satellite: age=13.80 +/- 0.02 </a:t>
            </a:r>
            <a:r>
              <a:rPr lang="en-GB" sz="2400" dirty="0" err="1" smtClean="0">
                <a:solidFill>
                  <a:schemeClr val="bg2"/>
                </a:solidFill>
              </a:rPr>
              <a:t>Gyr</a:t>
            </a:r>
            <a:r>
              <a:rPr lang="en-GB" sz="2400" dirty="0" smtClean="0">
                <a:solidFill>
                  <a:schemeClr val="bg2"/>
                </a:solidFill>
              </a:rPr>
              <a:t>.</a:t>
            </a:r>
            <a:endParaRPr lang="en-GB" sz="2400" dirty="0">
              <a:solidFill>
                <a:schemeClr val="bg2"/>
              </a:solidFill>
            </a:endParaRPr>
          </a:p>
        </p:txBody>
      </p:sp>
      <p:sp>
        <p:nvSpPr>
          <p:cNvPr id="7178" name="Text Box 10"/>
          <p:cNvSpPr txBox="1">
            <a:spLocks noChangeArrowheads="1"/>
          </p:cNvSpPr>
          <p:nvPr/>
        </p:nvSpPr>
        <p:spPr bwMode="auto">
          <a:xfrm>
            <a:off x="685800" y="5410200"/>
            <a:ext cx="7859520" cy="1107996"/>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u="sng" dirty="0">
                <a:solidFill>
                  <a:schemeClr val="bg2"/>
                </a:solidFill>
              </a:rPr>
              <a:t>Big Bang</a:t>
            </a:r>
            <a:r>
              <a:rPr lang="en-GB" sz="2400" dirty="0">
                <a:solidFill>
                  <a:schemeClr val="bg2"/>
                </a:solidFill>
              </a:rPr>
              <a:t>: we assume that at time zero, all separations were infinitely small.  </a:t>
            </a:r>
            <a:r>
              <a:rPr lang="en-GB" sz="2400" dirty="0" smtClean="0">
                <a:solidFill>
                  <a:schemeClr val="bg2"/>
                </a:solidFill>
              </a:rPr>
              <a:t>Separations then grew </a:t>
            </a:r>
            <a:r>
              <a:rPr lang="en-GB" sz="2400" dirty="0">
                <a:solidFill>
                  <a:schemeClr val="bg2"/>
                </a:solidFill>
              </a:rPr>
              <a:t>in all </a:t>
            </a:r>
            <a:r>
              <a:rPr lang="en-GB" sz="2400" dirty="0" smtClean="0">
                <a:solidFill>
                  <a:schemeClr val="bg2"/>
                </a:solidFill>
              </a:rPr>
              <a:t>directions.  Galaxies </a:t>
            </a:r>
            <a:r>
              <a:rPr lang="en-GB" sz="2400" dirty="0">
                <a:solidFill>
                  <a:schemeClr val="bg2"/>
                </a:solidFill>
              </a:rPr>
              <a:t>formed as expansion continued.</a:t>
            </a:r>
          </a:p>
        </p:txBody>
      </p:sp>
      <p:sp>
        <p:nvSpPr>
          <p:cNvPr id="11" name="Slide Number Placeholder 10"/>
          <p:cNvSpPr>
            <a:spLocks noGrp="1"/>
          </p:cNvSpPr>
          <p:nvPr>
            <p:ph type="sldNum" sz="quarter" idx="12"/>
          </p:nvPr>
        </p:nvSpPr>
        <p:spPr/>
        <p:txBody>
          <a:bodyPr/>
          <a:lstStyle/>
          <a:p>
            <a:fld id="{B5B3E501-7A98-4A66-A928-86DE941A4F08}" type="slidenum">
              <a:rPr lang="en-US" smtClean="0"/>
              <a:pPr/>
              <a:t>6</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2275850" y="1962660"/>
                <a:ext cx="4201150" cy="8558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𝑡</m:t>
                      </m:r>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𝑑</m:t>
                          </m:r>
                        </m:num>
                        <m:den>
                          <m:r>
                            <a:rPr lang="en-US" sz="2400" b="0" i="1" smtClean="0">
                              <a:latin typeface="Cambria Math"/>
                            </a:rPr>
                            <m:t>𝑣</m:t>
                          </m:r>
                        </m:den>
                      </m:f>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100 </m:t>
                          </m:r>
                          <m:r>
                            <m:rPr>
                              <m:sty m:val="p"/>
                            </m:rPr>
                            <a:rPr lang="en-US" sz="2400" b="0" i="0" smtClean="0">
                              <a:latin typeface="Cambria Math"/>
                            </a:rPr>
                            <m:t>Mpc</m:t>
                          </m:r>
                        </m:num>
                        <m:den>
                          <m:r>
                            <a:rPr lang="en-US" sz="2400" b="0" i="1" smtClean="0">
                              <a:latin typeface="Cambria Math"/>
                            </a:rPr>
                            <m:t>7500 </m:t>
                          </m:r>
                          <m:r>
                            <m:rPr>
                              <m:sty m:val="p"/>
                            </m:rPr>
                            <a:rPr lang="en-US" sz="2400" b="0" i="0" smtClean="0">
                              <a:latin typeface="Cambria Math"/>
                            </a:rPr>
                            <m:t>km</m:t>
                          </m:r>
                          <m:r>
                            <a:rPr lang="en-US" sz="2400" b="0" i="0" smtClean="0">
                              <a:latin typeface="Cambria Math"/>
                            </a:rPr>
                            <m:t>/</m:t>
                          </m:r>
                          <m:r>
                            <m:rPr>
                              <m:sty m:val="p"/>
                            </m:rPr>
                            <a:rPr lang="en-US" sz="2400" b="0" i="0" smtClean="0">
                              <a:latin typeface="Cambria Math"/>
                            </a:rPr>
                            <m:t>s</m:t>
                          </m:r>
                        </m:den>
                      </m:f>
                      <m:r>
                        <a:rPr lang="en-US" sz="2400" b="0" i="0" smtClean="0">
                          <a:latin typeface="Cambria Math"/>
                        </a:rPr>
                        <m:t>=</m:t>
                      </m:r>
                      <m:r>
                        <a:rPr lang="en-US" sz="2400" b="0" i="1" smtClean="0">
                          <a:latin typeface="Cambria Math"/>
                        </a:rPr>
                        <m:t>13 </m:t>
                      </m:r>
                      <m:r>
                        <m:rPr>
                          <m:sty m:val="p"/>
                        </m:rPr>
                        <a:rPr lang="en-US" sz="2400" b="0" i="0" smtClean="0">
                          <a:latin typeface="Cambria Math"/>
                        </a:rPr>
                        <m:t>Gyr</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275850" y="1962660"/>
                <a:ext cx="4201150" cy="85581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71800" y="2911675"/>
                <a:ext cx="510909"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a:rPr>
                            <m:t>1</m:t>
                          </m:r>
                        </m:num>
                        <m:den>
                          <m:sSub>
                            <m:sSubPr>
                              <m:ctrlPr>
                                <a:rPr lang="en-US" sz="1800" i="1" smtClean="0">
                                  <a:latin typeface="Cambria Math" panose="02040503050406030204" pitchFamily="18" charset="0"/>
                                </a:rPr>
                              </m:ctrlPr>
                            </m:sSubPr>
                            <m:e>
                              <m:r>
                                <a:rPr lang="en-US" sz="1800" b="0" i="1" smtClean="0">
                                  <a:latin typeface="Cambria Math"/>
                                </a:rPr>
                                <m:t>𝐻</m:t>
                              </m:r>
                            </m:e>
                            <m:sub>
                              <m:r>
                                <a:rPr lang="en-US" sz="1800" b="0" i="1" smtClean="0">
                                  <a:latin typeface="Cambria Math"/>
                                </a:rPr>
                                <m:t>0</m:t>
                              </m:r>
                            </m:sub>
                          </m:sSub>
                        </m:den>
                      </m:f>
                    </m:oMath>
                  </m:oMathPara>
                </a14:m>
                <a:endParaRPr lang="en-US" sz="18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911675"/>
                <a:ext cx="510909" cy="659796"/>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8">
                                            <p:txEl>
                                              <p:pRg st="0" end="0"/>
                                            </p:txEl>
                                          </p:spTgt>
                                        </p:tgtEl>
                                        <p:attrNameLst>
                                          <p:attrName>style.visibility</p:attrName>
                                        </p:attrNameLst>
                                      </p:cBhvr>
                                      <p:to>
                                        <p:strVal val="visible"/>
                                      </p:to>
                                    </p:set>
                                    <p:anim calcmode="lin" valueType="num">
                                      <p:cBhvr additive="base">
                                        <p:cTn id="17" dur="500" fill="hold"/>
                                        <p:tgtEl>
                                          <p:spTgt spid="717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76640" y="339875"/>
            <a:ext cx="7745760" cy="1107996"/>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But this is </a:t>
            </a:r>
            <a:r>
              <a:rPr lang="en-GB" sz="2400" u="sng" dirty="0">
                <a:solidFill>
                  <a:schemeClr val="bg2"/>
                </a:solidFill>
              </a:rPr>
              <a:t>not</a:t>
            </a:r>
            <a:r>
              <a:rPr lang="en-GB" sz="2400" dirty="0">
                <a:solidFill>
                  <a:schemeClr val="bg2"/>
                </a:solidFill>
              </a:rPr>
              <a:t> galaxies expanding through a pre-existing, static space. That would be an explosion with a </a:t>
            </a:r>
            <a:r>
              <a:rPr lang="en-GB" sz="2400" dirty="0" err="1">
                <a:solidFill>
                  <a:schemeClr val="bg2"/>
                </a:solidFill>
              </a:rPr>
              <a:t>center</a:t>
            </a:r>
            <a:r>
              <a:rPr lang="en-GB" sz="2400" dirty="0">
                <a:solidFill>
                  <a:schemeClr val="bg2"/>
                </a:solidFill>
              </a:rPr>
              <a:t> and an expanding </a:t>
            </a:r>
            <a:r>
              <a:rPr lang="en-GB" sz="2400" dirty="0" smtClean="0">
                <a:solidFill>
                  <a:schemeClr val="bg2"/>
                </a:solidFill>
              </a:rPr>
              <a:t>edge, violating CP.</a:t>
            </a:r>
            <a:endParaRPr lang="en-GB" sz="2400" dirty="0">
              <a:solidFill>
                <a:schemeClr val="bg2"/>
              </a:solidFill>
            </a:endParaRPr>
          </a:p>
        </p:txBody>
      </p:sp>
      <p:pic>
        <p:nvPicPr>
          <p:cNvPr id="8194" name="Picture 2"/>
          <p:cNvPicPr>
            <a:picLocks noChangeAspect="1" noChangeArrowheads="1"/>
          </p:cNvPicPr>
          <p:nvPr/>
        </p:nvPicPr>
        <p:blipFill>
          <a:blip r:embed="rId3" cstate="print"/>
          <a:srcRect/>
          <a:stretch>
            <a:fillRect/>
          </a:stretch>
        </p:blipFill>
        <p:spPr bwMode="auto">
          <a:xfrm>
            <a:off x="1830241" y="3534132"/>
            <a:ext cx="5181120" cy="2975352"/>
          </a:xfrm>
          <a:prstGeom prst="rect">
            <a:avLst/>
          </a:prstGeom>
          <a:noFill/>
          <a:ln w="9525">
            <a:noFill/>
            <a:miter lim="800000"/>
            <a:headEnd/>
            <a:tailEnd/>
          </a:ln>
        </p:spPr>
      </p:pic>
      <p:sp>
        <p:nvSpPr>
          <p:cNvPr id="8196" name="Text Box 4"/>
          <p:cNvSpPr txBox="1">
            <a:spLocks noChangeArrowheads="1"/>
          </p:cNvSpPr>
          <p:nvPr/>
        </p:nvSpPr>
        <p:spPr bwMode="auto">
          <a:xfrm>
            <a:off x="493920" y="1550313"/>
            <a:ext cx="7745760" cy="1107996"/>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If CP is correct</a:t>
            </a:r>
            <a:r>
              <a:rPr lang="en-GB" sz="2400" dirty="0" smtClean="0">
                <a:solidFill>
                  <a:schemeClr val="bg2"/>
                </a:solidFill>
              </a:rPr>
              <a:t>, the distance between any two points is increasing, but there is no </a:t>
            </a:r>
            <a:r>
              <a:rPr lang="en-GB" sz="2400" dirty="0" err="1" smtClean="0">
                <a:solidFill>
                  <a:schemeClr val="bg2"/>
                </a:solidFill>
              </a:rPr>
              <a:t>center</a:t>
            </a:r>
            <a:r>
              <a:rPr lang="en-GB" sz="2400" dirty="0" smtClean="0">
                <a:solidFill>
                  <a:schemeClr val="bg2"/>
                </a:solidFill>
              </a:rPr>
              <a:t> or edge.   </a:t>
            </a:r>
            <a:r>
              <a:rPr lang="en-GB" sz="2400" u="sng" dirty="0">
                <a:solidFill>
                  <a:schemeClr val="bg2"/>
                </a:solidFill>
              </a:rPr>
              <a:t>S</a:t>
            </a:r>
            <a:r>
              <a:rPr lang="en-GB" sz="2400" u="sng" dirty="0" smtClean="0">
                <a:solidFill>
                  <a:schemeClr val="bg2"/>
                </a:solidFill>
              </a:rPr>
              <a:t>pace </a:t>
            </a:r>
            <a:r>
              <a:rPr lang="en-GB" sz="2400" u="sng" dirty="0">
                <a:solidFill>
                  <a:schemeClr val="bg2"/>
                </a:solidFill>
              </a:rPr>
              <a:t>itself</a:t>
            </a:r>
            <a:r>
              <a:rPr lang="en-GB" sz="2400" dirty="0">
                <a:solidFill>
                  <a:schemeClr val="bg2"/>
                </a:solidFill>
              </a:rPr>
              <a:t> is expanding, and galaxies are taken along for the ride.  </a:t>
            </a:r>
          </a:p>
        </p:txBody>
      </p:sp>
      <p:sp>
        <p:nvSpPr>
          <p:cNvPr id="8197" name="Text Box 5"/>
          <p:cNvSpPr txBox="1">
            <a:spLocks noChangeArrowheads="1"/>
          </p:cNvSpPr>
          <p:nvPr/>
        </p:nvSpPr>
        <p:spPr bwMode="auto">
          <a:xfrm>
            <a:off x="493920" y="2806855"/>
            <a:ext cx="7745760" cy="369332"/>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dirty="0">
                <a:solidFill>
                  <a:schemeClr val="bg2"/>
                </a:solidFill>
              </a:rPr>
              <a:t>A raisin bread analogy provides some insight:</a:t>
            </a:r>
          </a:p>
        </p:txBody>
      </p:sp>
      <p:sp>
        <p:nvSpPr>
          <p:cNvPr id="6" name="Slide Number Placeholder 5"/>
          <p:cNvSpPr>
            <a:spLocks noGrp="1"/>
          </p:cNvSpPr>
          <p:nvPr>
            <p:ph type="sldNum" sz="quarter" idx="12"/>
          </p:nvPr>
        </p:nvSpPr>
        <p:spPr/>
        <p:txBody>
          <a:bodyPr/>
          <a:lstStyle/>
          <a:p>
            <a:fld id="{B5B3E501-7A98-4A66-A928-86DE941A4F08}" type="slidenum">
              <a:rPr lang="en-US" smtClean="0"/>
              <a:pPr/>
              <a:t>7</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ppt_x"/>
                                          </p:val>
                                        </p:tav>
                                        <p:tav tm="100000">
                                          <p:val>
                                            <p:strVal val="#ppt_x"/>
                                          </p:val>
                                        </p:tav>
                                      </p:tavLst>
                                    </p:anim>
                                    <p:anim calcmode="lin" valueType="num">
                                      <p:cBhvr additive="base">
                                        <p:cTn id="1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5040" y="106571"/>
            <a:ext cx="8215200" cy="1846659"/>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solidFill>
                  <a:schemeClr val="bg2"/>
                </a:solidFill>
              </a:rPr>
              <a:t>But the </a:t>
            </a:r>
            <a:r>
              <a:rPr lang="en-GB" sz="2400" dirty="0" smtClean="0">
                <a:solidFill>
                  <a:schemeClr val="bg2"/>
                </a:solidFill>
              </a:rPr>
              <a:t>bread </a:t>
            </a:r>
            <a:r>
              <a:rPr lang="en-GB" sz="2400" dirty="0">
                <a:solidFill>
                  <a:schemeClr val="bg2"/>
                </a:solidFill>
              </a:rPr>
              <a:t>has a </a:t>
            </a:r>
            <a:r>
              <a:rPr lang="en-GB" sz="2400" dirty="0" err="1">
                <a:solidFill>
                  <a:schemeClr val="bg2"/>
                </a:solidFill>
              </a:rPr>
              <a:t>center</a:t>
            </a:r>
            <a:r>
              <a:rPr lang="en-GB" sz="2400" dirty="0">
                <a:solidFill>
                  <a:schemeClr val="bg2"/>
                </a:solidFill>
              </a:rPr>
              <a:t> and edge.  Easier to imagine having no </a:t>
            </a:r>
            <a:r>
              <a:rPr lang="en-GB" sz="2400" dirty="0" err="1">
                <a:solidFill>
                  <a:schemeClr val="bg2"/>
                </a:solidFill>
              </a:rPr>
              <a:t>center</a:t>
            </a:r>
            <a:r>
              <a:rPr lang="en-GB" sz="2400" dirty="0">
                <a:solidFill>
                  <a:schemeClr val="bg2"/>
                </a:solidFill>
              </a:rPr>
              <a:t> or edge by analogy of universe as a 2-d expanding balloon </a:t>
            </a:r>
            <a:r>
              <a:rPr lang="en-GB" sz="2400" u="sng" dirty="0" smtClean="0">
                <a:solidFill>
                  <a:schemeClr val="bg2"/>
                </a:solidFill>
              </a:rPr>
              <a:t>surface</a:t>
            </a:r>
            <a:r>
              <a:rPr lang="en-GB" sz="2400" dirty="0" smtClean="0">
                <a:solidFill>
                  <a:schemeClr val="bg2"/>
                </a:solidFill>
              </a:rPr>
              <a:t> (just one possible analogy for our universe’s geometry</a:t>
            </a:r>
            <a:r>
              <a:rPr lang="en-GB" sz="2400" dirty="0" smtClean="0">
                <a:solidFill>
                  <a:schemeClr val="bg2"/>
                </a:solidFill>
              </a:rPr>
              <a:t>).  All points on surface expand from each other with no </a:t>
            </a:r>
            <a:r>
              <a:rPr lang="en-GB" sz="2400" dirty="0" err="1" smtClean="0">
                <a:solidFill>
                  <a:schemeClr val="bg2"/>
                </a:solidFill>
              </a:rPr>
              <a:t>center</a:t>
            </a:r>
            <a:r>
              <a:rPr lang="en-GB" sz="2400" dirty="0" smtClean="0">
                <a:solidFill>
                  <a:schemeClr val="bg2"/>
                </a:solidFill>
              </a:rPr>
              <a:t> on the surface:</a:t>
            </a:r>
            <a:endParaRPr lang="en-GB" sz="2400" dirty="0" smtClean="0">
              <a:solidFill>
                <a:schemeClr val="bg2"/>
              </a:solidFill>
            </a:endParaRPr>
          </a:p>
        </p:txBody>
      </p:sp>
      <p:pic>
        <p:nvPicPr>
          <p:cNvPr id="7171" name="Picture 2"/>
          <p:cNvPicPr>
            <a:picLocks noChangeAspect="1" noChangeArrowheads="1"/>
          </p:cNvPicPr>
          <p:nvPr/>
        </p:nvPicPr>
        <p:blipFill>
          <a:blip r:embed="rId3" cstate="print"/>
          <a:srcRect t="7680" b="7680"/>
          <a:stretch>
            <a:fillRect/>
          </a:stretch>
        </p:blipFill>
        <p:spPr bwMode="auto">
          <a:xfrm>
            <a:off x="1352491" y="2012009"/>
            <a:ext cx="6267509" cy="2483791"/>
          </a:xfrm>
          <a:prstGeom prst="rect">
            <a:avLst/>
          </a:prstGeom>
          <a:noFill/>
          <a:ln w="9525">
            <a:noFill/>
            <a:miter lim="800000"/>
            <a:headEnd/>
            <a:tailEnd/>
          </a:ln>
        </p:spPr>
      </p:pic>
      <p:sp>
        <p:nvSpPr>
          <p:cNvPr id="9219" name="Text Box 3"/>
          <p:cNvSpPr txBox="1">
            <a:spLocks noChangeArrowheads="1"/>
          </p:cNvSpPr>
          <p:nvPr/>
        </p:nvSpPr>
        <p:spPr bwMode="auto">
          <a:xfrm>
            <a:off x="469440" y="6213157"/>
            <a:ext cx="7973280" cy="492443"/>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smtClean="0">
                <a:solidFill>
                  <a:schemeClr val="bg2"/>
                </a:solidFill>
              </a:rPr>
              <a:t>(To </a:t>
            </a:r>
            <a:r>
              <a:rPr lang="en-GB" sz="1600" dirty="0">
                <a:solidFill>
                  <a:schemeClr val="bg2"/>
                </a:solidFill>
              </a:rPr>
              <a:t>understand what it would be like in a 2-d universe, read </a:t>
            </a:r>
            <a:r>
              <a:rPr lang="en-GB" sz="1600" u="sng" dirty="0">
                <a:solidFill>
                  <a:schemeClr val="bg2"/>
                </a:solidFill>
              </a:rPr>
              <a:t>Flatland</a:t>
            </a:r>
            <a:r>
              <a:rPr lang="en-GB" sz="1600" dirty="0">
                <a:solidFill>
                  <a:schemeClr val="bg2"/>
                </a:solidFill>
              </a:rPr>
              <a:t> by Edwin </a:t>
            </a:r>
            <a:r>
              <a:rPr lang="en-GB" sz="1600" dirty="0" smtClean="0">
                <a:solidFill>
                  <a:schemeClr val="bg2"/>
                </a:solidFill>
              </a:rPr>
              <a:t>Abbott: </a:t>
            </a:r>
            <a:r>
              <a:rPr lang="en-GB" sz="1600" dirty="0" smtClean="0">
                <a:solidFill>
                  <a:schemeClr val="bg2"/>
                </a:solidFill>
                <a:hlinkClick r:id="rId4"/>
              </a:rPr>
              <a:t>www.ofcn.org/cyber.serv/resource/bookshelf/flat10</a:t>
            </a:r>
            <a:r>
              <a:rPr lang="en-GB" sz="1600" u="sng" dirty="0" smtClean="0">
                <a:solidFill>
                  <a:schemeClr val="bg2"/>
                </a:solidFill>
                <a:hlinkClick r:id="rId4"/>
              </a:rPr>
              <a:t> </a:t>
            </a:r>
            <a:r>
              <a:rPr lang="en-GB" sz="1600" dirty="0" smtClean="0">
                <a:solidFill>
                  <a:schemeClr val="bg2"/>
                </a:solidFill>
                <a:hlinkClick r:id="rId4"/>
              </a:rPr>
              <a:t>)</a:t>
            </a:r>
            <a:endParaRPr lang="en-GB" sz="1600" dirty="0">
              <a:solidFill>
                <a:schemeClr val="bg2"/>
              </a:solidFill>
              <a:hlinkClick r:id="rId4"/>
            </a:endParaRPr>
          </a:p>
        </p:txBody>
      </p:sp>
      <p:sp>
        <p:nvSpPr>
          <p:cNvPr id="9220" name="Text Box 4"/>
          <p:cNvSpPr txBox="1">
            <a:spLocks noChangeArrowheads="1"/>
          </p:cNvSpPr>
          <p:nvPr/>
        </p:nvSpPr>
        <p:spPr bwMode="auto">
          <a:xfrm>
            <a:off x="493920" y="4607004"/>
            <a:ext cx="8421480" cy="1477328"/>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Now take this analogy "up one dimension".  </a:t>
            </a:r>
            <a:r>
              <a:rPr lang="en-GB" sz="2400" dirty="0" smtClean="0">
                <a:solidFill>
                  <a:schemeClr val="bg2"/>
                </a:solidFill>
              </a:rPr>
              <a:t>All points in space expand from each other.  The </a:t>
            </a:r>
            <a:r>
              <a:rPr lang="en-GB" sz="2400" dirty="0">
                <a:solidFill>
                  <a:schemeClr val="bg2"/>
                </a:solidFill>
              </a:rPr>
              <a:t>Big Bang occurred everywhere at once, but "everywhere" was </a:t>
            </a:r>
            <a:r>
              <a:rPr lang="en-GB" sz="2400" dirty="0" smtClean="0">
                <a:solidFill>
                  <a:schemeClr val="bg2"/>
                </a:solidFill>
              </a:rPr>
              <a:t>very close together.  (This does not mean we are expanding </a:t>
            </a:r>
            <a:r>
              <a:rPr lang="en-GB" sz="2400" dirty="0" smtClean="0">
                <a:solidFill>
                  <a:schemeClr val="bg2"/>
                </a:solidFill>
              </a:rPr>
              <a:t>into a </a:t>
            </a:r>
            <a:r>
              <a:rPr lang="en-GB" sz="2400" dirty="0" smtClean="0">
                <a:solidFill>
                  <a:schemeClr val="bg2"/>
                </a:solidFill>
              </a:rPr>
              <a:t>real 4</a:t>
            </a:r>
            <a:r>
              <a:rPr lang="en-GB" sz="2400" baseline="30000" dirty="0" smtClean="0">
                <a:solidFill>
                  <a:schemeClr val="bg2"/>
                </a:solidFill>
              </a:rPr>
              <a:t>th</a:t>
            </a:r>
            <a:r>
              <a:rPr lang="en-GB" sz="2400" dirty="0" smtClean="0">
                <a:solidFill>
                  <a:schemeClr val="bg2"/>
                </a:solidFill>
              </a:rPr>
              <a:t> dimension).</a:t>
            </a:r>
            <a:endParaRPr lang="en-GB" sz="2400" dirty="0">
              <a:solidFill>
                <a:schemeClr val="bg2"/>
              </a:solidFill>
            </a:endParaRPr>
          </a:p>
        </p:txBody>
      </p:sp>
      <p:sp>
        <p:nvSpPr>
          <p:cNvPr id="6" name="Slide Number Placeholder 5"/>
          <p:cNvSpPr>
            <a:spLocks noGrp="1"/>
          </p:cNvSpPr>
          <p:nvPr>
            <p:ph type="sldNum" sz="quarter" idx="12"/>
          </p:nvPr>
        </p:nvSpPr>
        <p:spPr/>
        <p:txBody>
          <a:bodyPr/>
          <a:lstStyle/>
          <a:p>
            <a:fld id="{B5B3E501-7A98-4A66-A928-86DE941A4F08}" type="slidenum">
              <a:rPr lang="en-US" smtClean="0"/>
              <a:pPr/>
              <a:t>8</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41280" y="417645"/>
            <a:ext cx="8190720" cy="738664"/>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If all distances increase, so do wavelengths of photons as they </a:t>
            </a:r>
            <a:r>
              <a:rPr lang="en-GB" sz="2400" dirty="0" smtClean="0">
                <a:solidFill>
                  <a:schemeClr val="bg2"/>
                </a:solidFill>
              </a:rPr>
              <a:t>travel.</a:t>
            </a:r>
            <a:endParaRPr lang="en-GB" sz="2400" dirty="0">
              <a:solidFill>
                <a:schemeClr val="bg2"/>
              </a:solidFill>
            </a:endParaRPr>
          </a:p>
        </p:txBody>
      </p:sp>
      <p:pic>
        <p:nvPicPr>
          <p:cNvPr id="8195" name="Picture 2"/>
          <p:cNvPicPr>
            <a:picLocks noChangeAspect="1" noChangeArrowheads="1"/>
          </p:cNvPicPr>
          <p:nvPr/>
        </p:nvPicPr>
        <p:blipFill>
          <a:blip r:embed="rId3" cstate="print"/>
          <a:srcRect/>
          <a:stretch>
            <a:fillRect/>
          </a:stretch>
        </p:blipFill>
        <p:spPr bwMode="auto">
          <a:xfrm>
            <a:off x="946080" y="1326380"/>
            <a:ext cx="6847200" cy="2687322"/>
          </a:xfrm>
          <a:prstGeom prst="rect">
            <a:avLst/>
          </a:prstGeom>
          <a:noFill/>
          <a:ln w="9525">
            <a:noFill/>
            <a:miter lim="800000"/>
            <a:headEnd/>
            <a:tailEnd/>
          </a:ln>
        </p:spPr>
      </p:pic>
      <p:sp>
        <p:nvSpPr>
          <p:cNvPr id="8196" name="Text Box 3"/>
          <p:cNvSpPr txBox="1">
            <a:spLocks noChangeArrowheads="1"/>
          </p:cNvSpPr>
          <p:nvPr/>
        </p:nvSpPr>
        <p:spPr bwMode="auto">
          <a:xfrm>
            <a:off x="393120" y="4310373"/>
            <a:ext cx="8598480" cy="1477328"/>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chemeClr val="bg2"/>
                </a:solidFill>
              </a:rPr>
              <a:t>When we record a photon from a distant source, its wavelength will be longer.  </a:t>
            </a:r>
            <a:r>
              <a:rPr lang="en-GB" sz="2400" dirty="0" smtClean="0">
                <a:solidFill>
                  <a:schemeClr val="bg2"/>
                </a:solidFill>
              </a:rPr>
              <a:t>But is </a:t>
            </a:r>
            <a:r>
              <a:rPr lang="en-GB" sz="2400" u="sng" dirty="0">
                <a:solidFill>
                  <a:schemeClr val="bg2"/>
                </a:solidFill>
              </a:rPr>
              <a:t>not</a:t>
            </a:r>
            <a:r>
              <a:rPr lang="en-GB" sz="2400" dirty="0">
                <a:solidFill>
                  <a:schemeClr val="bg2"/>
                </a:solidFill>
              </a:rPr>
              <a:t> due to relative motion of source and </a:t>
            </a:r>
            <a:r>
              <a:rPr lang="en-GB" sz="2400" dirty="0" smtClean="0">
                <a:solidFill>
                  <a:schemeClr val="bg2"/>
                </a:solidFill>
              </a:rPr>
              <a:t>receiver (Doppler Shift).  </a:t>
            </a:r>
            <a:r>
              <a:rPr lang="en-GB" sz="2400" dirty="0">
                <a:solidFill>
                  <a:schemeClr val="bg2"/>
                </a:solidFill>
              </a:rPr>
              <a:t>This is </a:t>
            </a:r>
            <a:r>
              <a:rPr lang="en-GB" sz="2400" dirty="0" smtClean="0">
                <a:solidFill>
                  <a:schemeClr val="bg2"/>
                </a:solidFill>
              </a:rPr>
              <a:t>the Cosmological Redshift, and is the correct </a:t>
            </a:r>
            <a:r>
              <a:rPr lang="en-GB" sz="2400" dirty="0">
                <a:solidFill>
                  <a:schemeClr val="bg2"/>
                </a:solidFill>
              </a:rPr>
              <a:t>way to think of redshifts of galaxies.</a:t>
            </a:r>
          </a:p>
        </p:txBody>
      </p:sp>
      <p:sp>
        <p:nvSpPr>
          <p:cNvPr id="5" name="Rectangle 4"/>
          <p:cNvSpPr/>
          <p:nvPr/>
        </p:nvSpPr>
        <p:spPr>
          <a:xfrm>
            <a:off x="0" y="5874603"/>
            <a:ext cx="9144000" cy="830997"/>
          </a:xfrm>
          <a:prstGeom prst="rect">
            <a:avLst/>
          </a:prstGeom>
        </p:spPr>
        <p:txBody>
          <a:bodyPr wrap="square">
            <a:spAutoFit/>
          </a:bodyPr>
          <a:lstStyle/>
          <a:p>
            <a:pPr marL="285750"/>
            <a:r>
              <a:rPr lang="en-US" sz="2400" dirty="0" smtClean="0">
                <a:sym typeface="Symbol" pitchFamily="-128" charset="2"/>
              </a:rPr>
              <a:t>Ratio /</a:t>
            </a:r>
            <a:r>
              <a:rPr lang="en-US" sz="2400" baseline="-25000" dirty="0" smtClean="0">
                <a:sym typeface="Symbol" pitchFamily="-128" charset="2"/>
              </a:rPr>
              <a:t>0  </a:t>
            </a:r>
            <a:r>
              <a:rPr lang="en-US" sz="2400" dirty="0" smtClean="0">
                <a:sym typeface="Symbol" pitchFamily="-128" charset="2"/>
              </a:rPr>
              <a:t>= 1 + z</a:t>
            </a:r>
            <a:r>
              <a:rPr lang="en-US" sz="2400" baseline="-25000" dirty="0" smtClean="0">
                <a:sym typeface="Symbol" pitchFamily="-128" charset="2"/>
              </a:rPr>
              <a:t>  </a:t>
            </a:r>
            <a:r>
              <a:rPr lang="en-US" sz="2400" dirty="0" smtClean="0">
                <a:sym typeface="Symbol" pitchFamily="-128" charset="2"/>
              </a:rPr>
              <a:t>measures amount of stretching.  For z=1, lengths have expanded by a factor of 2 since light was emitted.</a:t>
            </a:r>
            <a:endParaRPr lang="en-US" sz="2400" dirty="0">
              <a:sym typeface="Symbol" pitchFamily="-128" charset="2"/>
            </a:endParaRPr>
          </a:p>
        </p:txBody>
      </p:sp>
      <p:sp>
        <p:nvSpPr>
          <p:cNvPr id="6" name="Slide Number Placeholder 5"/>
          <p:cNvSpPr>
            <a:spLocks noGrp="1"/>
          </p:cNvSpPr>
          <p:nvPr>
            <p:ph type="sldNum" sz="quarter" idx="12"/>
          </p:nvPr>
        </p:nvSpPr>
        <p:spPr>
          <a:xfrm>
            <a:off x="7239000" y="6553200"/>
            <a:ext cx="1905000" cy="457200"/>
          </a:xfrm>
        </p:spPr>
        <p:txBody>
          <a:bodyPr/>
          <a:lstStyle/>
          <a:p>
            <a:fld id="{B5B3E501-7A98-4A66-A928-86DE941A4F08}" type="slidenum">
              <a:rPr lang="en-US" smtClean="0"/>
              <a:pPr/>
              <a:t>9</a:t>
            </a:fld>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Helvetica"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Helvetica" pitchFamily="-12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177859</TotalTime>
  <Words>4376</Words>
  <Application>Microsoft Office PowerPoint</Application>
  <PresentationFormat>On-screen Show (4:3)</PresentationFormat>
  <Paragraphs>366</Paragraphs>
  <Slides>54</Slides>
  <Notes>52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6" baseType="lpstr">
      <vt:lpstr>Arial</vt:lpstr>
      <vt:lpstr>Calibri</vt:lpstr>
      <vt:lpstr>Cambria Math</vt:lpstr>
      <vt:lpstr>Helvetica</vt:lpstr>
      <vt:lpstr>StarSymbol</vt:lpstr>
      <vt:lpstr>Symbol</vt:lpstr>
      <vt:lpstr>Times</vt:lpstr>
      <vt:lpstr>Times New Roman</vt:lpstr>
      <vt:lpstr>Wingdings</vt:lpstr>
      <vt:lpstr>Wingdings 2</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far back are we looking?  “Era of recombination”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Expansion of the Universe is Accelerating</vt:lpstr>
      <vt:lpstr>PowerPoint Presentation</vt:lpstr>
      <vt:lpstr>Curvature of space</vt:lpstr>
      <vt:lpstr>PowerPoint Presentation</vt:lpstr>
      <vt:lpstr>The density parameter 0</vt:lpstr>
      <vt:lpstr>How can we measure curvature?  Clue from the CMBR</vt:lpstr>
      <vt:lpstr>PowerPoint Presentation</vt:lpstr>
      <vt:lpstr>A flat universe</vt:lpstr>
      <vt:lpstr>Missing density</vt:lpstr>
      <vt:lpstr>PowerPoint Presentation</vt:lpstr>
      <vt:lpstr>But Very Early On, Radiation Dominated Everything</vt:lpstr>
      <vt:lpstr>PowerPoint Presentation</vt:lpstr>
      <vt:lpstr>Shortcomings of the Big Bang theory  (beginning of material not on test!)</vt:lpstr>
      <vt:lpstr>1. The horizon (or isotropy) problem</vt:lpstr>
      <vt:lpstr>2. The flatness problem</vt:lpstr>
      <vt:lpstr>Solution: Inflation</vt:lpstr>
      <vt:lpstr>Solves the horizon &amp; flatness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this have happened?</vt:lpstr>
      <vt:lpstr>Why should inflation have happened?</vt:lpstr>
      <vt:lpstr>PowerPoint Presentation</vt:lpstr>
      <vt:lpstr>PowerPoint Presentation</vt:lpstr>
      <vt:lpstr>PowerPoint Presentation</vt:lpstr>
      <vt:lpstr>PowerPoint Presentation</vt:lpstr>
      <vt:lpstr>PowerPoint Presentation</vt:lpstr>
      <vt:lpstr>The creation of real particles</vt:lpstr>
      <vt:lpstr>PowerPoint Presentation</vt:lpstr>
    </vt:vector>
  </TitlesOfParts>
  <Manager/>
  <Company>UNM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 Stars</dc:title>
  <dc:subject/>
  <dc:creator>Pihlstrom</dc:creator>
  <cp:keywords/>
  <dc:description/>
  <cp:lastModifiedBy>Rich</cp:lastModifiedBy>
  <cp:revision>759</cp:revision>
  <cp:lastPrinted>2017-05-02T15:57:23Z</cp:lastPrinted>
  <dcterms:created xsi:type="dcterms:W3CDTF">2002-01-16T17:09:16Z</dcterms:created>
  <dcterms:modified xsi:type="dcterms:W3CDTF">2017-05-02T16:00:50Z</dcterms:modified>
  <cp:category/>
</cp:coreProperties>
</file>