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3" r:id="rId6"/>
    <p:sldId id="265" r:id="rId7"/>
    <p:sldId id="266" r:id="rId8"/>
    <p:sldId id="264" r:id="rId9"/>
    <p:sldId id="276" r:id="rId10"/>
    <p:sldId id="267" r:id="rId11"/>
    <p:sldId id="261" r:id="rId12"/>
    <p:sldId id="262" r:id="rId13"/>
    <p:sldId id="268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0" r:id="rId23"/>
    <p:sldId id="274" r:id="rId24"/>
    <p:sldId id="273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r">
              <a:defRPr sz="1300"/>
            </a:lvl1pPr>
          </a:lstStyle>
          <a:p>
            <a:fld id="{371AC99E-CD52-437D-A921-D394602F107F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2" tIns="48327" rIns="96652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52" tIns="48327" rIns="96652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r">
              <a:defRPr sz="1300"/>
            </a:lvl1pPr>
          </a:lstStyle>
          <a:p>
            <a:fld id="{B8DCAD03-38F5-4E45-9786-5D2A5E88F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4675" cy="3289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226" y="4570263"/>
            <a:ext cx="5085248" cy="36504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4675" cy="3289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4675" cy="3289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4675" cy="3289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4675" cy="3289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226" y="4570263"/>
            <a:ext cx="5085248" cy="36504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4675" cy="3289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CAD03-38F5-4E45-9786-5D2A5E88F2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DE19-0EAB-496C-BB9D-A3D90782CB18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25F-BBC4-44BC-AB6E-97A314465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synch-anim3.gif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956961" y="311073"/>
            <a:ext cx="53020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Radio Telescopes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04641" y="1339341"/>
            <a:ext cx="483552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Large metal dish acts as a mirror for radio waves.  Radio receiver at prime focus.</a:t>
            </a:r>
          </a:p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Surface accuracy not so important, so easy to make large one.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94360" y="4863391"/>
            <a:ext cx="2391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000" dirty="0">
                <a:solidFill>
                  <a:srgbClr val="00FFFF"/>
                </a:solidFill>
              </a:rPr>
              <a:t>angular resolution  </a:t>
            </a:r>
            <a:r>
              <a:rPr lang="en-GB" sz="2000" dirty="0" smtClean="0">
                <a:solidFill>
                  <a:srgbClr val="00FFFF"/>
                </a:solidFill>
              </a:rPr>
              <a:t> </a:t>
            </a:r>
            <a:r>
              <a:rPr lang="en-GB" sz="2000" dirty="0" smtClean="0">
                <a:solidFill>
                  <a:srgbClr val="00FFFF"/>
                </a:solidFill>
                <a:latin typeface="Symbol" pitchFamily="18" charset="2"/>
              </a:rPr>
              <a:t></a:t>
            </a:r>
            <a:endParaRPr lang="en-GB" sz="2000" dirty="0">
              <a:solidFill>
                <a:srgbClr val="00FFFF"/>
              </a:solidFill>
              <a:latin typeface="Symbol" pitchFamily="18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117560" y="4758260"/>
            <a:ext cx="281664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2000" dirty="0">
                <a:solidFill>
                  <a:srgbClr val="00FFFF"/>
                </a:solidFill>
              </a:rPr>
              <a:t>   wavelength</a:t>
            </a:r>
          </a:p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2000" dirty="0">
                <a:solidFill>
                  <a:srgbClr val="00FFFF"/>
                </a:solidFill>
              </a:rPr>
              <a:t>mirror diameter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137960" y="5029200"/>
            <a:ext cx="1729440" cy="1440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20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34880" y="5659794"/>
            <a:ext cx="7731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D larger than optical case, but wavelength </a:t>
            </a:r>
            <a:r>
              <a:rPr lang="en-GB" sz="2000" u="sng" dirty="0">
                <a:solidFill>
                  <a:srgbClr val="FFFFFF"/>
                </a:solidFill>
              </a:rPr>
              <a:t>much</a:t>
            </a:r>
            <a:r>
              <a:rPr lang="en-GB" sz="2000" dirty="0">
                <a:solidFill>
                  <a:srgbClr val="FFFFFF"/>
                </a:solidFill>
              </a:rPr>
              <a:t> larger (cm's to m's), e.g.  for wavelength = 1 cm,  diameter = 100 m, resolution = 20".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5461921" y="1378225"/>
            <a:ext cx="3578400" cy="2533226"/>
          </a:xfrm>
          <a:prstGeom prst="rect">
            <a:avLst/>
          </a:prstGeom>
          <a:noFill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922720" y="4087149"/>
            <a:ext cx="27748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600" dirty="0" err="1">
                <a:solidFill>
                  <a:srgbClr val="FFFFFF"/>
                </a:solidFill>
              </a:rPr>
              <a:t>Jodrell</a:t>
            </a:r>
            <a:r>
              <a:rPr lang="en-GB" sz="1600" dirty="0">
                <a:solidFill>
                  <a:srgbClr val="FFFFFF"/>
                </a:solidFill>
              </a:rPr>
              <a:t> Bank 76-m  (England)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24801" y="3789039"/>
            <a:ext cx="4835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But angular resolution is poor.  Remember: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3648" y="1295400"/>
            <a:ext cx="5121952" cy="5114925"/>
            <a:chOff x="1583648" y="1295400"/>
            <a:chExt cx="5121952" cy="5114925"/>
          </a:xfrm>
        </p:grpSpPr>
        <p:pic>
          <p:nvPicPr>
            <p:cNvPr id="7" name="Picture 2" descr="http://www.triplespark.net/render/img/earth/earth-northpole-aa0.3.jpg"/>
            <p:cNvPicPr>
              <a:picLocks noChangeAspect="1" noChangeArrowheads="1"/>
            </p:cNvPicPr>
            <p:nvPr/>
          </p:nvPicPr>
          <p:blipFill>
            <a:blip r:embed="rId3" cstate="print">
              <a:lum bright="15000"/>
            </a:blip>
            <a:srcRect l="12656" r="12656"/>
            <a:stretch>
              <a:fillRect/>
            </a:stretch>
          </p:blipFill>
          <p:spPr bwMode="auto">
            <a:xfrm>
              <a:off x="1583648" y="1295400"/>
              <a:ext cx="5121952" cy="5114925"/>
            </a:xfrm>
            <a:prstGeom prst="rect">
              <a:avLst/>
            </a:prstGeom>
            <a:noFill/>
          </p:spPr>
        </p:pic>
        <p:pic>
          <p:nvPicPr>
            <p:cNvPr id="10" name="Picture 4" descr="http://bdaugherty.tripod.com/gcseAstronomy/images/vl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5200" y="1600200"/>
              <a:ext cx="801116" cy="542925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1600200" y="1278848"/>
            <a:ext cx="5114925" cy="5121952"/>
            <a:chOff x="3200400" y="1278848"/>
            <a:chExt cx="5114925" cy="5121952"/>
          </a:xfrm>
        </p:grpSpPr>
        <p:pic>
          <p:nvPicPr>
            <p:cNvPr id="3" name="Picture 2" descr="http://www.triplespark.net/render/img/earth/earth-northpole-aa0.3.jpg"/>
            <p:cNvPicPr>
              <a:picLocks noChangeAspect="1" noChangeArrowheads="1"/>
            </p:cNvPicPr>
            <p:nvPr/>
          </p:nvPicPr>
          <p:blipFill>
            <a:blip r:embed="rId3" cstate="print">
              <a:lum bright="15000"/>
            </a:blip>
            <a:srcRect l="12656" r="12656"/>
            <a:stretch>
              <a:fillRect/>
            </a:stretch>
          </p:blipFill>
          <p:spPr bwMode="auto">
            <a:xfrm rot="5400000">
              <a:off x="3196887" y="1282361"/>
              <a:ext cx="5121952" cy="5114925"/>
            </a:xfrm>
            <a:prstGeom prst="rect">
              <a:avLst/>
            </a:prstGeom>
            <a:noFill/>
          </p:spPr>
        </p:pic>
        <p:pic>
          <p:nvPicPr>
            <p:cNvPr id="11" name="Picture 4" descr="http://bdaugherty.tripod.com/gcseAstronomy/images/vl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7338504" y="3290379"/>
              <a:ext cx="801116" cy="542925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52400" y="268069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VLA, get many baseline lengths and orientations over several hours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4419600"/>
            <a:ext cx="1973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is that you</a:t>
            </a:r>
          </a:p>
          <a:p>
            <a:r>
              <a:rPr lang="en-US" dirty="0" smtClean="0"/>
              <a:t>simulate a filled</a:t>
            </a:r>
          </a:p>
          <a:p>
            <a:r>
              <a:rPr lang="en-US" dirty="0" smtClean="0"/>
              <a:t>dish equal to size</a:t>
            </a:r>
          </a:p>
          <a:p>
            <a:r>
              <a:rPr lang="en-US" dirty="0" smtClean="0"/>
              <a:t>of array.  “Aperture</a:t>
            </a:r>
          </a:p>
          <a:p>
            <a:r>
              <a:rPr lang="en-US" dirty="0" smtClean="0"/>
              <a:t>Synthesis”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>
            <a:off x="4267200" y="685800"/>
            <a:ext cx="3124200" cy="3810000"/>
          </a:xfrm>
          <a:prstGeom prst="arc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72961" y="180020"/>
            <a:ext cx="791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Example:  wavelength = </a:t>
            </a:r>
            <a:r>
              <a:rPr lang="en-GB" sz="2000" dirty="0" smtClean="0">
                <a:solidFill>
                  <a:srgbClr val="FFFFFF"/>
                </a:solidFill>
              </a:rPr>
              <a:t>8 </a:t>
            </a:r>
            <a:r>
              <a:rPr lang="en-GB" sz="2000" dirty="0">
                <a:solidFill>
                  <a:srgbClr val="FFFFFF"/>
                </a:solidFill>
              </a:rPr>
              <a:t>cm,  separation = </a:t>
            </a:r>
            <a:r>
              <a:rPr lang="en-GB" sz="2000" dirty="0" smtClean="0">
                <a:solidFill>
                  <a:srgbClr val="FFFFFF"/>
                </a:solidFill>
              </a:rPr>
              <a:t>3 </a:t>
            </a:r>
            <a:r>
              <a:rPr lang="en-GB" sz="2000" dirty="0">
                <a:solidFill>
                  <a:srgbClr val="FFFFFF"/>
                </a:solidFill>
              </a:rPr>
              <a:t>km,  resolution = 5"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239040" y="1009547"/>
            <a:ext cx="4452480" cy="2766530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86561" y="3912892"/>
            <a:ext cx="40420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Here, maximum </a:t>
            </a:r>
            <a:r>
              <a:rPr lang="en-GB" dirty="0">
                <a:solidFill>
                  <a:srgbClr val="FFFFFF"/>
                </a:solidFill>
              </a:rPr>
              <a:t>separation of dishes: </a:t>
            </a:r>
            <a:r>
              <a:rPr lang="en-GB" dirty="0" smtClean="0">
                <a:solidFill>
                  <a:srgbClr val="FFFFFF"/>
                </a:solidFill>
              </a:rPr>
              <a:t>1 </a:t>
            </a:r>
            <a:r>
              <a:rPr lang="en-GB" dirty="0" smtClean="0">
                <a:solidFill>
                  <a:srgbClr val="FFFFFF"/>
                </a:solidFill>
              </a:rPr>
              <a:t>km.  Can </a:t>
            </a:r>
            <a:r>
              <a:rPr lang="en-GB" dirty="0" smtClean="0">
                <a:solidFill>
                  <a:srgbClr val="FFFFFF"/>
                </a:solidFill>
              </a:rPr>
              <a:t>separate them up to 36 km.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2469" name="Picture 5" descr="m51optra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5280" y="740238"/>
            <a:ext cx="2764800" cy="6117762"/>
          </a:xfrm>
          <a:prstGeom prst="rect">
            <a:avLst/>
          </a:prstGeom>
          <a:noFill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949920" y="5779328"/>
            <a:ext cx="1621691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dirty="0"/>
              <a:t>VLA and optical</a:t>
            </a:r>
          </a:p>
          <a:p>
            <a:r>
              <a:rPr lang="en-US" dirty="0"/>
              <a:t>images of M51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" y="67688"/>
            <a:ext cx="3468960" cy="3015677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019041" y="525656"/>
            <a:ext cx="3666240" cy="4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FFFFFF"/>
                </a:solidFill>
              </a:rPr>
              <a:t>Very Long Baseline Array.  Maximum separation 1000's of km</a:t>
            </a:r>
          </a:p>
        </p:txBody>
      </p:sp>
      <p:pic>
        <p:nvPicPr>
          <p:cNvPr id="119812" name="Picture 4" descr="m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240" y="2253837"/>
            <a:ext cx="6082560" cy="4562399"/>
          </a:xfrm>
          <a:prstGeom prst="rect">
            <a:avLst/>
          </a:prstGeom>
          <a:noFill/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742560" y="1839074"/>
            <a:ext cx="1987200" cy="33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1600" dirty="0"/>
              <a:t>resolution: few </a:t>
            </a:r>
            <a:r>
              <a:rPr lang="en-US" sz="1600" dirty="0" err="1"/>
              <a:t>arcsec</a:t>
            </a:r>
            <a:endParaRPr lang="en-US" sz="1600" dirty="0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6438240" y="1839074"/>
            <a:ext cx="2039040" cy="33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1600" dirty="0"/>
              <a:t>resolution: 0.05 </a:t>
            </a:r>
            <a:r>
              <a:rPr lang="en-US" sz="1600" dirty="0" err="1"/>
              <a:t>arcsec</a:t>
            </a:r>
            <a:endParaRPr lang="en-US" sz="1600" dirty="0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701280" y="5710200"/>
            <a:ext cx="2211840" cy="33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1600" dirty="0"/>
              <a:t>resolution: 0.001 </a:t>
            </a:r>
            <a:r>
              <a:rPr lang="en-US" sz="1600" dirty="0" err="1"/>
              <a:t>arcsec</a:t>
            </a:r>
            <a:r>
              <a:rPr lang="en-US" sz="1600" dirty="0"/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733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jets from an Active Galactic Nucleus – at center of elliptical galaxy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838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note: VLA has </a:t>
            </a:r>
            <a:r>
              <a:rPr lang="en-US" sz="2000" u="sng" dirty="0" smtClean="0"/>
              <a:t>resolution</a:t>
            </a:r>
            <a:r>
              <a:rPr lang="en-US" sz="2000" dirty="0" smtClean="0"/>
              <a:t> but not </a:t>
            </a:r>
            <a:r>
              <a:rPr lang="en-US" sz="2000" u="sng" dirty="0" smtClean="0"/>
              <a:t>sensitivity</a:t>
            </a:r>
            <a:r>
              <a:rPr lang="en-US" sz="2000" dirty="0" smtClean="0"/>
              <a:t> of a single dish of the same size as the array…collecting area much smaller.</a:t>
            </a:r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685800" y="2362200"/>
            <a:ext cx="4452480" cy="2766530"/>
          </a:xfrm>
          <a:prstGeom prst="rect">
            <a:avLst/>
          </a:prstGeom>
          <a:noFill/>
        </p:spPr>
      </p:pic>
      <p:pic>
        <p:nvPicPr>
          <p:cNvPr id="4" name="Picture 2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79" t="26400" r="15319" b="38400"/>
          <a:stretch>
            <a:fillRect/>
          </a:stretch>
        </p:blipFill>
        <p:spPr bwMode="auto">
          <a:xfrm>
            <a:off x="457200" y="3048000"/>
            <a:ext cx="4754753" cy="1599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www.nrao.edu/news/newsletters/enews/enews_1_2/images/widar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43250"/>
            <a:ext cx="4953000" cy="3714750"/>
          </a:xfrm>
          <a:prstGeom prst="rect">
            <a:avLst/>
          </a:prstGeom>
          <a:noFill/>
        </p:spPr>
      </p:pic>
      <p:pic>
        <p:nvPicPr>
          <p:cNvPr id="56326" name="Picture 6" descr="http://www.almaobservatory.org/images/stories/science_newsletters/newsletter7/big/indepth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14400"/>
            <a:ext cx="6235700" cy="20702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9179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Another area we’ll see is the “</a:t>
            </a:r>
            <a:r>
              <a:rPr lang="en-US" sz="2000" dirty="0" err="1" smtClean="0"/>
              <a:t>correlator</a:t>
            </a:r>
            <a:r>
              <a:rPr lang="en-US" sz="2000" dirty="0" smtClean="0"/>
              <a:t> room”.  The digital </a:t>
            </a:r>
            <a:r>
              <a:rPr lang="en-US" sz="2000" dirty="0" err="1" smtClean="0"/>
              <a:t>correlator</a:t>
            </a:r>
            <a:r>
              <a:rPr lang="en-US" sz="2000" dirty="0" smtClean="0"/>
              <a:t> consists of many</a:t>
            </a:r>
          </a:p>
          <a:p>
            <a:r>
              <a:rPr lang="en-US" sz="2000" dirty="0" smtClean="0"/>
              <a:t>racks of electronics where the signals from each pair of telescopes is combined.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lu_dJKbUydg/TzSi6g8saGI/AAAAAAAAAB8/hPjDUqhXRbY/s600/helicopter_LWA-1_sma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7350"/>
            <a:ext cx="571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62" y="1774148"/>
            <a:ext cx="3093738" cy="30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47990"/>
            <a:ext cx="816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The Long Wavelength Array (LWA) – a UNM-led project</a:t>
            </a:r>
            <a:endParaRPr lang="en-US" sz="2800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801" y="4953000"/>
            <a:ext cx="857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Operates at 10-88 MHz  (most VLA work is at 400 MHz – 45 GHz), or 3-30 m wavelengths.  For such photons, this “station” of dipole receivers appears as a filled aperture.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4" y="6019800"/>
            <a:ext cx="4831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400425" cy="404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431110" cy="404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399" y="4343400"/>
            <a:ext cx="86141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 array will provide angular resolution of a few </a:t>
            </a:r>
            <a:r>
              <a:rPr lang="en-US" sz="2000" dirty="0" err="1" smtClean="0"/>
              <a:t>arcsec</a:t>
            </a:r>
            <a:r>
              <a:rPr lang="en-US" sz="2000" dirty="0" smtClean="0"/>
              <a:t>, matching VLA at shorter</a:t>
            </a:r>
          </a:p>
          <a:p>
            <a:r>
              <a:rPr lang="en-US" sz="2000" dirty="0" smtClean="0"/>
              <a:t>wavelengths.</a:t>
            </a:r>
          </a:p>
          <a:p>
            <a:endParaRPr lang="en-US" sz="2000" dirty="0"/>
          </a:p>
          <a:p>
            <a:r>
              <a:rPr lang="en-US" sz="2000" dirty="0" smtClean="0"/>
              <a:t>Some science areas (already underway):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Early universe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Radio galaxies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Supernova remnants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Jupiter-like </a:t>
            </a:r>
            <a:r>
              <a:rPr lang="en-US" sz="2000" dirty="0" err="1" smtClean="0"/>
              <a:t>exoplanets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38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4135"/>
            <a:ext cx="697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Some objects and types of emission the VLA observes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905000"/>
            <a:ext cx="48387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914400"/>
            <a:ext cx="857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Synchrotron emission – charged </a:t>
            </a:r>
            <a:r>
              <a:rPr lang="en-US" sz="2000" dirty="0" smtClean="0"/>
              <a:t>particles in ISM  </a:t>
            </a:r>
            <a:r>
              <a:rPr lang="en-US" sz="2000" dirty="0" smtClean="0"/>
              <a:t>at speeds close to </a:t>
            </a:r>
            <a:r>
              <a:rPr lang="en-US" sz="2000" i="1" dirty="0" smtClean="0"/>
              <a:t>c</a:t>
            </a:r>
            <a:r>
              <a:rPr lang="en-US" sz="2000" dirty="0" smtClean="0"/>
              <a:t> in presence of magnetic </a:t>
            </a:r>
            <a:r>
              <a:rPr lang="en-US" sz="2000" dirty="0" smtClean="0"/>
              <a:t>field radiate</a:t>
            </a:r>
            <a:r>
              <a:rPr lang="en-US" sz="2000" dirty="0" smtClean="0"/>
              <a:t>.  Emission often in radio spectrum (and is continuous).  Emission falls of </a:t>
            </a:r>
            <a:r>
              <a:rPr lang="en-US" sz="2000" dirty="0" smtClean="0"/>
              <a:t>steeply with </a:t>
            </a:r>
            <a:r>
              <a:rPr lang="en-US" sz="2000" dirty="0" smtClean="0"/>
              <a:t>frequency.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89888" y="6488668"/>
            <a:ext cx="346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Crab Nebula – Supernova Remnant</a:t>
            </a:r>
            <a:endParaRPr lang="en-US" dirty="0"/>
          </a:p>
        </p:txBody>
      </p:sp>
      <p:pic>
        <p:nvPicPr>
          <p:cNvPr id="7" name="Picture 2" descr="figure 27-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479925"/>
            <a:ext cx="3030461" cy="2378075"/>
          </a:xfrm>
          <a:prstGeom prst="rect">
            <a:avLst/>
          </a:prstGeom>
          <a:noFill/>
        </p:spPr>
      </p:pic>
      <p:pic>
        <p:nvPicPr>
          <p:cNvPr id="8" name="synch-anim3.gif" descr="Macintosh HD:Users:ylva:UNM:TEACHING:Astro271_08:Lectures:FigsFromWeb:synch-anim3.gif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6" cstate="print"/>
          <a:srcRect l="4324" t="24202" r="4324" b="24202"/>
          <a:stretch>
            <a:fillRect/>
          </a:stretch>
        </p:blipFill>
        <p:spPr bwMode="auto">
          <a:xfrm>
            <a:off x="214864" y="2362200"/>
            <a:ext cx="3552584" cy="1075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81495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 r="51429"/>
          <a:stretch>
            <a:fillRect/>
          </a:stretch>
        </p:blipFill>
        <p:spPr bwMode="auto">
          <a:xfrm>
            <a:off x="4322770" y="1219200"/>
            <a:ext cx="4517305" cy="5432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457200"/>
            <a:ext cx="379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Synchrotron emission from Messier 51</a:t>
            </a:r>
            <a:endParaRPr lang="en-US" dirty="0"/>
          </a:p>
        </p:txBody>
      </p:sp>
      <p:pic>
        <p:nvPicPr>
          <p:cNvPr id="44036" name="Picture 4" descr="http://quixote.uwaterloo.ca/~mbalogh/research/pics/pubimages/m51_hallas_big.jpg"/>
          <p:cNvPicPr>
            <a:picLocks noChangeAspect="1" noChangeArrowheads="1"/>
          </p:cNvPicPr>
          <p:nvPr/>
        </p:nvPicPr>
        <p:blipFill>
          <a:blip r:embed="rId4" cstate="print"/>
          <a:srcRect l="4286" t="6000" r="2143" b="5000"/>
          <a:stretch>
            <a:fillRect/>
          </a:stretch>
        </p:blipFill>
        <p:spPr bwMode="auto">
          <a:xfrm rot="5400000">
            <a:off x="-497581" y="1708992"/>
            <a:ext cx="5406972" cy="381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6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664633" cy="403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458" y="5377934"/>
            <a:ext cx="498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Cygnus A radio galaxy – again synchrotron emission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m31d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80" y="318274"/>
            <a:ext cx="3594240" cy="3594617"/>
          </a:xfrm>
          <a:prstGeom prst="rect">
            <a:avLst/>
          </a:prstGeom>
          <a:noFill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>
            <a:lum contrast="28000"/>
          </a:blip>
          <a:srcRect/>
          <a:stretch>
            <a:fillRect/>
          </a:stretch>
        </p:blipFill>
        <p:spPr bwMode="auto">
          <a:xfrm>
            <a:off x="6092640" y="4726576"/>
            <a:ext cx="3051360" cy="2131424"/>
          </a:xfrm>
          <a:prstGeom prst="rect">
            <a:avLst/>
          </a:prstGeom>
          <a:noFill/>
        </p:spPr>
      </p:pic>
      <p:pic>
        <p:nvPicPr>
          <p:cNvPr id="60422" name="Picture 6" descr="m31e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760" y="318274"/>
            <a:ext cx="3594240" cy="3594617"/>
          </a:xfrm>
          <a:prstGeom prst="rect">
            <a:avLst/>
          </a:prstGeom>
          <a:noFill/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86561" y="3982019"/>
            <a:ext cx="2076174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dirty="0"/>
              <a:t>Andromeda galaxy –</a:t>
            </a:r>
          </a:p>
          <a:p>
            <a:r>
              <a:rPr lang="en-US" dirty="0"/>
              <a:t>optical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295520" y="3982019"/>
            <a:ext cx="2972160" cy="6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r>
              <a:rPr lang="en-US" dirty="0"/>
              <a:t>Andromeda radio map with 100m </a:t>
            </a:r>
            <a:r>
              <a:rPr lang="en-US" dirty="0" err="1"/>
              <a:t>Effelsberg</a:t>
            </a:r>
            <a:r>
              <a:rPr lang="en-US" dirty="0"/>
              <a:t> telescope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stro.wisc.edu/~bank/img/bremsstrah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829050" cy="2314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89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Bremsstrahlung</a:t>
            </a:r>
            <a:r>
              <a:rPr lang="en-US" sz="2000" dirty="0" smtClean="0"/>
              <a:t> – braking radiation.   Emission is continuous but fairly constant with</a:t>
            </a:r>
          </a:p>
          <a:p>
            <a:r>
              <a:rPr lang="en-US" sz="2000" dirty="0" smtClean="0"/>
              <a:t>frequency in radio regime.</a:t>
            </a:r>
            <a:endParaRPr lang="en-US" sz="2000" dirty="0"/>
          </a:p>
        </p:txBody>
      </p:sp>
      <p:pic>
        <p:nvPicPr>
          <p:cNvPr id="54276" name="Picture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50" y="1524000"/>
            <a:ext cx="4629150" cy="4572000"/>
          </a:xfrm>
          <a:prstGeom prst="rect">
            <a:avLst/>
          </a:prstGeom>
          <a:noFill/>
        </p:spPr>
      </p:pic>
      <p:pic>
        <p:nvPicPr>
          <p:cNvPr id="5" name="Picture 2" descr="trapez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45827"/>
            <a:ext cx="3962400" cy="31883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6172200"/>
            <a:ext cx="452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Orion in optical (left) and radio (20 cm; above)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1524000"/>
            <a:ext cx="914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1600200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radiation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87868"/>
            <a:ext cx="333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Spectral line radiation – 21 cm</a:t>
            </a:r>
            <a:endParaRPr lang="en-US" sz="2000" dirty="0"/>
          </a:p>
        </p:txBody>
      </p:sp>
      <p:pic>
        <p:nvPicPr>
          <p:cNvPr id="48130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60585"/>
            <a:ext cx="4114800" cy="56974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4572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Messier 33 – 21-cm emission </a:t>
            </a:r>
          </a:p>
          <a:p>
            <a:r>
              <a:rPr lang="en-US" dirty="0" smtClean="0"/>
              <a:t>color-coded by Doppler shift</a:t>
            </a:r>
            <a:endParaRPr lang="en-US" dirty="0"/>
          </a:p>
        </p:txBody>
      </p:sp>
      <p:pic>
        <p:nvPicPr>
          <p:cNvPr id="6146" name="Picture 2" descr="http://thebigfoto.com/wp-content/uploads/2009/02/messier-33c.jpg"/>
          <p:cNvPicPr>
            <a:picLocks noChangeAspect="1" noChangeArrowheads="1"/>
          </p:cNvPicPr>
          <p:nvPr/>
        </p:nvPicPr>
        <p:blipFill>
          <a:blip r:embed="rId4" cstate="print"/>
          <a:srcRect l="12857" r="14400"/>
          <a:stretch>
            <a:fillRect/>
          </a:stretch>
        </p:blipFill>
        <p:spPr bwMode="auto">
          <a:xfrm>
            <a:off x="228600" y="1201344"/>
            <a:ext cx="4114800" cy="56566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214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Messier 33 – optical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40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Galactic center – supernova remnants, filaments, </a:t>
            </a:r>
            <a:r>
              <a:rPr lang="en-US" dirty="0" err="1" smtClean="0"/>
              <a:t>Sgr</a:t>
            </a:r>
            <a:r>
              <a:rPr lang="en-US" dirty="0" smtClean="0"/>
              <a:t> A* - marks the massive black hole.</a:t>
            </a:r>
          </a:p>
          <a:p>
            <a:r>
              <a:rPr lang="en-US" dirty="0" smtClean="0"/>
              <a:t>90 cm is the longest wavelength the VLA observes</a:t>
            </a:r>
            <a:endParaRPr lang="en-US" dirty="0"/>
          </a:p>
        </p:txBody>
      </p:sp>
      <p:pic>
        <p:nvPicPr>
          <p:cNvPr id="5222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143000"/>
            <a:ext cx="4572000" cy="570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382000" cy="63714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400800"/>
            <a:ext cx="574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Sun, planets, stars, pulsars, many other types of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lum contrast="28000"/>
          </a:blip>
          <a:srcRect/>
          <a:stretch>
            <a:fillRect/>
          </a:stretch>
        </p:blipFill>
        <p:spPr bwMode="auto">
          <a:xfrm>
            <a:off x="4815360" y="563100"/>
            <a:ext cx="3614400" cy="252458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0" y="505494"/>
            <a:ext cx="3623040" cy="2658519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801" y="3251862"/>
            <a:ext cx="2711520" cy="3169773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960" y="3326750"/>
            <a:ext cx="4608000" cy="2998395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0400" y="204502"/>
            <a:ext cx="3231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dirty="0" err="1">
                <a:solidFill>
                  <a:srgbClr val="FFFFFF"/>
                </a:solidFill>
              </a:rPr>
              <a:t>Parkes</a:t>
            </a:r>
            <a:r>
              <a:rPr lang="en-GB" dirty="0">
                <a:solidFill>
                  <a:srgbClr val="FFFFFF"/>
                </a:solidFill>
              </a:rPr>
              <a:t> 64-m (Australia)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52960" y="184340"/>
            <a:ext cx="3231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dirty="0" err="1">
                <a:solidFill>
                  <a:srgbClr val="FFFFFF"/>
                </a:solidFill>
              </a:rPr>
              <a:t>Effelsberg</a:t>
            </a:r>
            <a:r>
              <a:rPr lang="en-GB" dirty="0">
                <a:solidFill>
                  <a:srgbClr val="FFFFFF"/>
                </a:solidFill>
              </a:rPr>
              <a:t> 100-m (Germany)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0481" y="6467720"/>
            <a:ext cx="3624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FFFFFF"/>
                </a:solidFill>
              </a:rPr>
              <a:t>Green Bank 100-m telescope (WV)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18081" y="6427395"/>
            <a:ext cx="4194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>
                <a:solidFill>
                  <a:srgbClr val="FFFFFF"/>
                </a:solidFill>
              </a:rPr>
              <a:t>Arecibo 300-m telescope (Puerto Rico)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791360" y="388841"/>
            <a:ext cx="54057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2800" u="sng" dirty="0" err="1">
                <a:solidFill>
                  <a:srgbClr val="FFFF00"/>
                </a:solidFill>
              </a:rPr>
              <a:t>Interferometry</a:t>
            </a:r>
            <a:endParaRPr lang="en-GB" sz="2800" u="sng" dirty="0">
              <a:solidFill>
                <a:srgbClr val="FFFF00"/>
              </a:solidFill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610561" y="1185245"/>
            <a:ext cx="84081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A technique to get improved angular resolution using an array of telescopes.  Most common in radio, but also limited optical </a:t>
            </a:r>
            <a:r>
              <a:rPr lang="en-GB" sz="2000" dirty="0" err="1">
                <a:solidFill>
                  <a:srgbClr val="FFFFFF"/>
                </a:solidFill>
              </a:rPr>
              <a:t>interferometry</a:t>
            </a:r>
            <a:r>
              <a:rPr lang="en-GB" sz="2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 flipH="1">
            <a:off x="908641" y="3048800"/>
            <a:ext cx="220320" cy="39748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1116000" y="3064642"/>
            <a:ext cx="159840" cy="439247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H="1">
            <a:off x="4917601" y="2996955"/>
            <a:ext cx="220320" cy="39748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5124960" y="3014237"/>
            <a:ext cx="159840" cy="439246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4" name="Freeform 8"/>
          <p:cNvSpPr>
            <a:spLocks noChangeArrowheads="1"/>
          </p:cNvSpPr>
          <p:nvPr/>
        </p:nvSpPr>
        <p:spPr bwMode="auto">
          <a:xfrm>
            <a:off x="1046881" y="4205242"/>
            <a:ext cx="3971520" cy="805045"/>
          </a:xfrm>
          <a:custGeom>
            <a:avLst/>
            <a:gdLst/>
            <a:ahLst/>
            <a:cxnLst>
              <a:cxn ang="0">
                <a:pos x="94" y="98"/>
              </a:cxn>
              <a:cxn ang="0">
                <a:pos x="297" y="290"/>
              </a:cxn>
              <a:cxn ang="0">
                <a:pos x="518" y="477"/>
              </a:cxn>
              <a:cxn ang="0">
                <a:pos x="756" y="658"/>
              </a:cxn>
              <a:cxn ang="0">
                <a:pos x="1012" y="832"/>
              </a:cxn>
              <a:cxn ang="0">
                <a:pos x="1284" y="999"/>
              </a:cxn>
              <a:cxn ang="0">
                <a:pos x="1571" y="1159"/>
              </a:cxn>
              <a:cxn ang="0">
                <a:pos x="1873" y="1312"/>
              </a:cxn>
              <a:cxn ang="0">
                <a:pos x="2190" y="1456"/>
              </a:cxn>
              <a:cxn ang="0">
                <a:pos x="2519" y="1591"/>
              </a:cxn>
              <a:cxn ang="0">
                <a:pos x="2862" y="1718"/>
              </a:cxn>
              <a:cxn ang="0">
                <a:pos x="3216" y="1836"/>
              </a:cxn>
              <a:cxn ang="0">
                <a:pos x="3581" y="1944"/>
              </a:cxn>
              <a:cxn ang="0">
                <a:pos x="3956" y="2043"/>
              </a:cxn>
              <a:cxn ang="0">
                <a:pos x="4339" y="2131"/>
              </a:cxn>
              <a:cxn ang="0">
                <a:pos x="4731" y="2210"/>
              </a:cxn>
              <a:cxn ang="0">
                <a:pos x="5130" y="2278"/>
              </a:cxn>
              <a:cxn ang="0">
                <a:pos x="5534" y="2336"/>
              </a:cxn>
              <a:cxn ang="0">
                <a:pos x="5944" y="2383"/>
              </a:cxn>
              <a:cxn ang="0">
                <a:pos x="6358" y="2419"/>
              </a:cxn>
              <a:cxn ang="0">
                <a:pos x="6774" y="2444"/>
              </a:cxn>
              <a:cxn ang="0">
                <a:pos x="7193" y="2458"/>
              </a:cxn>
              <a:cxn ang="0">
                <a:pos x="7612" y="2462"/>
              </a:cxn>
              <a:cxn ang="0">
                <a:pos x="8031" y="2454"/>
              </a:cxn>
              <a:cxn ang="0">
                <a:pos x="8449" y="2436"/>
              </a:cxn>
              <a:cxn ang="0">
                <a:pos x="8865" y="2406"/>
              </a:cxn>
              <a:cxn ang="0">
                <a:pos x="9277" y="2366"/>
              </a:cxn>
              <a:cxn ang="0">
                <a:pos x="9685" y="2314"/>
              </a:cxn>
              <a:cxn ang="0">
                <a:pos x="10087" y="2253"/>
              </a:cxn>
              <a:cxn ang="0">
                <a:pos x="10483" y="2181"/>
              </a:cxn>
              <a:cxn ang="0">
                <a:pos x="10872" y="2098"/>
              </a:cxn>
              <a:cxn ang="0">
                <a:pos x="11252" y="2005"/>
              </a:cxn>
              <a:cxn ang="0">
                <a:pos x="11623" y="1903"/>
              </a:cxn>
              <a:cxn ang="0">
                <a:pos x="11984" y="1791"/>
              </a:cxn>
            </a:cxnLst>
            <a:rect l="0" t="0" r="r" b="b"/>
            <a:pathLst>
              <a:path w="12161" h="2463">
                <a:moveTo>
                  <a:pt x="0" y="0"/>
                </a:moveTo>
                <a:lnTo>
                  <a:pt x="94" y="98"/>
                </a:lnTo>
                <a:lnTo>
                  <a:pt x="193" y="195"/>
                </a:lnTo>
                <a:lnTo>
                  <a:pt x="297" y="290"/>
                </a:lnTo>
                <a:lnTo>
                  <a:pt x="405" y="385"/>
                </a:lnTo>
                <a:lnTo>
                  <a:pt x="518" y="477"/>
                </a:lnTo>
                <a:lnTo>
                  <a:pt x="635" y="568"/>
                </a:lnTo>
                <a:lnTo>
                  <a:pt x="756" y="658"/>
                </a:lnTo>
                <a:lnTo>
                  <a:pt x="882" y="746"/>
                </a:lnTo>
                <a:lnTo>
                  <a:pt x="1012" y="832"/>
                </a:lnTo>
                <a:lnTo>
                  <a:pt x="1146" y="917"/>
                </a:lnTo>
                <a:lnTo>
                  <a:pt x="1284" y="999"/>
                </a:lnTo>
                <a:lnTo>
                  <a:pt x="1425" y="1080"/>
                </a:lnTo>
                <a:lnTo>
                  <a:pt x="1571" y="1159"/>
                </a:lnTo>
                <a:lnTo>
                  <a:pt x="1720" y="1236"/>
                </a:lnTo>
                <a:lnTo>
                  <a:pt x="1873" y="1312"/>
                </a:lnTo>
                <a:lnTo>
                  <a:pt x="2030" y="1385"/>
                </a:lnTo>
                <a:lnTo>
                  <a:pt x="2190" y="1456"/>
                </a:lnTo>
                <a:lnTo>
                  <a:pt x="2353" y="1525"/>
                </a:lnTo>
                <a:lnTo>
                  <a:pt x="2519" y="1591"/>
                </a:lnTo>
                <a:lnTo>
                  <a:pt x="2689" y="1656"/>
                </a:lnTo>
                <a:lnTo>
                  <a:pt x="2862" y="1718"/>
                </a:lnTo>
                <a:lnTo>
                  <a:pt x="3037" y="1778"/>
                </a:lnTo>
                <a:lnTo>
                  <a:pt x="3216" y="1836"/>
                </a:lnTo>
                <a:lnTo>
                  <a:pt x="3397" y="1891"/>
                </a:lnTo>
                <a:lnTo>
                  <a:pt x="3581" y="1944"/>
                </a:lnTo>
                <a:lnTo>
                  <a:pt x="3767" y="1995"/>
                </a:lnTo>
                <a:lnTo>
                  <a:pt x="3956" y="2043"/>
                </a:lnTo>
                <a:lnTo>
                  <a:pt x="4146" y="2088"/>
                </a:lnTo>
                <a:lnTo>
                  <a:pt x="4339" y="2131"/>
                </a:lnTo>
                <a:lnTo>
                  <a:pt x="4534" y="2172"/>
                </a:lnTo>
                <a:lnTo>
                  <a:pt x="4731" y="2210"/>
                </a:lnTo>
                <a:lnTo>
                  <a:pt x="4929" y="2245"/>
                </a:lnTo>
                <a:lnTo>
                  <a:pt x="5130" y="2278"/>
                </a:lnTo>
                <a:lnTo>
                  <a:pt x="5331" y="2308"/>
                </a:lnTo>
                <a:lnTo>
                  <a:pt x="5534" y="2336"/>
                </a:lnTo>
                <a:lnTo>
                  <a:pt x="5739" y="2361"/>
                </a:lnTo>
                <a:lnTo>
                  <a:pt x="5944" y="2383"/>
                </a:lnTo>
                <a:lnTo>
                  <a:pt x="6150" y="2402"/>
                </a:lnTo>
                <a:lnTo>
                  <a:pt x="6358" y="2419"/>
                </a:lnTo>
                <a:lnTo>
                  <a:pt x="6566" y="2433"/>
                </a:lnTo>
                <a:lnTo>
                  <a:pt x="6774" y="2444"/>
                </a:lnTo>
                <a:lnTo>
                  <a:pt x="6983" y="2453"/>
                </a:lnTo>
                <a:lnTo>
                  <a:pt x="7193" y="2458"/>
                </a:lnTo>
                <a:lnTo>
                  <a:pt x="7402" y="2461"/>
                </a:lnTo>
                <a:lnTo>
                  <a:pt x="7612" y="2462"/>
                </a:lnTo>
                <a:lnTo>
                  <a:pt x="7822" y="2459"/>
                </a:lnTo>
                <a:lnTo>
                  <a:pt x="8031" y="2454"/>
                </a:lnTo>
                <a:lnTo>
                  <a:pt x="8240" y="2446"/>
                </a:lnTo>
                <a:lnTo>
                  <a:pt x="8449" y="2436"/>
                </a:lnTo>
                <a:lnTo>
                  <a:pt x="8657" y="2422"/>
                </a:lnTo>
                <a:lnTo>
                  <a:pt x="8865" y="2406"/>
                </a:lnTo>
                <a:lnTo>
                  <a:pt x="9071" y="2387"/>
                </a:lnTo>
                <a:lnTo>
                  <a:pt x="9277" y="2366"/>
                </a:lnTo>
                <a:lnTo>
                  <a:pt x="9481" y="2341"/>
                </a:lnTo>
                <a:lnTo>
                  <a:pt x="9685" y="2314"/>
                </a:lnTo>
                <a:lnTo>
                  <a:pt x="9887" y="2285"/>
                </a:lnTo>
                <a:lnTo>
                  <a:pt x="10087" y="2253"/>
                </a:lnTo>
                <a:lnTo>
                  <a:pt x="10286" y="2218"/>
                </a:lnTo>
                <a:lnTo>
                  <a:pt x="10483" y="2181"/>
                </a:lnTo>
                <a:lnTo>
                  <a:pt x="10678" y="2141"/>
                </a:lnTo>
                <a:lnTo>
                  <a:pt x="10872" y="2098"/>
                </a:lnTo>
                <a:lnTo>
                  <a:pt x="11063" y="2053"/>
                </a:lnTo>
                <a:lnTo>
                  <a:pt x="11252" y="2005"/>
                </a:lnTo>
                <a:lnTo>
                  <a:pt x="11439" y="1955"/>
                </a:lnTo>
                <a:lnTo>
                  <a:pt x="11623" y="1903"/>
                </a:lnTo>
                <a:lnTo>
                  <a:pt x="11805" y="1848"/>
                </a:lnTo>
                <a:lnTo>
                  <a:pt x="11984" y="1791"/>
                </a:lnTo>
                <a:lnTo>
                  <a:pt x="12160" y="1731"/>
                </a:ln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H="1">
            <a:off x="2636641" y="4977162"/>
            <a:ext cx="220320" cy="39748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844000" y="4994444"/>
            <a:ext cx="159840" cy="439247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1046880" y="3863926"/>
            <a:ext cx="4049280" cy="14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3051361" y="3902810"/>
            <a:ext cx="2908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652320" y="5630991"/>
            <a:ext cx="75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Consider two dishes with </a:t>
            </a:r>
            <a:r>
              <a:rPr lang="en-GB" sz="2000" u="sng" dirty="0">
                <a:solidFill>
                  <a:srgbClr val="FFFFFF"/>
                </a:solidFill>
              </a:rPr>
              <a:t>separation</a:t>
            </a:r>
            <a:r>
              <a:rPr lang="en-GB" sz="2000" dirty="0">
                <a:solidFill>
                  <a:srgbClr val="FFFFFF"/>
                </a:solidFill>
              </a:rPr>
              <a:t> D vs. one dish of </a:t>
            </a:r>
            <a:r>
              <a:rPr lang="en-GB" sz="2000" u="sng" dirty="0">
                <a:solidFill>
                  <a:srgbClr val="FFFFFF"/>
                </a:solidFill>
              </a:rPr>
              <a:t>diameter</a:t>
            </a:r>
            <a:r>
              <a:rPr lang="en-GB" sz="2000" dirty="0">
                <a:solidFill>
                  <a:srgbClr val="FFFFFF"/>
                </a:solidFill>
              </a:rPr>
              <a:t> D.</a:t>
            </a:r>
          </a:p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By </a:t>
            </a:r>
            <a:r>
              <a:rPr lang="en-GB" sz="2000" dirty="0" smtClean="0">
                <a:solidFill>
                  <a:srgbClr val="FFFFFF"/>
                </a:solidFill>
              </a:rPr>
              <a:t>interfering </a:t>
            </a:r>
            <a:r>
              <a:rPr lang="en-GB" sz="2000" dirty="0">
                <a:solidFill>
                  <a:srgbClr val="FFFFFF"/>
                </a:solidFill>
              </a:rPr>
              <a:t>the radio waves from the two dishes, the achieved angular resolution is the same as the large dish.</a:t>
            </a:r>
          </a:p>
        </p:txBody>
      </p:sp>
      <p:sp>
        <p:nvSpPr>
          <p:cNvPr id="132116" name="Freeform 20"/>
          <p:cNvSpPr>
            <a:spLocks noChangeArrowheads="1"/>
          </p:cNvSpPr>
          <p:nvPr/>
        </p:nvSpPr>
        <p:spPr bwMode="auto">
          <a:xfrm>
            <a:off x="770400" y="2622516"/>
            <a:ext cx="806400" cy="6192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70" y="1353"/>
              </a:cxn>
            </a:cxnLst>
            <a:rect l="0" t="0" r="r" b="b"/>
            <a:pathLst>
              <a:path w="2471" h="1895">
                <a:moveTo>
                  <a:pt x="0" y="0"/>
                </a:moveTo>
                <a:cubicBezTo>
                  <a:pt x="545" y="1894"/>
                  <a:pt x="2470" y="1353"/>
                  <a:pt x="2470" y="1353"/>
                </a:cubicBez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17" name="Freeform 21"/>
          <p:cNvSpPr>
            <a:spLocks noChangeArrowheads="1"/>
          </p:cNvSpPr>
          <p:nvPr/>
        </p:nvSpPr>
        <p:spPr bwMode="auto">
          <a:xfrm>
            <a:off x="4848480" y="2609554"/>
            <a:ext cx="806400" cy="6192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70" y="1353"/>
              </a:cxn>
            </a:cxnLst>
            <a:rect l="0" t="0" r="r" b="b"/>
            <a:pathLst>
              <a:path w="2471" h="1895">
                <a:moveTo>
                  <a:pt x="0" y="0"/>
                </a:moveTo>
                <a:cubicBezTo>
                  <a:pt x="545" y="1894"/>
                  <a:pt x="2470" y="1353"/>
                  <a:pt x="2470" y="1353"/>
                </a:cubicBez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32118" name="Picture 22" descr="twoelementinte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680" y="3221619"/>
            <a:ext cx="3456000" cy="2419454"/>
          </a:xfrm>
          <a:prstGeom prst="rect">
            <a:avLst/>
          </a:prstGeom>
          <a:noFill/>
        </p:spPr>
      </p:pic>
      <p:sp>
        <p:nvSpPr>
          <p:cNvPr id="132119" name="Freeform 23"/>
          <p:cNvSpPr>
            <a:spLocks noChangeArrowheads="1"/>
          </p:cNvSpPr>
          <p:nvPr/>
        </p:nvSpPr>
        <p:spPr bwMode="auto">
          <a:xfrm>
            <a:off x="5539681" y="2135745"/>
            <a:ext cx="463680" cy="594782"/>
          </a:xfrm>
          <a:custGeom>
            <a:avLst/>
            <a:gdLst/>
            <a:ahLst/>
            <a:cxnLst>
              <a:cxn ang="0">
                <a:pos x="0" y="1820"/>
              </a:cxn>
              <a:cxn ang="0">
                <a:pos x="156" y="1679"/>
              </a:cxn>
              <a:cxn ang="0">
                <a:pos x="355" y="1577"/>
              </a:cxn>
              <a:cxn ang="0">
                <a:pos x="464" y="1391"/>
              </a:cxn>
              <a:cxn ang="0">
                <a:pos x="446" y="1101"/>
              </a:cxn>
              <a:cxn ang="0">
                <a:pos x="517" y="877"/>
              </a:cxn>
              <a:cxn ang="0">
                <a:pos x="664" y="726"/>
              </a:cxn>
              <a:cxn ang="0">
                <a:pos x="881" y="644"/>
              </a:cxn>
              <a:cxn ang="0">
                <a:pos x="1131" y="592"/>
              </a:cxn>
              <a:cxn ang="0">
                <a:pos x="1301" y="463"/>
              </a:cxn>
              <a:cxn ang="0">
                <a:pos x="1400" y="267"/>
              </a:cxn>
              <a:cxn ang="0">
                <a:pos x="1365" y="0"/>
              </a:cxn>
              <a:cxn ang="0">
                <a:pos x="1365" y="0"/>
              </a:cxn>
            </a:cxnLst>
            <a:rect l="0" t="0" r="r" b="b"/>
            <a:pathLst>
              <a:path w="1419" h="1821">
                <a:moveTo>
                  <a:pt x="0" y="1820"/>
                </a:moveTo>
                <a:cubicBezTo>
                  <a:pt x="44" y="1765"/>
                  <a:pt x="88" y="1703"/>
                  <a:pt x="156" y="1679"/>
                </a:cubicBezTo>
                <a:cubicBezTo>
                  <a:pt x="224" y="1654"/>
                  <a:pt x="298" y="1629"/>
                  <a:pt x="355" y="1577"/>
                </a:cubicBezTo>
                <a:cubicBezTo>
                  <a:pt x="407" y="1530"/>
                  <a:pt x="452" y="1468"/>
                  <a:pt x="464" y="1391"/>
                </a:cubicBezTo>
                <a:cubicBezTo>
                  <a:pt x="478" y="1291"/>
                  <a:pt x="452" y="1197"/>
                  <a:pt x="446" y="1101"/>
                </a:cubicBezTo>
                <a:cubicBezTo>
                  <a:pt x="441" y="1020"/>
                  <a:pt x="465" y="935"/>
                  <a:pt x="517" y="877"/>
                </a:cubicBezTo>
                <a:cubicBezTo>
                  <a:pt x="564" y="825"/>
                  <a:pt x="599" y="763"/>
                  <a:pt x="664" y="726"/>
                </a:cubicBezTo>
                <a:cubicBezTo>
                  <a:pt x="732" y="688"/>
                  <a:pt x="807" y="668"/>
                  <a:pt x="881" y="644"/>
                </a:cubicBezTo>
                <a:cubicBezTo>
                  <a:pt x="964" y="614"/>
                  <a:pt x="1050" y="625"/>
                  <a:pt x="1131" y="592"/>
                </a:cubicBezTo>
                <a:cubicBezTo>
                  <a:pt x="1196" y="565"/>
                  <a:pt x="1257" y="525"/>
                  <a:pt x="1301" y="463"/>
                </a:cubicBezTo>
                <a:cubicBezTo>
                  <a:pt x="1344" y="405"/>
                  <a:pt x="1386" y="343"/>
                  <a:pt x="1400" y="267"/>
                </a:cubicBezTo>
                <a:cubicBezTo>
                  <a:pt x="1418" y="175"/>
                  <a:pt x="1392" y="84"/>
                  <a:pt x="1365" y="0"/>
                </a:cubicBezTo>
                <a:lnTo>
                  <a:pt x="1365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 flipH="1">
            <a:off x="5470560" y="2716126"/>
            <a:ext cx="74880" cy="7776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triangle" w="lg" len="lg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24" name="Freeform 28"/>
          <p:cNvSpPr>
            <a:spLocks noChangeArrowheads="1"/>
          </p:cNvSpPr>
          <p:nvPr/>
        </p:nvSpPr>
        <p:spPr bwMode="auto">
          <a:xfrm>
            <a:off x="1274401" y="2184710"/>
            <a:ext cx="463680" cy="594782"/>
          </a:xfrm>
          <a:custGeom>
            <a:avLst/>
            <a:gdLst/>
            <a:ahLst/>
            <a:cxnLst>
              <a:cxn ang="0">
                <a:pos x="0" y="1820"/>
              </a:cxn>
              <a:cxn ang="0">
                <a:pos x="156" y="1679"/>
              </a:cxn>
              <a:cxn ang="0">
                <a:pos x="355" y="1577"/>
              </a:cxn>
              <a:cxn ang="0">
                <a:pos x="464" y="1391"/>
              </a:cxn>
              <a:cxn ang="0">
                <a:pos x="446" y="1101"/>
              </a:cxn>
              <a:cxn ang="0">
                <a:pos x="517" y="877"/>
              </a:cxn>
              <a:cxn ang="0">
                <a:pos x="664" y="726"/>
              </a:cxn>
              <a:cxn ang="0">
                <a:pos x="881" y="644"/>
              </a:cxn>
              <a:cxn ang="0">
                <a:pos x="1131" y="592"/>
              </a:cxn>
              <a:cxn ang="0">
                <a:pos x="1301" y="463"/>
              </a:cxn>
              <a:cxn ang="0">
                <a:pos x="1400" y="267"/>
              </a:cxn>
              <a:cxn ang="0">
                <a:pos x="1365" y="0"/>
              </a:cxn>
              <a:cxn ang="0">
                <a:pos x="1365" y="0"/>
              </a:cxn>
            </a:cxnLst>
            <a:rect l="0" t="0" r="r" b="b"/>
            <a:pathLst>
              <a:path w="1419" h="1821">
                <a:moveTo>
                  <a:pt x="0" y="1820"/>
                </a:moveTo>
                <a:cubicBezTo>
                  <a:pt x="44" y="1765"/>
                  <a:pt x="88" y="1703"/>
                  <a:pt x="156" y="1679"/>
                </a:cubicBezTo>
                <a:cubicBezTo>
                  <a:pt x="224" y="1654"/>
                  <a:pt x="298" y="1629"/>
                  <a:pt x="355" y="1577"/>
                </a:cubicBezTo>
                <a:cubicBezTo>
                  <a:pt x="407" y="1530"/>
                  <a:pt x="452" y="1468"/>
                  <a:pt x="464" y="1391"/>
                </a:cubicBezTo>
                <a:cubicBezTo>
                  <a:pt x="478" y="1291"/>
                  <a:pt x="452" y="1197"/>
                  <a:pt x="446" y="1101"/>
                </a:cubicBezTo>
                <a:cubicBezTo>
                  <a:pt x="441" y="1020"/>
                  <a:pt x="465" y="935"/>
                  <a:pt x="517" y="877"/>
                </a:cubicBezTo>
                <a:cubicBezTo>
                  <a:pt x="564" y="825"/>
                  <a:pt x="599" y="763"/>
                  <a:pt x="664" y="726"/>
                </a:cubicBezTo>
                <a:cubicBezTo>
                  <a:pt x="732" y="688"/>
                  <a:pt x="807" y="668"/>
                  <a:pt x="881" y="644"/>
                </a:cubicBezTo>
                <a:cubicBezTo>
                  <a:pt x="964" y="614"/>
                  <a:pt x="1050" y="625"/>
                  <a:pt x="1131" y="592"/>
                </a:cubicBezTo>
                <a:cubicBezTo>
                  <a:pt x="1196" y="565"/>
                  <a:pt x="1257" y="525"/>
                  <a:pt x="1301" y="463"/>
                </a:cubicBezTo>
                <a:cubicBezTo>
                  <a:pt x="1344" y="405"/>
                  <a:pt x="1386" y="343"/>
                  <a:pt x="1400" y="267"/>
                </a:cubicBezTo>
                <a:cubicBezTo>
                  <a:pt x="1418" y="175"/>
                  <a:pt x="1392" y="84"/>
                  <a:pt x="1365" y="0"/>
                </a:cubicBezTo>
                <a:lnTo>
                  <a:pt x="1365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H="1">
            <a:off x="1248480" y="2737728"/>
            <a:ext cx="74880" cy="7776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26" name="Freeform 30"/>
          <p:cNvSpPr>
            <a:spLocks noChangeArrowheads="1"/>
          </p:cNvSpPr>
          <p:nvPr/>
        </p:nvSpPr>
        <p:spPr bwMode="auto">
          <a:xfrm>
            <a:off x="3120481" y="4216763"/>
            <a:ext cx="463680" cy="594783"/>
          </a:xfrm>
          <a:custGeom>
            <a:avLst/>
            <a:gdLst/>
            <a:ahLst/>
            <a:cxnLst>
              <a:cxn ang="0">
                <a:pos x="0" y="1820"/>
              </a:cxn>
              <a:cxn ang="0">
                <a:pos x="156" y="1679"/>
              </a:cxn>
              <a:cxn ang="0">
                <a:pos x="355" y="1577"/>
              </a:cxn>
              <a:cxn ang="0">
                <a:pos x="464" y="1391"/>
              </a:cxn>
              <a:cxn ang="0">
                <a:pos x="446" y="1101"/>
              </a:cxn>
              <a:cxn ang="0">
                <a:pos x="517" y="877"/>
              </a:cxn>
              <a:cxn ang="0">
                <a:pos x="664" y="726"/>
              </a:cxn>
              <a:cxn ang="0">
                <a:pos x="881" y="644"/>
              </a:cxn>
              <a:cxn ang="0">
                <a:pos x="1131" y="592"/>
              </a:cxn>
              <a:cxn ang="0">
                <a:pos x="1301" y="463"/>
              </a:cxn>
              <a:cxn ang="0">
                <a:pos x="1400" y="267"/>
              </a:cxn>
              <a:cxn ang="0">
                <a:pos x="1365" y="0"/>
              </a:cxn>
              <a:cxn ang="0">
                <a:pos x="1365" y="0"/>
              </a:cxn>
            </a:cxnLst>
            <a:rect l="0" t="0" r="r" b="b"/>
            <a:pathLst>
              <a:path w="1419" h="1821">
                <a:moveTo>
                  <a:pt x="0" y="1820"/>
                </a:moveTo>
                <a:cubicBezTo>
                  <a:pt x="44" y="1765"/>
                  <a:pt x="88" y="1703"/>
                  <a:pt x="156" y="1679"/>
                </a:cubicBezTo>
                <a:cubicBezTo>
                  <a:pt x="224" y="1654"/>
                  <a:pt x="298" y="1629"/>
                  <a:pt x="355" y="1577"/>
                </a:cubicBezTo>
                <a:cubicBezTo>
                  <a:pt x="407" y="1530"/>
                  <a:pt x="452" y="1468"/>
                  <a:pt x="464" y="1391"/>
                </a:cubicBezTo>
                <a:cubicBezTo>
                  <a:pt x="478" y="1291"/>
                  <a:pt x="452" y="1197"/>
                  <a:pt x="446" y="1101"/>
                </a:cubicBezTo>
                <a:cubicBezTo>
                  <a:pt x="441" y="1020"/>
                  <a:pt x="465" y="935"/>
                  <a:pt x="517" y="877"/>
                </a:cubicBezTo>
                <a:cubicBezTo>
                  <a:pt x="564" y="825"/>
                  <a:pt x="599" y="763"/>
                  <a:pt x="664" y="726"/>
                </a:cubicBezTo>
                <a:cubicBezTo>
                  <a:pt x="732" y="688"/>
                  <a:pt x="807" y="668"/>
                  <a:pt x="881" y="644"/>
                </a:cubicBezTo>
                <a:cubicBezTo>
                  <a:pt x="964" y="614"/>
                  <a:pt x="1050" y="625"/>
                  <a:pt x="1131" y="592"/>
                </a:cubicBezTo>
                <a:cubicBezTo>
                  <a:pt x="1196" y="565"/>
                  <a:pt x="1257" y="525"/>
                  <a:pt x="1301" y="463"/>
                </a:cubicBezTo>
                <a:cubicBezTo>
                  <a:pt x="1344" y="405"/>
                  <a:pt x="1386" y="343"/>
                  <a:pt x="1400" y="267"/>
                </a:cubicBezTo>
                <a:cubicBezTo>
                  <a:pt x="1418" y="175"/>
                  <a:pt x="1392" y="84"/>
                  <a:pt x="1365" y="0"/>
                </a:cubicBezTo>
                <a:lnTo>
                  <a:pt x="1365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 flipH="1">
            <a:off x="3051360" y="4802905"/>
            <a:ext cx="74880" cy="7776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triangle" w="lg" len="lg"/>
          </a:ln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82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BUT!  That resolution is achieved only in direction perpendicular to “baseline”</a:t>
            </a:r>
          </a:p>
          <a:p>
            <a:r>
              <a:rPr lang="en-US" sz="2000" dirty="0" smtClean="0"/>
              <a:t>connecting dishes.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914400" y="1524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1447800"/>
            <a:ext cx="188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source shape</a:t>
            </a:r>
          </a:p>
          <a:p>
            <a:r>
              <a:rPr lang="en-US" dirty="0" smtClean="0"/>
              <a:t>(size &lt; </a:t>
            </a:r>
            <a:r>
              <a:rPr lang="el-GR" dirty="0" smtClean="0"/>
              <a:t>λ</a:t>
            </a:r>
            <a:r>
              <a:rPr lang="en-US" dirty="0" smtClean="0"/>
              <a:t>/D)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0" y="2438400"/>
            <a:ext cx="4343400" cy="2184975"/>
            <a:chOff x="533400" y="2438400"/>
            <a:chExt cx="4343400" cy="2184975"/>
          </a:xfrm>
        </p:grpSpPr>
        <p:pic>
          <p:nvPicPr>
            <p:cNvPr id="2050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590800"/>
              <a:ext cx="1289304" cy="1371600"/>
            </a:xfrm>
            <a:prstGeom prst="rect">
              <a:avLst/>
            </a:prstGeom>
            <a:noFill/>
          </p:spPr>
        </p:pic>
        <p:pic>
          <p:nvPicPr>
            <p:cNvPr id="2052" name="Picture 4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2590800"/>
              <a:ext cx="1295400" cy="1378085"/>
            </a:xfrm>
            <a:prstGeom prst="rect">
              <a:avLst/>
            </a:prstGeom>
            <a:noFill/>
          </p:spPr>
        </p:pic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1600200" y="3962400"/>
              <a:ext cx="2194560" cy="14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438400"/>
              <a:ext cx="304800" cy="1447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4038600"/>
              <a:ext cx="434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Source shape observed with East-West baseline.  High resolution only in that direction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81200" y="2819400"/>
            <a:ext cx="5943600" cy="3810000"/>
            <a:chOff x="1981200" y="2819400"/>
            <a:chExt cx="5943600" cy="3810000"/>
          </a:xfrm>
        </p:grpSpPr>
        <p:pic>
          <p:nvPicPr>
            <p:cNvPr id="9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2819400"/>
              <a:ext cx="1289304" cy="1371600"/>
            </a:xfrm>
            <a:prstGeom prst="rect">
              <a:avLst/>
            </a:prstGeom>
            <a:noFill/>
          </p:spPr>
        </p:pic>
        <p:pic>
          <p:nvPicPr>
            <p:cNvPr id="10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5257800"/>
              <a:ext cx="1289304" cy="1371600"/>
            </a:xfrm>
            <a:prstGeom prst="rect">
              <a:avLst/>
            </a:prstGeom>
            <a:noFill/>
          </p:spPr>
        </p:pic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60000" flipH="1" flipV="1">
              <a:off x="6385559" y="3810249"/>
              <a:ext cx="45719" cy="197976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7048500" y="4076700"/>
              <a:ext cx="304800" cy="1447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5816025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Source shape observed with North-South baseline.  High resolution only in that direction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4191000" y="10668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1295400" cy="137808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62800" y="91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shape observed</a:t>
            </a:r>
          </a:p>
          <a:p>
            <a:r>
              <a:rPr lang="en-US" sz="1600" dirty="0" smtClean="0"/>
              <a:t>with single-dish.</a:t>
            </a:r>
          </a:p>
          <a:p>
            <a:r>
              <a:rPr lang="en-US" sz="1600" dirty="0" smtClean="0"/>
              <a:t>Blurred into large</a:t>
            </a:r>
          </a:p>
          <a:p>
            <a:r>
              <a:rPr lang="en-US" sz="1600" dirty="0" smtClean="0"/>
              <a:t>size (</a:t>
            </a:r>
            <a:r>
              <a:rPr lang="el-GR" sz="1600" dirty="0" smtClean="0"/>
              <a:t>λ</a:t>
            </a:r>
            <a:r>
              <a:rPr lang="en-US" sz="1600" dirty="0" smtClean="0"/>
              <a:t>/D) due to poor</a:t>
            </a:r>
          </a:p>
          <a:p>
            <a:r>
              <a:rPr lang="en-US" sz="1600" dirty="0" smtClean="0"/>
              <a:t>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31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Also, baseline only sensitive to structure on angular scales of </a:t>
            </a:r>
            <a:r>
              <a:rPr lang="en-US" sz="2000" dirty="0" smtClean="0">
                <a:sym typeface="Symbol"/>
              </a:rPr>
              <a:t></a:t>
            </a:r>
            <a:r>
              <a:rPr lang="el-GR" sz="2000" dirty="0" smtClean="0"/>
              <a:t>λ</a:t>
            </a:r>
            <a:r>
              <a:rPr lang="en-US" sz="2000" dirty="0" smtClean="0"/>
              <a:t>/D.   For example, if </a:t>
            </a:r>
            <a:r>
              <a:rPr lang="el-GR" sz="2000" dirty="0" smtClean="0"/>
              <a:t>λ</a:t>
            </a:r>
            <a:r>
              <a:rPr lang="en-US" sz="2000" dirty="0" smtClean="0"/>
              <a:t>/D = 5”, and if source is 1’ across and is perfectly smooth on 5” scales, you get almost zero signal. 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533400" y="1295400"/>
            <a:ext cx="2819400" cy="2590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40080" y="4037160"/>
            <a:ext cx="2560320" cy="144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191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1’</a:t>
            </a:r>
            <a:endParaRPr lang="en-US" dirty="0"/>
          </a:p>
        </p:txBody>
      </p:sp>
      <p:pic>
        <p:nvPicPr>
          <p:cNvPr id="6" name="Picture 2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1289304" cy="1371600"/>
          </a:xfrm>
          <a:prstGeom prst="rect">
            <a:avLst/>
          </a:prstGeom>
          <a:noFill/>
        </p:spPr>
      </p:pic>
      <p:pic>
        <p:nvPicPr>
          <p:cNvPr id="7" name="Picture 4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05000"/>
            <a:ext cx="1295400" cy="1378085"/>
          </a:xfrm>
          <a:prstGeom prst="rect">
            <a:avLst/>
          </a:prstGeom>
          <a:noFill/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410200" y="3352800"/>
            <a:ext cx="2194560" cy="144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3429000"/>
            <a:ext cx="256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/D = 5”, almost no signal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52600" y="5334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010" y="4495800"/>
            <a:ext cx="1289304" cy="1371600"/>
          </a:xfrm>
          <a:prstGeom prst="rect">
            <a:avLst/>
          </a:prstGeom>
          <a:noFill/>
        </p:spPr>
      </p:pic>
      <p:pic>
        <p:nvPicPr>
          <p:cNvPr id="12" name="Picture 4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010" y="4495800"/>
            <a:ext cx="1295400" cy="1378085"/>
          </a:xfrm>
          <a:prstGeom prst="rect">
            <a:avLst/>
          </a:prstGeom>
          <a:noFill/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314410" y="5943600"/>
            <a:ext cx="2194560" cy="144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81399" y="6019800"/>
            <a:ext cx="211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/D = 5”, good signal</a:t>
            </a:r>
            <a:endParaRPr lang="en-US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752600" y="5791200"/>
            <a:ext cx="365760" cy="144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60198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477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to be sensitive to structure on all angular scales, need baselines of many lengths.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oolcosmos.ipac.caltech.edu/cosmic_classroom/multiwavelength_astronomy/multiwavelength_astronomy/images/casA_rad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114800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676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if your source has structure on many scales and directions, do you need huge number of baseline lengths and angles?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No, can cheat using Earth’s rotation.  Consider the perspective of a source above N Pole: 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92203" y="1295400"/>
            <a:ext cx="5121952" cy="5114925"/>
            <a:chOff x="3192203" y="1295400"/>
            <a:chExt cx="5121952" cy="5114925"/>
          </a:xfrm>
        </p:grpSpPr>
        <p:pic>
          <p:nvPicPr>
            <p:cNvPr id="31746" name="Picture 2" descr="http://www.triplespark.net/render/img/earth/earth-northpole-aa0.3.jpg"/>
            <p:cNvPicPr>
              <a:picLocks noChangeAspect="1" noChangeArrowheads="1"/>
            </p:cNvPicPr>
            <p:nvPr/>
          </p:nvPicPr>
          <p:blipFill>
            <a:blip r:embed="rId3" cstate="print">
              <a:lum bright="15000"/>
            </a:blip>
            <a:srcRect l="12656" r="12656"/>
            <a:stretch>
              <a:fillRect/>
            </a:stretch>
          </p:blipFill>
          <p:spPr bwMode="auto">
            <a:xfrm>
              <a:off x="3192203" y="1295400"/>
              <a:ext cx="5121952" cy="5114925"/>
            </a:xfrm>
            <a:prstGeom prst="rect">
              <a:avLst/>
            </a:prstGeom>
            <a:noFill/>
          </p:spPr>
        </p:pic>
        <p:pic>
          <p:nvPicPr>
            <p:cNvPr id="4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4" cstate="print"/>
            <a:srcRect l="2553"/>
            <a:stretch>
              <a:fillRect/>
            </a:stretch>
          </p:blipFill>
          <p:spPr bwMode="auto">
            <a:xfrm>
              <a:off x="5092401" y="1828800"/>
              <a:ext cx="373352" cy="405319"/>
            </a:xfrm>
            <a:prstGeom prst="rect">
              <a:avLst/>
            </a:prstGeom>
            <a:noFill/>
          </p:spPr>
        </p:pic>
        <p:pic>
          <p:nvPicPr>
            <p:cNvPr id="5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4" cstate="print"/>
            <a:srcRect l="2553"/>
            <a:stretch>
              <a:fillRect/>
            </a:stretch>
          </p:blipFill>
          <p:spPr bwMode="auto">
            <a:xfrm>
              <a:off x="5628781" y="1828800"/>
              <a:ext cx="373352" cy="405319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3190875" y="1278848"/>
            <a:ext cx="5114925" cy="5121952"/>
            <a:chOff x="466725" y="1202648"/>
            <a:chExt cx="5114925" cy="5121952"/>
          </a:xfrm>
        </p:grpSpPr>
        <p:pic>
          <p:nvPicPr>
            <p:cNvPr id="10" name="Picture 2" descr="http://www.triplespark.net/render/img/earth/earth-northpole-aa0.3.jpg"/>
            <p:cNvPicPr>
              <a:picLocks noChangeAspect="1" noChangeArrowheads="1"/>
            </p:cNvPicPr>
            <p:nvPr/>
          </p:nvPicPr>
          <p:blipFill>
            <a:blip r:embed="rId3" cstate="print">
              <a:lum bright="15000"/>
            </a:blip>
            <a:srcRect l="12656" r="12656"/>
            <a:stretch>
              <a:fillRect/>
            </a:stretch>
          </p:blipFill>
          <p:spPr bwMode="auto">
            <a:xfrm rot="5400000">
              <a:off x="463212" y="1206161"/>
              <a:ext cx="5121952" cy="5114925"/>
            </a:xfrm>
            <a:prstGeom prst="rect">
              <a:avLst/>
            </a:prstGeom>
            <a:noFill/>
          </p:spPr>
        </p:pic>
        <p:pic>
          <p:nvPicPr>
            <p:cNvPr id="8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669885" y="3035841"/>
              <a:ext cx="381000" cy="405319"/>
            </a:xfrm>
            <a:prstGeom prst="rect">
              <a:avLst/>
            </a:prstGeom>
            <a:noFill/>
          </p:spPr>
        </p:pic>
        <p:pic>
          <p:nvPicPr>
            <p:cNvPr id="9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669885" y="3569241"/>
              <a:ext cx="381000" cy="405319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609600" y="1447800"/>
            <a:ext cx="1785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 changes</a:t>
            </a:r>
          </a:p>
          <a:p>
            <a:r>
              <a:rPr lang="en-US" dirty="0" smtClean="0"/>
              <a:t>orientation as</a:t>
            </a:r>
          </a:p>
          <a:p>
            <a:r>
              <a:rPr lang="en-US" dirty="0" smtClean="0"/>
              <a:t>Earth rotates!</a:t>
            </a:r>
          </a:p>
          <a:p>
            <a:endParaRPr lang="en-US" dirty="0"/>
          </a:p>
          <a:p>
            <a:r>
              <a:rPr lang="en-US" dirty="0" smtClean="0"/>
              <a:t>Similar for other</a:t>
            </a:r>
          </a:p>
          <a:p>
            <a:r>
              <a:rPr lang="en-US" dirty="0" smtClean="0"/>
              <a:t>Declinations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5486400" y="1066800"/>
            <a:ext cx="3124200" cy="3810000"/>
          </a:xfrm>
          <a:prstGeom prst="arc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69274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Also, except right at pole, “projected” baseline length changes as</a:t>
            </a:r>
          </a:p>
          <a:p>
            <a:r>
              <a:rPr lang="en-US" sz="2000" dirty="0" smtClean="0"/>
              <a:t>source crosses sky.  Projected length determines resolution.</a:t>
            </a:r>
          </a:p>
          <a:p>
            <a:endParaRPr lang="en-US" sz="2000" dirty="0" smtClean="0"/>
          </a:p>
          <a:p>
            <a:r>
              <a:rPr lang="en-US" sz="2000" dirty="0" smtClean="0"/>
              <a:t>So each baseline provides a range of projected lengths as</a:t>
            </a:r>
          </a:p>
          <a:p>
            <a:r>
              <a:rPr lang="en-US" sz="2000" dirty="0" smtClean="0"/>
              <a:t>Earth rotates and source moves across sky.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68396" y="3962400"/>
            <a:ext cx="5975604" cy="2743200"/>
            <a:chOff x="2863596" y="762000"/>
            <a:chExt cx="5975604" cy="2743200"/>
          </a:xfrm>
        </p:grpSpPr>
        <p:pic>
          <p:nvPicPr>
            <p:cNvPr id="2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3596" y="2667000"/>
              <a:ext cx="787908" cy="838200"/>
            </a:xfrm>
            <a:prstGeom prst="rect">
              <a:avLst/>
            </a:prstGeom>
            <a:noFill/>
          </p:spPr>
        </p:pic>
        <p:pic>
          <p:nvPicPr>
            <p:cNvPr id="4" name="Picture 2" descr="http://content.answers.com/main/content/img/McGrawHill/Encyclopedia/images/CE568300FG00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2667000"/>
              <a:ext cx="787908" cy="838200"/>
            </a:xfrm>
            <a:prstGeom prst="rect">
              <a:avLst/>
            </a:prstGeom>
            <a:noFill/>
          </p:spPr>
        </p:pic>
        <p:pic>
          <p:nvPicPr>
            <p:cNvPr id="6" name="Picture 2" descr="http://coolcosmos.ipac.caltech.edu/cosmic_classroom/multiwavelength_astronomy/multiwavelength_astronomy/images/casA_radi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762000"/>
              <a:ext cx="457200" cy="457200"/>
            </a:xfrm>
            <a:prstGeom prst="rect">
              <a:avLst/>
            </a:prstGeom>
            <a:noFill/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5029200" y="1981200"/>
              <a:ext cx="2590800" cy="11430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276600" y="1905000"/>
              <a:ext cx="2590800" cy="11430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V="1">
              <a:off x="5715000" y="2057400"/>
              <a:ext cx="685800" cy="381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96000" y="1752600"/>
              <a:ext cx="1337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projected baseline</a:t>
              </a:r>
            </a:p>
            <a:p>
              <a:r>
                <a:rPr lang="en-US" sz="1200" dirty="0" smtClean="0"/>
                <a:t>length</a:t>
              </a:r>
              <a:endParaRPr lang="en-US" sz="1200" dirty="0"/>
            </a:p>
          </p:txBody>
        </p:sp>
      </p:grpSp>
      <p:pic>
        <p:nvPicPr>
          <p:cNvPr id="18" name="Picture 2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396" y="3733800"/>
            <a:ext cx="787908" cy="838200"/>
          </a:xfrm>
          <a:prstGeom prst="rect">
            <a:avLst/>
          </a:prstGeom>
          <a:noFill/>
        </p:spPr>
      </p:pic>
      <p:pic>
        <p:nvPicPr>
          <p:cNvPr id="19" name="Picture 2" descr="http://content.answers.com/main/content/img/McGrawHill/Encyclopedia/images/CE568300FG0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787908" cy="838200"/>
          </a:xfrm>
          <a:prstGeom prst="rect">
            <a:avLst/>
          </a:prstGeom>
          <a:noFill/>
        </p:spPr>
      </p:pic>
      <p:pic>
        <p:nvPicPr>
          <p:cNvPr id="20" name="Picture 2" descr="http://coolcosmos.ipac.caltech.edu/cosmic_classroom/multiwavelength_astronomy/multiwavelength_astronomy/images/casA_rad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914400"/>
            <a:ext cx="457200" cy="45720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>
            <a:endCxn id="24" idx="3"/>
          </p:cNvCxnSpPr>
          <p:nvPr/>
        </p:nvCxnSpPr>
        <p:spPr>
          <a:xfrm flipV="1">
            <a:off x="5410200" y="2364433"/>
            <a:ext cx="2023667" cy="17503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81400" y="2133600"/>
            <a:ext cx="2133600" cy="19812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676900" y="2171700"/>
            <a:ext cx="91440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2133600"/>
            <a:ext cx="1337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projected baseline</a:t>
            </a:r>
          </a:p>
          <a:p>
            <a:r>
              <a:rPr lang="en-US" sz="1200" dirty="0" smtClean="0"/>
              <a:t>length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24808</TotalTime>
  <Words>845</Words>
  <Application>Microsoft Office PowerPoint</Application>
  <PresentationFormat>On-screen Show (4:3)</PresentationFormat>
  <Paragraphs>115</Paragraphs>
  <Slides>24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Rich</cp:lastModifiedBy>
  <cp:revision>44</cp:revision>
  <cp:lastPrinted>2013-03-20T21:23:10Z</cp:lastPrinted>
  <dcterms:created xsi:type="dcterms:W3CDTF">2009-02-09T22:12:02Z</dcterms:created>
  <dcterms:modified xsi:type="dcterms:W3CDTF">2013-03-20T22:59:09Z</dcterms:modified>
</cp:coreProperties>
</file>