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698" r:id="rId2"/>
    <p:sldId id="801" r:id="rId3"/>
    <p:sldId id="755" r:id="rId4"/>
    <p:sldId id="802" r:id="rId5"/>
    <p:sldId id="820" r:id="rId6"/>
    <p:sldId id="824" r:id="rId7"/>
    <p:sldId id="804" r:id="rId8"/>
    <p:sldId id="758" r:id="rId9"/>
    <p:sldId id="760" r:id="rId10"/>
    <p:sldId id="761" r:id="rId11"/>
    <p:sldId id="764" r:id="rId12"/>
    <p:sldId id="773" r:id="rId13"/>
    <p:sldId id="805" r:id="rId14"/>
    <p:sldId id="806" r:id="rId15"/>
    <p:sldId id="807" r:id="rId16"/>
    <p:sldId id="771" r:id="rId17"/>
    <p:sldId id="808" r:id="rId18"/>
    <p:sldId id="809" r:id="rId19"/>
    <p:sldId id="810" r:id="rId20"/>
    <p:sldId id="811" r:id="rId21"/>
    <p:sldId id="812" r:id="rId22"/>
    <p:sldId id="813" r:id="rId23"/>
    <p:sldId id="822" r:id="rId24"/>
    <p:sldId id="814" r:id="rId25"/>
    <p:sldId id="815" r:id="rId26"/>
    <p:sldId id="816" r:id="rId27"/>
    <p:sldId id="817" r:id="rId28"/>
    <p:sldId id="818" r:id="rId29"/>
    <p:sldId id="819" r:id="rId30"/>
    <p:sldId id="823" r:id="rId31"/>
    <p:sldId id="828" r:id="rId32"/>
    <p:sldId id="767" r:id="rId33"/>
    <p:sldId id="768" r:id="rId34"/>
    <p:sldId id="831" r:id="rId35"/>
    <p:sldId id="829" r:id="rId36"/>
    <p:sldId id="826" r:id="rId37"/>
    <p:sldId id="827" r:id="rId38"/>
    <p:sldId id="830" r:id="rId39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Helvetica" pitchFamily="-12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Helvetica" pitchFamily="-12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Helvetica" pitchFamily="-12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Helvetica" pitchFamily="-12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Helvetica" pitchFamily="-12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Helvetica" pitchFamily="-12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Helvetica" pitchFamily="-12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Helvetica" pitchFamily="-12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Helvetica" pitchFamily="-12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4080"/>
    <a:srgbClr val="CCFF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67" autoAdjust="0"/>
    <p:restoredTop sz="90929"/>
  </p:normalViewPr>
  <p:slideViewPr>
    <p:cSldViewPr>
      <p:cViewPr varScale="1">
        <p:scale>
          <a:sx n="61" d="100"/>
          <a:sy n="61" d="100"/>
        </p:scale>
        <p:origin x="11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16052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9" tIns="48315" rIns="96629" bIns="48315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680" y="2"/>
            <a:ext cx="416052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9" tIns="48315" rIns="96629" bIns="4831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9440"/>
            <a:ext cx="416052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9" tIns="48315" rIns="96629" bIns="48315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680" y="6949440"/>
            <a:ext cx="416052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9" tIns="48315" rIns="96629" bIns="4831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6FDEE67-D77F-4188-9359-FAA11DAF73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08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16052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9" tIns="48315" rIns="96629" bIns="48315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680" y="2"/>
            <a:ext cx="416052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9" tIns="48315" rIns="96629" bIns="4831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3388" y="550863"/>
            <a:ext cx="3654425" cy="2741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9" tIns="48315" rIns="96629" bIns="483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9440"/>
            <a:ext cx="416052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9" tIns="48315" rIns="96629" bIns="48315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680" y="6949440"/>
            <a:ext cx="416052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9" tIns="48315" rIns="96629" bIns="4831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68450F85-753A-49A6-8EEA-2F286E3521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74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B0F6FF-AFD4-4BDE-8E87-03BBC1E8DC7E}" type="slidenum">
              <a:rPr lang="en-US"/>
              <a:pPr/>
              <a:t>1</a:t>
            </a:fld>
            <a:endParaRPr lang="en-US"/>
          </a:p>
        </p:txBody>
      </p:sp>
      <p:sp>
        <p:nvSpPr>
          <p:cNvPr id="86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51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0A8CA9-2FCC-4C5B-A137-A4D0378C65AE}" type="slidenum">
              <a:rPr lang="en-US"/>
              <a:pPr/>
              <a:t>10</a:t>
            </a:fld>
            <a:endParaRPr lang="en-US"/>
          </a:p>
        </p:txBody>
      </p:sp>
      <p:sp>
        <p:nvSpPr>
          <p:cNvPr id="925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73388" y="550863"/>
            <a:ext cx="3654425" cy="2741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37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7CFC79-ECAF-4497-90BC-136C22C39109}" type="slidenum">
              <a:rPr lang="en-US"/>
              <a:pPr/>
              <a:t>11</a:t>
            </a:fld>
            <a:endParaRPr lang="en-US"/>
          </a:p>
        </p:txBody>
      </p:sp>
      <p:sp>
        <p:nvSpPr>
          <p:cNvPr id="9318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73388" y="550863"/>
            <a:ext cx="3654425" cy="2741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95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DAE58-6C9F-46A7-844D-B8DB337FCCE5}" type="slidenum">
              <a:rPr lang="en-US"/>
              <a:pPr/>
              <a:t>12</a:t>
            </a:fld>
            <a:endParaRPr lang="en-US"/>
          </a:p>
        </p:txBody>
      </p:sp>
      <p:sp>
        <p:nvSpPr>
          <p:cNvPr id="950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73388" y="550863"/>
            <a:ext cx="3654425" cy="2741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76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91836" tIns="45918" rIns="91836" bIns="45918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34202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91836" tIns="45918" rIns="91836" bIns="45918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39944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91836" tIns="45918" rIns="91836" bIns="45918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81797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DA956D-98AC-4806-8C3F-D1A711CDB2CD}" type="slidenum">
              <a:rPr lang="en-US"/>
              <a:pPr/>
              <a:t>16</a:t>
            </a:fld>
            <a:endParaRPr lang="en-US"/>
          </a:p>
        </p:txBody>
      </p:sp>
      <p:sp>
        <p:nvSpPr>
          <p:cNvPr id="9461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73388" y="550863"/>
            <a:ext cx="3654425" cy="2741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6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46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91836" tIns="45918" rIns="91836" bIns="45918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52544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91836" tIns="45918" rIns="91836" bIns="45918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4813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91836" tIns="45918" rIns="91836" bIns="45918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45997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3388" y="550863"/>
            <a:ext cx="3654425" cy="2741612"/>
          </a:xfrm>
          <a:noFill/>
          <a:ln/>
        </p:spPr>
      </p:sp>
      <p:sp>
        <p:nvSpPr>
          <p:cNvPr id="24579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216456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91836" tIns="45918" rIns="91836" bIns="45918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24629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91836" tIns="45918" rIns="91836" bIns="45918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8254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91836" tIns="45918" rIns="91836" bIns="45918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088702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50F85-753A-49A6-8EEA-2F286E3521F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255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5C36F0-F98A-486F-ACB7-90AFE3423262}" type="slidenum">
              <a:rPr lang="en-US"/>
              <a:pPr/>
              <a:t>24</a:t>
            </a:fld>
            <a:endParaRPr lang="en-US"/>
          </a:p>
        </p:txBody>
      </p:sp>
      <p:sp>
        <p:nvSpPr>
          <p:cNvPr id="9728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73388" y="550863"/>
            <a:ext cx="3654425" cy="2741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53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D41DDE-6F21-4CE1-B299-ADD4B91AED84}" type="slidenum">
              <a:rPr lang="en-US"/>
              <a:pPr/>
              <a:t>25</a:t>
            </a:fld>
            <a:endParaRPr lang="en-US"/>
          </a:p>
        </p:txBody>
      </p:sp>
      <p:sp>
        <p:nvSpPr>
          <p:cNvPr id="9748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73388" y="550863"/>
            <a:ext cx="3654425" cy="2741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4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132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5325E-DEBD-47E9-B7E5-CB6944CF23D6}" type="slidenum">
              <a:rPr lang="en-US"/>
              <a:pPr/>
              <a:t>26</a:t>
            </a:fld>
            <a:endParaRPr lang="en-US"/>
          </a:p>
        </p:txBody>
      </p:sp>
      <p:sp>
        <p:nvSpPr>
          <p:cNvPr id="976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73388" y="550863"/>
            <a:ext cx="3654425" cy="2741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6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85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CAD699-71B3-4E7B-9DA7-1C78CBAD53D8}" type="slidenum">
              <a:rPr lang="en-US"/>
              <a:pPr/>
              <a:t>27</a:t>
            </a:fld>
            <a:endParaRPr lang="en-US"/>
          </a:p>
        </p:txBody>
      </p:sp>
      <p:sp>
        <p:nvSpPr>
          <p:cNvPr id="978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73388" y="550863"/>
            <a:ext cx="3654425" cy="2741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8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7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850FC0-4D13-42BB-8A96-0C6A5E066749}" type="slidenum">
              <a:rPr lang="en-US"/>
              <a:pPr/>
              <a:t>28</a:t>
            </a:fld>
            <a:endParaRPr lang="en-US"/>
          </a:p>
        </p:txBody>
      </p:sp>
      <p:sp>
        <p:nvSpPr>
          <p:cNvPr id="98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73388" y="550863"/>
            <a:ext cx="3654425" cy="2741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37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EB62EA-C166-41BA-A0E0-773DDB9B127C}" type="slidenum">
              <a:rPr lang="en-US"/>
              <a:pPr/>
              <a:t>29</a:t>
            </a:fld>
            <a:endParaRPr lang="en-US"/>
          </a:p>
        </p:txBody>
      </p:sp>
      <p:sp>
        <p:nvSpPr>
          <p:cNvPr id="9850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73388" y="550863"/>
            <a:ext cx="3654425" cy="2741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11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265BA9-3F11-4D7F-B254-43BC96199D09}" type="slidenum">
              <a:rPr lang="en-US"/>
              <a:pPr/>
              <a:t>3</a:t>
            </a:fld>
            <a:endParaRPr lang="en-US"/>
          </a:p>
        </p:txBody>
      </p:sp>
      <p:sp>
        <p:nvSpPr>
          <p:cNvPr id="913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73388" y="550863"/>
            <a:ext cx="3654425" cy="2741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3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34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50F85-753A-49A6-8EEA-2F286E3521F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815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B91FFD-C541-42E7-993D-C05EEB0F112A}" type="slidenum">
              <a:rPr lang="en-US"/>
              <a:pPr/>
              <a:t>32</a:t>
            </a:fld>
            <a:endParaRPr lang="en-US"/>
          </a:p>
        </p:txBody>
      </p:sp>
      <p:sp>
        <p:nvSpPr>
          <p:cNvPr id="937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73388" y="550863"/>
            <a:ext cx="3654425" cy="2741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924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C55A27-9A07-4AE0-AEF6-0DC57314F2F1}" type="slidenum">
              <a:rPr lang="en-US"/>
              <a:pPr/>
              <a:t>33</a:t>
            </a:fld>
            <a:endParaRPr lang="en-US"/>
          </a:p>
        </p:txBody>
      </p:sp>
      <p:sp>
        <p:nvSpPr>
          <p:cNvPr id="940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73388" y="550863"/>
            <a:ext cx="3654425" cy="2741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0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263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3388" y="550863"/>
            <a:ext cx="3654425" cy="2741612"/>
          </a:xfrm>
          <a:noFill/>
          <a:ln/>
        </p:spPr>
      </p:sp>
      <p:sp>
        <p:nvSpPr>
          <p:cNvPr id="24579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90294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608F7-F591-4211-ADC7-30B7E9BB560B}" type="slidenum">
              <a:rPr lang="en-US"/>
              <a:pPr/>
              <a:t>36</a:t>
            </a:fld>
            <a:endParaRPr lang="en-US"/>
          </a:p>
        </p:txBody>
      </p:sp>
      <p:sp>
        <p:nvSpPr>
          <p:cNvPr id="919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73388" y="550863"/>
            <a:ext cx="3654425" cy="2741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9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367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95CB9D-BCBD-49E3-89E2-65AAEED0B784}" type="slidenum">
              <a:rPr lang="en-US"/>
              <a:pPr/>
              <a:t>37</a:t>
            </a:fld>
            <a:endParaRPr lang="en-US"/>
          </a:p>
        </p:txBody>
      </p:sp>
      <p:sp>
        <p:nvSpPr>
          <p:cNvPr id="921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73388" y="550863"/>
            <a:ext cx="3654425" cy="2741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04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91836" tIns="45918" rIns="91836" bIns="45918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57676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50F85-753A-49A6-8EEA-2F286E3521F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07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91836" tIns="45918" rIns="91836" bIns="45918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82517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91836" tIns="45918" rIns="91836" bIns="45918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73977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608F7-F591-4211-ADC7-30B7E9BB560B}" type="slidenum">
              <a:rPr lang="en-US"/>
              <a:pPr/>
              <a:t>8</a:t>
            </a:fld>
            <a:endParaRPr lang="en-US"/>
          </a:p>
        </p:txBody>
      </p:sp>
      <p:sp>
        <p:nvSpPr>
          <p:cNvPr id="919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73388" y="550863"/>
            <a:ext cx="3654425" cy="2741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9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64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D3C2A-40D1-47D3-B745-47798087BE65}" type="slidenum">
              <a:rPr lang="en-US"/>
              <a:pPr/>
              <a:t>9</a:t>
            </a:fld>
            <a:endParaRPr lang="en-US"/>
          </a:p>
        </p:txBody>
      </p:sp>
      <p:sp>
        <p:nvSpPr>
          <p:cNvPr id="923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73388" y="550863"/>
            <a:ext cx="3654425" cy="2741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0160" y="3474720"/>
            <a:ext cx="7040880" cy="32918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85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ACF37-7248-4C68-9679-2D25DE1B95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D6B5B-B344-4A0A-8668-BCEDF26122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BA330-18E1-4920-ACA8-B793DC3950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F240585-489A-4CA1-AAFB-C0AEF0FCE5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88CAE-5C77-4478-88A6-9480CE8360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EF363-8F16-4DC8-8829-FA89563B52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20FB75-44A5-490F-BD9A-999905FEDD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D65EF-5664-45BE-BC7C-347BD259A4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B431D13-9A0B-4015-9F1F-0CE1E40F5A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A1015-0213-47BD-968C-43813E2736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3DF83-49A1-49F9-856B-9CF927EB2D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774D8E72-635A-450A-A7B0-9C8209BE619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Helvetica" pitchFamily="-128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Helvetica" pitchFamily="-128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Helvetica" pitchFamily="-128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Helvetica" pitchFamily="-12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Helvetica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Helvetica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Helvetica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Helvetica" pitchFamily="-12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bg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bg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milky+way+multi+wavelength&amp;source=images&amp;cd=&amp;cad=rja&amp;docid=UXNg-T80TgVBuM&amp;tbnid=jTRova56Pb93TM:&amp;ved=0CAUQjRw&amp;url=http://astronomy.nmsu.edu/cwc/Teaching/ASTR605/&amp;ei=iBpTUbC_JeeOiAL8qYAo&amp;bvm=bv.44342787,d.cGE&amp;psig=AFQjCNH_S6iFsvN4z3bryMJie85Bna2w8w&amp;ust=136448708669769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://apod.nasa.gov/apod/image/0806/MWspitzer_lab_2048.jpg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9B9i4vjj5D4" TargetMode="External"/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Relationship Id="rId9" Type="http://schemas.openxmlformats.org/officeDocument/2006/relationships/hyperlink" Target="http://www.youtube.com/watch?v=7wm-pZp_mi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rcamera.as.arizona.edu/NatSci102/NatSci102/lectures/spiralarms.ht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://apod.nasa.gov/apod/image/0806/MWspitzer_lab_2048.jpg" TargetMode="External"/><Relationship Id="rId4" Type="http://schemas.openxmlformats.org/officeDocument/2006/relationships/hyperlink" Target="http://www.phys.unm.edu/~rjr/gallegos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anopus.physik.uni-potsdam.de/~axm/mwpan_vr.html" TargetMode="External"/><Relationship Id="rId4" Type="http://schemas.openxmlformats.org/officeDocument/2006/relationships/image" Target="../media/image1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pod.nasa.gov/apod/image/0806/MWspitzer_lab_2048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838200"/>
          </a:xfrm>
        </p:spPr>
        <p:txBody>
          <a:bodyPr/>
          <a:lstStyle/>
          <a:p>
            <a:r>
              <a:rPr lang="en-US" dirty="0"/>
              <a:t>The Milky Way - </a:t>
            </a:r>
            <a:r>
              <a:rPr lang="en-US"/>
              <a:t>Chapter </a:t>
            </a:r>
            <a:r>
              <a:rPr lang="en-US" smtClean="0"/>
              <a:t>22</a:t>
            </a:r>
            <a:endParaRPr lang="en-US" dirty="0"/>
          </a:p>
        </p:txBody>
      </p:sp>
      <p:pic>
        <p:nvPicPr>
          <p:cNvPr id="6" name="Picture 2" descr="ch25_fig25_1b"/>
          <p:cNvPicPr>
            <a:picLocks noChangeAspect="1" noChangeArrowheads="1"/>
          </p:cNvPicPr>
          <p:nvPr/>
        </p:nvPicPr>
        <p:blipFill>
          <a:blip r:embed="rId3" cstate="print"/>
          <a:srcRect r="31667"/>
          <a:stretch>
            <a:fillRect/>
          </a:stretch>
        </p:blipFill>
        <p:spPr bwMode="auto">
          <a:xfrm rot="10800000">
            <a:off x="1743814" y="1293812"/>
            <a:ext cx="5571386" cy="5487988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0585-489A-4CA1-AAFB-C0AEF0FCE5E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839200" cy="175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RR </a:t>
            </a:r>
            <a:r>
              <a:rPr lang="en-US" sz="2400" dirty="0" err="1" smtClean="0"/>
              <a:t>Lyraes</a:t>
            </a:r>
            <a:r>
              <a:rPr lang="en-US" sz="2400" dirty="0" smtClean="0"/>
              <a:t>: </a:t>
            </a:r>
            <a:endParaRPr lang="en-US" sz="2400" dirty="0"/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      - Easy to spot, and all have same luminosity</a:t>
            </a:r>
            <a:endParaRPr lang="en-US" sz="2400" dirty="0"/>
          </a:p>
          <a:p>
            <a:pPr lvl="1">
              <a:lnSpc>
                <a:spcPct val="90000"/>
              </a:lnSpc>
              <a:buNone/>
            </a:pPr>
            <a:r>
              <a:rPr lang="en-US" sz="2400" dirty="0" smtClean="0"/>
              <a:t>-  Periods of several hours</a:t>
            </a:r>
            <a:endParaRPr lang="en-US" sz="2400" dirty="0"/>
          </a:p>
          <a:p>
            <a:pPr lvl="1">
              <a:lnSpc>
                <a:spcPct val="90000"/>
              </a:lnSpc>
              <a:buNone/>
            </a:pPr>
            <a:r>
              <a:rPr lang="en-US" sz="2400" dirty="0" smtClean="0"/>
              <a:t>-  Evolved low </a:t>
            </a:r>
            <a:r>
              <a:rPr lang="en-US" sz="2400" dirty="0"/>
              <a:t>mass </a:t>
            </a:r>
            <a:r>
              <a:rPr lang="en-US" sz="2400" dirty="0" smtClean="0"/>
              <a:t>(HB) stars, </a:t>
            </a:r>
            <a:r>
              <a:rPr lang="en-US" sz="2400" dirty="0"/>
              <a:t>thus older than </a:t>
            </a:r>
            <a:r>
              <a:rPr lang="en-US" sz="2400" dirty="0" err="1" smtClean="0"/>
              <a:t>Cepheids</a:t>
            </a:r>
            <a:r>
              <a:rPr lang="en-US" sz="2400" dirty="0" smtClean="0"/>
              <a:t>                                            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924675" name="Picture 3" descr="figure 25-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14675"/>
            <a:ext cx="4114800" cy="2858599"/>
          </a:xfrm>
          <a:prstGeom prst="rect">
            <a:avLst/>
          </a:prstGeom>
          <a:noFill/>
        </p:spPr>
      </p:pic>
      <p:pic>
        <p:nvPicPr>
          <p:cNvPr id="924676" name="Picture 4" descr="figure 25-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3124200"/>
            <a:ext cx="3422650" cy="2743200"/>
          </a:xfrm>
          <a:prstGeom prst="rect">
            <a:avLst/>
          </a:prstGeom>
          <a:noFill/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4800" y="3048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Shapley used RR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Lyrae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variable stars in globular clusters to determine their distances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thus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size of the MW and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our distance from center.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5943600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kern="0" dirty="0" smtClean="0">
                <a:solidFill>
                  <a:schemeClr val="bg2"/>
                </a:solidFill>
              </a:rPr>
              <a:t>  Still </a:t>
            </a:r>
            <a:r>
              <a:rPr lang="en-US" sz="2400" kern="0" dirty="0">
                <a:solidFill>
                  <a:schemeClr val="bg2"/>
                </a:solidFill>
              </a:rPr>
              <a:t>no dust correction</a:t>
            </a:r>
            <a:r>
              <a:rPr lang="en-US" sz="2400" kern="0" dirty="0" smtClean="0">
                <a:solidFill>
                  <a:schemeClr val="bg2"/>
                </a:solidFill>
              </a:rPr>
              <a:t>!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6320135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kern="0" dirty="0" smtClean="0">
                <a:solidFill>
                  <a:schemeClr val="bg2"/>
                </a:solidFill>
              </a:rPr>
              <a:t>  Found Sun 16 kpc from center.  Modern </a:t>
            </a:r>
            <a:r>
              <a:rPr lang="en-US" sz="2400" kern="0" dirty="0">
                <a:solidFill>
                  <a:schemeClr val="bg2"/>
                </a:solidFill>
              </a:rPr>
              <a:t>value 8 </a:t>
            </a:r>
            <a:r>
              <a:rPr lang="en-US" sz="2400" kern="0" dirty="0" err="1">
                <a:solidFill>
                  <a:schemeClr val="bg2"/>
                </a:solidFill>
              </a:rPr>
              <a:t>kpc</a:t>
            </a:r>
            <a:r>
              <a:rPr lang="en-US" sz="2400" kern="0" dirty="0">
                <a:solidFill>
                  <a:schemeClr val="bg2"/>
                </a:solidFill>
              </a:rPr>
              <a:t>.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0585-489A-4CA1-AAFB-C0AEF0FCE5E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820" name="Picture 4" descr="MW_2mass_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45830"/>
            <a:ext cx="9144000" cy="1981200"/>
          </a:xfrm>
          <a:prstGeom prst="rect">
            <a:avLst/>
          </a:prstGeom>
          <a:noFill/>
        </p:spPr>
      </p:pic>
      <p:pic>
        <p:nvPicPr>
          <p:cNvPr id="8" name="Picture 7" descr="mw-pan"/>
          <p:cNvPicPr>
            <a:picLocks noChangeAspect="1" noChangeArrowheads="1"/>
          </p:cNvPicPr>
          <p:nvPr/>
        </p:nvPicPr>
        <p:blipFill>
          <a:blip r:embed="rId4" cstate="print">
            <a:lum bright="8000"/>
          </a:blip>
          <a:srcRect t="11429" b="11429"/>
          <a:stretch>
            <a:fillRect/>
          </a:stretch>
        </p:blipFill>
        <p:spPr bwMode="auto">
          <a:xfrm>
            <a:off x="-13279" y="1981200"/>
            <a:ext cx="9191414" cy="223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8600" y="4572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Nowadays use near-IR imaging to better probe stellar structure of MW.  Near-IR penetrates dust better, reveals true stellar distribution better, including disk, bar and central bulge.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0489" y="1676400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Optical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42511" y="4267200"/>
            <a:ext cx="22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2 micron (2MASS survey)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fld id="{2B431D13-9A0B-4015-9F1F-0CE1E40F5ABD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1" y="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Milky Way appears very different depending on wavelength or physical component observed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62800" y="6400800"/>
            <a:ext cx="1905000" cy="457200"/>
          </a:xfrm>
        </p:spPr>
        <p:txBody>
          <a:bodyPr/>
          <a:lstStyle/>
          <a:p>
            <a:fld id="{2B431D13-9A0B-4015-9F1F-0CE1E40F5AB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2" descr="http://astronomy.nmsu.edu/cwc/Teaching/ASTR605/MultiwavelengthMilkyWay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355673" cy="609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25662" y="3883223"/>
            <a:ext cx="1922639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Galactic longitude (</a:t>
            </a:r>
            <a:r>
              <a:rPr lang="en-US" i="1" dirty="0" smtClean="0">
                <a:solidFill>
                  <a:schemeClr val="tx1"/>
                </a:solidFill>
              </a:rPr>
              <a:t>l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584377"/>
            <a:ext cx="8305801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180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°                                     </a:t>
            </a:r>
            <a:r>
              <a:rPr lang="en-US" dirty="0" smtClean="0">
                <a:solidFill>
                  <a:schemeClr val="tx1"/>
                </a:solidFill>
                <a:latin typeface="+mn-lt"/>
                <a:cs typeface="Times New Roman"/>
              </a:rPr>
              <a:t>90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°                 </a:t>
            </a:r>
            <a:r>
              <a:rPr lang="en-US" dirty="0" smtClean="0">
                <a:solidFill>
                  <a:schemeClr val="tx1"/>
                </a:solidFill>
                <a:latin typeface="+mn-lt"/>
                <a:cs typeface="Times New Roman"/>
              </a:rPr>
              <a:t>                    0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°</a:t>
            </a:r>
            <a:r>
              <a:rPr lang="en-US" dirty="0" smtClean="0">
                <a:solidFill>
                  <a:schemeClr val="tx1"/>
                </a:solidFill>
                <a:latin typeface="+mn-lt"/>
                <a:cs typeface="Times New Roman"/>
              </a:rPr>
              <a:t>                                   270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°                                 </a:t>
            </a:r>
            <a:r>
              <a:rPr lang="en-US" dirty="0" smtClean="0">
                <a:solidFill>
                  <a:schemeClr val="tx1"/>
                </a:solidFill>
                <a:latin typeface="+mn-lt"/>
                <a:cs typeface="Times New Roman"/>
              </a:rPr>
              <a:t>180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°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712466" y="3528889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Galactic latitude (</a:t>
            </a:r>
            <a:r>
              <a:rPr lang="en-US" i="1" dirty="0" smtClean="0"/>
              <a:t>b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-810408" y="4037111"/>
            <a:ext cx="9144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152400" y="2362200"/>
            <a:ext cx="0" cy="4572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 rot="16200000">
            <a:off x="-73898" y="1980524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50912" y="4622355"/>
            <a:ext cx="8232" cy="4830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 rot="16200000">
            <a:off x="-98299" y="5227469"/>
            <a:ext cx="51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-90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1779840" y="76200"/>
            <a:ext cx="55195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GB" sz="3200" dirty="0" smtClean="0">
                <a:solidFill>
                  <a:schemeClr val="bg2"/>
                </a:solidFill>
              </a:rPr>
              <a:t>Orbits</a:t>
            </a:r>
            <a:endParaRPr lang="en-GB" sz="3200" dirty="0">
              <a:solidFill>
                <a:schemeClr val="bg2"/>
              </a:solidFill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09600"/>
            <a:ext cx="4387680" cy="411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325441" y="4683204"/>
            <a:ext cx="83217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u="sng" dirty="0">
                <a:solidFill>
                  <a:schemeClr val="bg2"/>
                </a:solidFill>
              </a:rPr>
              <a:t>Halo:</a:t>
            </a:r>
            <a:r>
              <a:rPr lang="en-GB" sz="2400" dirty="0">
                <a:solidFill>
                  <a:schemeClr val="bg2"/>
                </a:solidFill>
              </a:rPr>
              <a:t>  stars and globular clusters swarm around </a:t>
            </a:r>
            <a:r>
              <a:rPr lang="en-GB" sz="2400" dirty="0" err="1">
                <a:solidFill>
                  <a:schemeClr val="bg2"/>
                </a:solidFill>
              </a:rPr>
              <a:t>center</a:t>
            </a:r>
            <a:r>
              <a:rPr lang="en-GB" sz="2400" dirty="0">
                <a:solidFill>
                  <a:schemeClr val="bg2"/>
                </a:solidFill>
              </a:rPr>
              <a:t> of Milky Way. Very elliptical orbits with random orientations</a:t>
            </a:r>
            <a:r>
              <a:rPr lang="en-GB" sz="2400" dirty="0" smtClean="0">
                <a:solidFill>
                  <a:schemeClr val="bg2"/>
                </a:solidFill>
              </a:rPr>
              <a:t>.</a:t>
            </a:r>
            <a:endParaRPr lang="en-GB" sz="2400" dirty="0">
              <a:solidFill>
                <a:schemeClr val="bg2"/>
              </a:solidFill>
            </a:endParaRP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304800" y="5638800"/>
            <a:ext cx="4021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2400" u="sng" dirty="0">
                <a:solidFill>
                  <a:schemeClr val="bg2"/>
                </a:solidFill>
              </a:rPr>
              <a:t>Bulge:</a:t>
            </a:r>
            <a:r>
              <a:rPr lang="en-GB" sz="2400" dirty="0">
                <a:solidFill>
                  <a:schemeClr val="bg2"/>
                </a:solidFill>
              </a:rPr>
              <a:t>  similar to </a:t>
            </a:r>
            <a:r>
              <a:rPr lang="en-GB" sz="2400" dirty="0" smtClean="0">
                <a:solidFill>
                  <a:schemeClr val="bg2"/>
                </a:solidFill>
              </a:rPr>
              <a:t>halo</a:t>
            </a:r>
            <a:r>
              <a:rPr lang="en-GB" sz="2400" dirty="0">
                <a:solidFill>
                  <a:schemeClr val="bg2"/>
                </a:solidFill>
              </a:rPr>
              <a:t>.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304800" y="6260068"/>
            <a:ext cx="4021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2400" u="sng" dirty="0">
                <a:solidFill>
                  <a:schemeClr val="bg2"/>
                </a:solidFill>
              </a:rPr>
              <a:t>Disk:</a:t>
            </a:r>
            <a:r>
              <a:rPr lang="en-GB" sz="2400" dirty="0">
                <a:solidFill>
                  <a:schemeClr val="bg2"/>
                </a:solidFill>
              </a:rPr>
              <a:t>  </a:t>
            </a:r>
            <a:r>
              <a:rPr lang="en-GB" sz="2400" dirty="0" smtClean="0">
                <a:solidFill>
                  <a:schemeClr val="bg2"/>
                </a:solidFill>
              </a:rPr>
              <a:t>stars, gas, dust rotate.</a:t>
            </a:r>
            <a:endParaRPr lang="en-GB" sz="2400" dirty="0">
              <a:solidFill>
                <a:schemeClr val="bg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31D13-9A0B-4015-9F1F-0CE1E40F5AB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1864800" y="236185"/>
            <a:ext cx="54878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GB" sz="3200" dirty="0">
                <a:solidFill>
                  <a:schemeClr val="bg2"/>
                </a:solidFill>
              </a:rPr>
              <a:t>Rotation of the Disk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429120" y="776242"/>
            <a:ext cx="847296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dirty="0" smtClean="0">
                <a:solidFill>
                  <a:schemeClr val="bg2"/>
                </a:solidFill>
              </a:rPr>
              <a:t>Sun’s rotation speed </a:t>
            </a:r>
            <a:r>
              <a:rPr lang="en-GB" sz="2400" dirty="0">
                <a:solidFill>
                  <a:schemeClr val="bg2"/>
                </a:solidFill>
              </a:rPr>
              <a:t>225 </a:t>
            </a:r>
            <a:r>
              <a:rPr lang="en-GB" sz="2400" dirty="0" smtClean="0">
                <a:solidFill>
                  <a:schemeClr val="bg2"/>
                </a:solidFill>
              </a:rPr>
              <a:t>km/sec.  </a:t>
            </a:r>
            <a:r>
              <a:rPr lang="en-GB" sz="2400" dirty="0">
                <a:solidFill>
                  <a:schemeClr val="bg2"/>
                </a:solidFill>
              </a:rPr>
              <a:t>An orbit takes 240 million years</a:t>
            </a:r>
            <a:r>
              <a:rPr lang="en-GB" sz="2400" dirty="0" smtClean="0">
                <a:solidFill>
                  <a:schemeClr val="bg2"/>
                </a:solidFill>
              </a:rPr>
              <a:t>.  Objects with known distances at other radii, and measured Doppler Shifts, used to define “</a:t>
            </a:r>
            <a:r>
              <a:rPr lang="en-GB" sz="2400" u="sng" dirty="0" smtClean="0">
                <a:solidFill>
                  <a:schemeClr val="bg2"/>
                </a:solidFill>
              </a:rPr>
              <a:t>rotation curve</a:t>
            </a:r>
            <a:r>
              <a:rPr lang="en-GB" sz="2400" dirty="0" smtClean="0">
                <a:solidFill>
                  <a:schemeClr val="bg2"/>
                </a:solidFill>
              </a:rPr>
              <a:t>”.</a:t>
            </a:r>
            <a:endParaRPr lang="en-GB" sz="2400" dirty="0">
              <a:solidFill>
                <a:schemeClr val="bg2"/>
              </a:solidFill>
            </a:endParaRP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GB" sz="2400" dirty="0">
              <a:solidFill>
                <a:schemeClr val="bg2"/>
              </a:solidFill>
            </a:endParaRP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GB" sz="2400" dirty="0">
              <a:solidFill>
                <a:schemeClr val="bg2"/>
              </a:solidFill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400800" y="3810000"/>
            <a:ext cx="1529280" cy="82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</a:tabLst>
            </a:pPr>
            <a:r>
              <a:rPr lang="en-GB" sz="1800" dirty="0">
                <a:solidFill>
                  <a:schemeClr val="bg2"/>
                </a:solidFill>
              </a:rPr>
              <a:t>The </a:t>
            </a:r>
            <a:r>
              <a:rPr lang="en-GB" sz="1800" dirty="0" smtClean="0">
                <a:solidFill>
                  <a:schemeClr val="bg2"/>
                </a:solidFill>
              </a:rPr>
              <a:t>rotation curve </a:t>
            </a:r>
            <a:r>
              <a:rPr lang="en-GB" sz="1800" dirty="0">
                <a:solidFill>
                  <a:schemeClr val="bg2"/>
                </a:solidFill>
              </a:rPr>
              <a:t>of the Milky Way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81000" y="1981200"/>
            <a:ext cx="847296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schemeClr val="bg2"/>
                </a:solidFill>
              </a:rPr>
              <a:t>Orbital period increases with radius  =&gt; rotation not rigid.  Rather, "differential rotation".</a:t>
            </a: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GB" sz="2400" dirty="0" smtClean="0">
              <a:solidFill>
                <a:schemeClr val="bg2"/>
              </a:solidFill>
            </a:endParaRP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dirty="0" smtClean="0">
                <a:solidFill>
                  <a:schemeClr val="bg2"/>
                </a:solidFill>
              </a:rPr>
              <a:t>Over </a:t>
            </a:r>
            <a:r>
              <a:rPr lang="en-GB" sz="2400" dirty="0">
                <a:solidFill>
                  <a:schemeClr val="bg2"/>
                </a:solidFill>
              </a:rPr>
              <a:t>most of disk, rotation velocity is roughly </a:t>
            </a:r>
            <a:r>
              <a:rPr lang="en-GB" sz="2400" u="sng" dirty="0">
                <a:solidFill>
                  <a:schemeClr val="bg2"/>
                </a:solidFill>
              </a:rPr>
              <a:t>constant</a:t>
            </a:r>
            <a:r>
              <a:rPr lang="en-GB" sz="2400" dirty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016" y="6320135"/>
            <a:ext cx="6013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If V=const, how does period depend on R?</a:t>
            </a: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752600" y="3505200"/>
            <a:ext cx="4419600" cy="2819400"/>
            <a:chOff x="5502350" y="1371601"/>
            <a:chExt cx="3641650" cy="3429000"/>
          </a:xfrm>
        </p:grpSpPr>
        <p:pic>
          <p:nvPicPr>
            <p:cNvPr id="17" name="Picture 2" descr="http://ebooks.bfwpub.com/universe8e/figures/23_18_big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02350" y="1371601"/>
              <a:ext cx="3641650" cy="3429000"/>
            </a:xfrm>
            <a:prstGeom prst="rect">
              <a:avLst/>
            </a:prstGeom>
            <a:noFill/>
          </p:spPr>
        </p:pic>
        <p:pic>
          <p:nvPicPr>
            <p:cNvPr id="18" name="Picture 2" descr="http://ebooks.bfwpub.com/universe8e/figures/23_18_big.gif"/>
            <p:cNvPicPr>
              <a:picLocks noChangeAspect="1" noChangeArrowheads="1"/>
            </p:cNvPicPr>
            <p:nvPr/>
          </p:nvPicPr>
          <p:blipFill>
            <a:blip r:embed="rId3" cstate="print"/>
            <a:srcRect l="53723" t="2481" r="4672" b="89302"/>
            <a:stretch>
              <a:fillRect/>
            </a:stretch>
          </p:blipFill>
          <p:spPr bwMode="auto">
            <a:xfrm flipV="1">
              <a:off x="6248400" y="1524000"/>
              <a:ext cx="1905000" cy="762000"/>
            </a:xfrm>
            <a:prstGeom prst="rect">
              <a:avLst/>
            </a:prstGeom>
            <a:noFill/>
          </p:spPr>
        </p:pic>
        <p:pic>
          <p:nvPicPr>
            <p:cNvPr id="19" name="Picture 2" descr="http://ebooks.bfwpub.com/universe8e/figures/23_18_big.gif"/>
            <p:cNvPicPr>
              <a:picLocks noChangeAspect="1" noChangeArrowheads="1"/>
            </p:cNvPicPr>
            <p:nvPr/>
          </p:nvPicPr>
          <p:blipFill>
            <a:blip r:embed="rId3" cstate="print"/>
            <a:srcRect l="53723" t="2481" r="4672" b="89302"/>
            <a:stretch>
              <a:fillRect/>
            </a:stretch>
          </p:blipFill>
          <p:spPr bwMode="auto">
            <a:xfrm flipV="1">
              <a:off x="7589520" y="2478024"/>
              <a:ext cx="1219199" cy="762000"/>
            </a:xfrm>
            <a:prstGeom prst="rect">
              <a:avLst/>
            </a:prstGeom>
            <a:noFill/>
          </p:spPr>
        </p:pic>
        <p:pic>
          <p:nvPicPr>
            <p:cNvPr id="20" name="Picture 2" descr="http://ebooks.bfwpub.com/universe8e/figures/23_18_big.gif"/>
            <p:cNvPicPr>
              <a:picLocks noChangeAspect="1" noChangeArrowheads="1"/>
            </p:cNvPicPr>
            <p:nvPr/>
          </p:nvPicPr>
          <p:blipFill>
            <a:blip r:embed="rId3" cstate="print"/>
            <a:srcRect l="53723" t="2481" r="4672" b="89302"/>
            <a:stretch>
              <a:fillRect/>
            </a:stretch>
          </p:blipFill>
          <p:spPr bwMode="auto">
            <a:xfrm flipV="1">
              <a:off x="6324600" y="2133600"/>
              <a:ext cx="228600" cy="381000"/>
            </a:xfrm>
            <a:prstGeom prst="rect">
              <a:avLst/>
            </a:prstGeom>
            <a:noFill/>
          </p:spPr>
        </p:pic>
        <p:pic>
          <p:nvPicPr>
            <p:cNvPr id="21" name="Picture 2" descr="http://ebooks.bfwpub.com/universe8e/figures/23_18_big.gif"/>
            <p:cNvPicPr>
              <a:picLocks noChangeAspect="1" noChangeArrowheads="1"/>
            </p:cNvPicPr>
            <p:nvPr/>
          </p:nvPicPr>
          <p:blipFill>
            <a:blip r:embed="rId3" cstate="print"/>
            <a:srcRect l="53723" t="2481" r="7007" b="89302"/>
            <a:stretch>
              <a:fillRect/>
            </a:stretch>
          </p:blipFill>
          <p:spPr bwMode="auto">
            <a:xfrm flipV="1">
              <a:off x="6172201" y="3048000"/>
              <a:ext cx="2804991" cy="838200"/>
            </a:xfrm>
            <a:prstGeom prst="rect">
              <a:avLst/>
            </a:prstGeom>
            <a:noFill/>
          </p:spPr>
        </p:pic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31D13-9A0B-4015-9F1F-0CE1E40F5AB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12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360" y="1756985"/>
            <a:ext cx="8611200" cy="290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31D13-9A0B-4015-9F1F-0CE1E40F5AB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5" name="Text Box 3"/>
          <p:cNvSpPr txBox="1">
            <a:spLocks noChangeArrowheads="1"/>
          </p:cNvSpPr>
          <p:nvPr/>
        </p:nvSpPr>
        <p:spPr bwMode="auto">
          <a:xfrm>
            <a:off x="381000" y="152400"/>
            <a:ext cx="8382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-233363">
              <a:spcBef>
                <a:spcPct val="50000"/>
              </a:spcBef>
            </a:pPr>
            <a:r>
              <a:rPr lang="en-US" sz="2400" dirty="0" smtClean="0">
                <a:solidFill>
                  <a:schemeClr val="bg2"/>
                </a:solidFill>
                <a:latin typeface="Arial" pitchFamily="34" charset="0"/>
              </a:rPr>
              <a:t>Once rotation curve known, can </a:t>
            </a:r>
            <a:r>
              <a:rPr lang="en-US" sz="2400" u="sng" dirty="0" smtClean="0">
                <a:solidFill>
                  <a:schemeClr val="bg2"/>
                </a:solidFill>
                <a:latin typeface="Arial" pitchFamily="34" charset="0"/>
              </a:rPr>
              <a:t>use</a:t>
            </a:r>
            <a:r>
              <a:rPr lang="en-US" sz="2400" dirty="0" smtClean="0">
                <a:solidFill>
                  <a:schemeClr val="bg2"/>
                </a:solidFill>
                <a:latin typeface="Arial" pitchFamily="34" charset="0"/>
              </a:rPr>
              <a:t> it to </a:t>
            </a:r>
            <a:r>
              <a:rPr lang="en-US" sz="2400" u="sng" dirty="0" smtClean="0">
                <a:solidFill>
                  <a:schemeClr val="bg2"/>
                </a:solidFill>
                <a:latin typeface="Arial" pitchFamily="34" charset="0"/>
              </a:rPr>
              <a:t>measure</a:t>
            </a:r>
            <a:r>
              <a:rPr lang="en-US" sz="2400" dirty="0" smtClean="0">
                <a:solidFill>
                  <a:schemeClr val="bg2"/>
                </a:solidFill>
                <a:latin typeface="Arial" pitchFamily="34" charset="0"/>
              </a:rPr>
              <a:t> distances to other objects in disk (“kinematic distances”) =&gt; determine distribution of various components, e.g.:</a:t>
            </a:r>
            <a:endParaRPr lang="en-US" sz="2400" dirty="0">
              <a:solidFill>
                <a:schemeClr val="bg2"/>
              </a:solidFill>
              <a:latin typeface="Arial" pitchFamily="34" charset="0"/>
            </a:endParaRPr>
          </a:p>
          <a:p>
            <a:pPr marL="233363" indent="-233363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/>
                </a:solidFill>
                <a:latin typeface="Arial" pitchFamily="34" charset="0"/>
              </a:rPr>
              <a:t>Stars, from </a:t>
            </a:r>
            <a:r>
              <a:rPr lang="en-US" sz="2400" dirty="0">
                <a:solidFill>
                  <a:schemeClr val="bg2"/>
                </a:solidFill>
                <a:latin typeface="Arial" pitchFamily="34" charset="0"/>
              </a:rPr>
              <a:t>Doppler shifts of stellar absorption lines.</a:t>
            </a:r>
          </a:p>
          <a:p>
            <a:pPr marL="233363" indent="-233363"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2"/>
                </a:solidFill>
                <a:latin typeface="Arial" pitchFamily="34" charset="0"/>
              </a:rPr>
              <a:t>Ionized </a:t>
            </a:r>
            <a:r>
              <a:rPr lang="en-US" sz="2400" dirty="0" smtClean="0">
                <a:solidFill>
                  <a:schemeClr val="bg2"/>
                </a:solidFill>
                <a:latin typeface="Arial" pitchFamily="34" charset="0"/>
              </a:rPr>
              <a:t>gas, </a:t>
            </a:r>
            <a:r>
              <a:rPr lang="en-US" sz="2400" dirty="0">
                <a:solidFill>
                  <a:schemeClr val="bg2"/>
                </a:solidFill>
                <a:latin typeface="Arial" pitchFamily="34" charset="0"/>
              </a:rPr>
              <a:t>via emission lines from HII regions.</a:t>
            </a:r>
          </a:p>
          <a:p>
            <a:pPr marL="233363" indent="-233363"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2"/>
                </a:solidFill>
                <a:latin typeface="Arial" pitchFamily="34" charset="0"/>
              </a:rPr>
              <a:t>Atomic </a:t>
            </a:r>
            <a:r>
              <a:rPr lang="en-US" sz="2400" dirty="0" smtClean="0">
                <a:solidFill>
                  <a:schemeClr val="bg2"/>
                </a:solidFill>
                <a:latin typeface="Arial" pitchFamily="34" charset="0"/>
              </a:rPr>
              <a:t>gas, </a:t>
            </a:r>
            <a:r>
              <a:rPr lang="en-US" sz="2400" dirty="0">
                <a:solidFill>
                  <a:schemeClr val="bg2"/>
                </a:solidFill>
                <a:latin typeface="Arial" pitchFamily="34" charset="0"/>
              </a:rPr>
              <a:t>via the </a:t>
            </a:r>
            <a:r>
              <a:rPr lang="en-US" sz="2400" dirty="0" smtClean="0">
                <a:solidFill>
                  <a:schemeClr val="bg2"/>
                </a:solidFill>
                <a:latin typeface="Arial" pitchFamily="34" charset="0"/>
              </a:rPr>
              <a:t>21-cm line.</a:t>
            </a:r>
          </a:p>
          <a:p>
            <a:pPr marL="233363" indent="-233363">
              <a:spcBef>
                <a:spcPct val="50000"/>
              </a:spcBef>
              <a:buFontTx/>
              <a:buChar char="•"/>
            </a:pPr>
            <a:r>
              <a:rPr lang="en-US" sz="2400" dirty="0" smtClean="0">
                <a:solidFill>
                  <a:schemeClr val="bg2"/>
                </a:solidFill>
                <a:latin typeface="Arial" pitchFamily="34" charset="0"/>
              </a:rPr>
              <a:t>Molecular gas, via lines of CO and other molecules</a:t>
            </a:r>
            <a:endParaRPr lang="en-US" sz="2400" dirty="0">
              <a:solidFill>
                <a:schemeClr val="bg2"/>
              </a:solidFill>
              <a:latin typeface="Arial" pitchFamily="34" charset="0"/>
            </a:endParaRPr>
          </a:p>
        </p:txBody>
      </p:sp>
      <p:pic>
        <p:nvPicPr>
          <p:cNvPr id="945156" name="Picture 4" descr="ch25_fig25_11"/>
          <p:cNvPicPr>
            <a:picLocks noChangeAspect="1" noChangeArrowheads="1"/>
          </p:cNvPicPr>
          <p:nvPr/>
        </p:nvPicPr>
        <p:blipFill>
          <a:blip r:embed="rId3" cstate="print"/>
          <a:srcRect b="31646"/>
          <a:stretch>
            <a:fillRect/>
          </a:stretch>
        </p:blipFill>
        <p:spPr bwMode="auto">
          <a:xfrm>
            <a:off x="3045996" y="3429000"/>
            <a:ext cx="5488404" cy="296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58000" y="4696361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e.g. assume V=const at all R, and circular orbits, how will Doppler shifts of stars at 1, 2, 3 and 4 compare?</a:t>
            </a:r>
            <a:endParaRPr lang="en-US" sz="1600" dirty="0"/>
          </a:p>
        </p:txBody>
      </p:sp>
      <p:pic>
        <p:nvPicPr>
          <p:cNvPr id="5" name="Picture 7" descr="mw-pan"/>
          <p:cNvPicPr>
            <a:picLocks noChangeAspect="1" noChangeArrowheads="1"/>
          </p:cNvPicPr>
          <p:nvPr/>
        </p:nvPicPr>
        <p:blipFill>
          <a:blip r:embed="rId4" cstate="print">
            <a:lum bright="8000"/>
          </a:blip>
          <a:srcRect/>
          <a:stretch>
            <a:fillRect/>
          </a:stretch>
        </p:blipFill>
        <p:spPr bwMode="auto">
          <a:xfrm>
            <a:off x="152400" y="5562600"/>
            <a:ext cx="3657600" cy="115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 bwMode="auto">
          <a:xfrm>
            <a:off x="2590800" y="6062472"/>
            <a:ext cx="152400" cy="1524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-12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31D13-9A0B-4015-9F1F-0CE1E40F5ABD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6324600" y="5181600"/>
            <a:ext cx="0" cy="4572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4648200" y="4114800"/>
            <a:ext cx="381000" cy="332838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1068480" y="393162"/>
            <a:ext cx="706896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GB" sz="3200" dirty="0">
                <a:solidFill>
                  <a:schemeClr val="bg2"/>
                </a:solidFill>
              </a:rPr>
              <a:t>Spiral Structure of Disk</a:t>
            </a:r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398040" y="1143000"/>
            <a:ext cx="379296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400" dirty="0" smtClean="0">
                <a:solidFill>
                  <a:schemeClr val="bg2"/>
                </a:solidFill>
              </a:rPr>
              <a:t>Most big galaxies are spirals.  Spiral </a:t>
            </a:r>
            <a:r>
              <a:rPr lang="en-GB" sz="2400" dirty="0">
                <a:solidFill>
                  <a:schemeClr val="bg2"/>
                </a:solidFill>
              </a:rPr>
              <a:t>arms best traced by:</a:t>
            </a: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GB" sz="2400" dirty="0">
              <a:solidFill>
                <a:schemeClr val="bg2"/>
              </a:solidFill>
            </a:endParaRP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400" dirty="0">
                <a:solidFill>
                  <a:schemeClr val="bg2"/>
                </a:solidFill>
              </a:rPr>
              <a:t>Young stars and clusters</a:t>
            </a: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400" dirty="0">
                <a:solidFill>
                  <a:schemeClr val="bg2"/>
                </a:solidFill>
              </a:rPr>
              <a:t>Emission Nebulae</a:t>
            </a: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400" dirty="0" smtClean="0">
                <a:solidFill>
                  <a:schemeClr val="bg2"/>
                </a:solidFill>
              </a:rPr>
              <a:t>Atomic gas</a:t>
            </a:r>
            <a:endParaRPr lang="en-GB" sz="2400" dirty="0">
              <a:solidFill>
                <a:schemeClr val="bg2"/>
              </a:solidFill>
            </a:endParaRP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400" dirty="0">
                <a:solidFill>
                  <a:schemeClr val="bg2"/>
                </a:solidFill>
              </a:rPr>
              <a:t>Molecular Clouds</a:t>
            </a: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400" dirty="0">
                <a:solidFill>
                  <a:schemeClr val="bg2"/>
                </a:solidFill>
              </a:rPr>
              <a:t>(old stars to a lesser extent)</a:t>
            </a: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GB" sz="2400" dirty="0">
              <a:solidFill>
                <a:schemeClr val="bg2"/>
              </a:solidFill>
            </a:endParaRP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400" dirty="0">
                <a:solidFill>
                  <a:schemeClr val="bg2"/>
                </a:solidFill>
              </a:rPr>
              <a:t>Disk </a:t>
            </a:r>
            <a:r>
              <a:rPr lang="en-GB" sz="2400" u="sng" dirty="0">
                <a:solidFill>
                  <a:schemeClr val="bg2"/>
                </a:solidFill>
              </a:rPr>
              <a:t>not</a:t>
            </a:r>
            <a:r>
              <a:rPr lang="en-GB" sz="2400" dirty="0">
                <a:solidFill>
                  <a:schemeClr val="bg2"/>
                </a:solidFill>
              </a:rPr>
              <a:t> empty between arms, just less material there.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59436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Recall: disk has “differential rotation”, not rigid-body.  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1022978" name="Picture 2" descr="http://nedwww.ipac.caltech.edu/img9/2002HSTHH.C.......:/MESSIER_051:I:HST2002.jpg"/>
          <p:cNvPicPr>
            <a:picLocks noChangeAspect="1" noChangeArrowheads="1"/>
          </p:cNvPicPr>
          <p:nvPr/>
        </p:nvPicPr>
        <p:blipFill>
          <a:blip r:embed="rId3" cstate="print"/>
          <a:srcRect t="3750" b="9375"/>
          <a:stretch>
            <a:fillRect/>
          </a:stretch>
        </p:blipFill>
        <p:spPr bwMode="auto">
          <a:xfrm>
            <a:off x="4648200" y="1066800"/>
            <a:ext cx="4095750" cy="443549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48200" y="54864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Inner disk of M51 with HST – note dust lanes, HII regions, young blue clusters concentrated to arms.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31D13-9A0B-4015-9F1F-0CE1E40F5AB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Oval 1"/>
          <p:cNvSpPr/>
          <p:nvPr/>
        </p:nvSpPr>
        <p:spPr bwMode="auto">
          <a:xfrm>
            <a:off x="7391400" y="1828800"/>
            <a:ext cx="228600" cy="228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-12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879781" y="1943100"/>
            <a:ext cx="228600" cy="228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-12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382000" y="2590800"/>
            <a:ext cx="228600" cy="228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-12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8352941" y="3733800"/>
            <a:ext cx="228600" cy="228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-12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277100" y="1952141"/>
            <a:ext cx="228600" cy="228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-12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429141" y="4038600"/>
            <a:ext cx="228600" cy="228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-12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181600" y="3733800"/>
            <a:ext cx="228600" cy="228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-12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876800" y="1371600"/>
            <a:ext cx="228600" cy="228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-12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152400" y="152400"/>
            <a:ext cx="8788319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u="sng" dirty="0">
                <a:solidFill>
                  <a:schemeClr val="bg2"/>
                </a:solidFill>
              </a:rPr>
              <a:t>Problem:  How do spiral arms survive?</a:t>
            </a: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GB" sz="2400" u="sng" dirty="0">
              <a:solidFill>
                <a:schemeClr val="bg2"/>
              </a:solidFill>
            </a:endParaRP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dirty="0" smtClean="0">
                <a:solidFill>
                  <a:schemeClr val="bg2"/>
                </a:solidFill>
              </a:rPr>
              <a:t>Given </a:t>
            </a:r>
            <a:r>
              <a:rPr lang="en-GB" sz="2400" dirty="0">
                <a:solidFill>
                  <a:schemeClr val="bg2"/>
                </a:solidFill>
              </a:rPr>
              <a:t>differential rotation, </a:t>
            </a:r>
            <a:r>
              <a:rPr lang="en-GB" sz="2400" dirty="0" smtClean="0">
                <a:solidFill>
                  <a:schemeClr val="bg2"/>
                </a:solidFill>
              </a:rPr>
              <a:t>if arms always contain same material, should </a:t>
            </a:r>
            <a:r>
              <a:rPr lang="en-GB" sz="2400" dirty="0">
                <a:solidFill>
                  <a:schemeClr val="bg2"/>
                </a:solidFill>
              </a:rPr>
              <a:t>be stretched and smeared out after a few revolutions (Sun has made 20 already):</a:t>
            </a: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GB" sz="2400" dirty="0">
              <a:solidFill>
                <a:schemeClr val="bg2"/>
              </a:solidFill>
            </a:endParaRP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dirty="0">
                <a:solidFill>
                  <a:schemeClr val="bg2"/>
                </a:solidFill>
              </a:rPr>
              <a:t>                                </a:t>
            </a:r>
            <a:r>
              <a:rPr lang="en-GB" sz="2400" dirty="0" smtClean="0">
                <a:solidFill>
                  <a:schemeClr val="bg2"/>
                </a:solidFill>
              </a:rPr>
              <a:t> </a:t>
            </a:r>
            <a:r>
              <a:rPr lang="en-GB" sz="2400" u="sng" dirty="0">
                <a:solidFill>
                  <a:schemeClr val="bg2"/>
                </a:solidFill>
              </a:rPr>
              <a:t>The Winding Dilemma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0321" y="2362200"/>
            <a:ext cx="4704480" cy="4408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31D13-9A0B-4015-9F1F-0CE1E40F5AB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9920" y="1090195"/>
            <a:ext cx="7077600" cy="246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1062120" y="251936"/>
            <a:ext cx="693888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GB" sz="2400" dirty="0" smtClean="0">
                <a:solidFill>
                  <a:schemeClr val="bg2"/>
                </a:solidFill>
              </a:rPr>
              <a:t>So if spiral arms always contain same material, the </a:t>
            </a:r>
            <a:r>
              <a:rPr lang="en-GB" sz="2400" dirty="0">
                <a:solidFill>
                  <a:schemeClr val="bg2"/>
                </a:solidFill>
              </a:rPr>
              <a:t>spiral should end up like </a:t>
            </a:r>
            <a:r>
              <a:rPr lang="en-GB" sz="2400" dirty="0" smtClean="0">
                <a:solidFill>
                  <a:schemeClr val="bg2"/>
                </a:solidFill>
              </a:rPr>
              <a:t>this after just a few orbits:</a:t>
            </a:r>
            <a:endParaRPr lang="en-GB" sz="2400" dirty="0">
              <a:solidFill>
                <a:schemeClr val="bg2"/>
              </a:solidFill>
            </a:endParaRP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146880" y="4334855"/>
            <a:ext cx="269712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sz="2400" dirty="0">
                <a:solidFill>
                  <a:schemeClr val="bg2"/>
                </a:solidFill>
              </a:rPr>
              <a:t>Real structure of Milky Way (and other spiral galaxies) is more loosely wrapped.</a:t>
            </a:r>
          </a:p>
        </p:txBody>
      </p:sp>
      <p:pic>
        <p:nvPicPr>
          <p:cNvPr id="14343" name="Picture 7" descr="http://www.maa.clell.de/Messier/Png/m83.png"/>
          <p:cNvPicPr>
            <a:picLocks noChangeAspect="1" noChangeArrowheads="1"/>
          </p:cNvPicPr>
          <p:nvPr/>
        </p:nvPicPr>
        <p:blipFill>
          <a:blip r:embed="rId4" cstate="print"/>
          <a:srcRect l="8618" r="8000" b="4080"/>
          <a:stretch>
            <a:fillRect/>
          </a:stretch>
        </p:blipFill>
        <p:spPr bwMode="auto">
          <a:xfrm>
            <a:off x="6172200" y="4038600"/>
            <a:ext cx="2859712" cy="2570254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0" y="6553200"/>
            <a:ext cx="1905000" cy="457200"/>
          </a:xfrm>
        </p:spPr>
        <p:txBody>
          <a:bodyPr/>
          <a:lstStyle/>
          <a:p>
            <a:fld id="{2B431D13-9A0B-4015-9F1F-0CE1E40F5AB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2" descr="See Explanation.&#10;Moving the cursor over the image will bring up an alternate version.&#10;Clicking on the image will bring up the highest resolution version&#10;available.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9000" contrast="5000"/>
          </a:blip>
          <a:srcRect/>
          <a:stretch>
            <a:fillRect/>
          </a:stretch>
        </p:blipFill>
        <p:spPr bwMode="auto">
          <a:xfrm>
            <a:off x="3124200" y="4038600"/>
            <a:ext cx="2590800" cy="25908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31D13-9A0B-4015-9F1F-0CE1E40F5AB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69606" y="6457890"/>
            <a:ext cx="5240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Best seen around August, running NE to SW</a:t>
            </a:r>
            <a:endParaRPr lang="en-US" sz="2000" dirty="0"/>
          </a:p>
        </p:txBody>
      </p:sp>
      <p:pic>
        <p:nvPicPr>
          <p:cNvPr id="9" name="Picture 4" descr="http://www.frontrange.ca/galleries/NightSky/photos/2011Sep05-5128-IcefieldsAthabascaMilkyWay-3Mins-105x255degMercator-BlueDark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85" y="47655"/>
            <a:ext cx="5731949" cy="63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470881" y="609184"/>
            <a:ext cx="799056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u="sng" dirty="0">
                <a:solidFill>
                  <a:schemeClr val="bg2"/>
                </a:solidFill>
              </a:rPr>
              <a:t>Proposed solution</a:t>
            </a:r>
            <a:r>
              <a:rPr lang="en-GB" sz="2400" dirty="0">
                <a:solidFill>
                  <a:schemeClr val="bg2"/>
                </a:solidFill>
              </a:rPr>
              <a:t>:</a:t>
            </a: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GB" sz="2400" dirty="0">
              <a:solidFill>
                <a:schemeClr val="bg2"/>
              </a:solidFill>
            </a:endParaRP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400" dirty="0">
                <a:solidFill>
                  <a:schemeClr val="bg2"/>
                </a:solidFill>
              </a:rPr>
              <a:t>        Arms are not material moving together, but mark peak of a </a:t>
            </a:r>
            <a:r>
              <a:rPr lang="en-GB" sz="2400" dirty="0" err="1">
                <a:solidFill>
                  <a:schemeClr val="bg2"/>
                </a:solidFill>
              </a:rPr>
              <a:t>compressional</a:t>
            </a:r>
            <a:r>
              <a:rPr lang="en-GB" sz="2400" dirty="0">
                <a:solidFill>
                  <a:schemeClr val="bg2"/>
                </a:solidFill>
              </a:rPr>
              <a:t> wave circling the disk:</a:t>
            </a: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914400" y="2358479"/>
            <a:ext cx="7437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GB" sz="3200" dirty="0">
                <a:solidFill>
                  <a:schemeClr val="bg2"/>
                </a:solidFill>
              </a:rPr>
              <a:t>A Spiral Density </a:t>
            </a:r>
            <a:r>
              <a:rPr lang="en-GB" sz="3200" dirty="0" smtClean="0">
                <a:solidFill>
                  <a:schemeClr val="bg2"/>
                </a:solidFill>
              </a:rPr>
              <a:t>Wave (Lin &amp; </a:t>
            </a:r>
            <a:r>
              <a:rPr lang="en-GB" sz="3200" dirty="0" err="1" smtClean="0">
                <a:solidFill>
                  <a:schemeClr val="bg2"/>
                </a:solidFill>
              </a:rPr>
              <a:t>Shu</a:t>
            </a:r>
            <a:r>
              <a:rPr lang="en-GB" sz="3200" dirty="0" smtClean="0">
                <a:solidFill>
                  <a:schemeClr val="bg2"/>
                </a:solidFill>
              </a:rPr>
              <a:t> 1964)</a:t>
            </a:r>
            <a:endParaRPr lang="en-GB" sz="3200" dirty="0">
              <a:solidFill>
                <a:schemeClr val="bg2"/>
              </a:solidFill>
            </a:endParaRPr>
          </a:p>
        </p:txBody>
      </p:sp>
      <p:pic>
        <p:nvPicPr>
          <p:cNvPr id="15366" name="Picture 6" descr="traffi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280" y="6194091"/>
            <a:ext cx="7751520" cy="194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1066800" y="5266341"/>
            <a:ext cx="2133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800" dirty="0">
                <a:solidFill>
                  <a:schemeClr val="bg2"/>
                </a:solidFill>
              </a:rPr>
              <a:t>Traffic-jam </a:t>
            </a:r>
            <a:r>
              <a:rPr lang="en-GB" sz="1800" dirty="0" smtClean="0">
                <a:solidFill>
                  <a:schemeClr val="bg2"/>
                </a:solidFill>
              </a:rPr>
              <a:t>analogy</a:t>
            </a:r>
            <a:endParaRPr lang="en-GB" sz="1800" dirty="0">
              <a:solidFill>
                <a:schemeClr val="bg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fld id="{2B431D13-9A0B-4015-9F1F-0CE1E40F5AB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2" descr="http://www.funnychix.com/pix/tr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3048000"/>
            <a:ext cx="3971925" cy="290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20"/>
          <p:cNvSpPr>
            <a:spLocks noChangeArrowheads="1"/>
          </p:cNvSpPr>
          <p:nvPr/>
        </p:nvSpPr>
        <p:spPr bwMode="auto">
          <a:xfrm rot="1740000">
            <a:off x="76480" y="1286055"/>
            <a:ext cx="5736960" cy="4221083"/>
          </a:xfrm>
          <a:prstGeom prst="ellips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7436" name="Picture 28" descr="spiraldensitywav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7040" y="3678146"/>
            <a:ext cx="3179520" cy="317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Oval 30"/>
          <p:cNvSpPr>
            <a:spLocks noChangeArrowheads="1"/>
          </p:cNvSpPr>
          <p:nvPr/>
        </p:nvSpPr>
        <p:spPr bwMode="auto">
          <a:xfrm rot="1740000">
            <a:off x="1124641" y="1769946"/>
            <a:ext cx="3516480" cy="3179854"/>
          </a:xfrm>
          <a:prstGeom prst="ellips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6389" name="Oval 33"/>
          <p:cNvSpPr>
            <a:spLocks noChangeArrowheads="1"/>
          </p:cNvSpPr>
          <p:nvPr/>
        </p:nvSpPr>
        <p:spPr bwMode="auto">
          <a:xfrm rot="1685353">
            <a:off x="770400" y="1493437"/>
            <a:ext cx="4233600" cy="3732872"/>
          </a:xfrm>
          <a:prstGeom prst="ellipse">
            <a:avLst/>
          </a:prstGeom>
          <a:solidFill>
            <a:srgbClr val="00B8FF">
              <a:alpha val="0"/>
            </a:srgbClr>
          </a:solidFill>
          <a:ln w="9525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6390" name="Oval 34"/>
          <p:cNvSpPr>
            <a:spLocks noChangeArrowheads="1"/>
          </p:cNvSpPr>
          <p:nvPr/>
        </p:nvSpPr>
        <p:spPr bwMode="auto">
          <a:xfrm rot="1685353">
            <a:off x="415824" y="1529326"/>
            <a:ext cx="5024160" cy="3707700"/>
          </a:xfrm>
          <a:prstGeom prst="ellipse">
            <a:avLst/>
          </a:prstGeom>
          <a:solidFill>
            <a:srgbClr val="00B8FF">
              <a:alpha val="0"/>
            </a:srgbClr>
          </a:solidFill>
          <a:ln w="9525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6391" name="Picture 41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410572">
            <a:off x="3811680" y="1562565"/>
            <a:ext cx="345600" cy="21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42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854467">
            <a:off x="4566943" y="3844495"/>
            <a:ext cx="345636" cy="21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47" descr="MCj0303833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196608">
            <a:off x="4686458" y="4442157"/>
            <a:ext cx="414764" cy="18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52" descr="MCj0388726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35702">
            <a:off x="3120480" y="1621611"/>
            <a:ext cx="483840" cy="14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53" descr="MCj0388726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97017">
            <a:off x="2774880" y="1216928"/>
            <a:ext cx="483840" cy="148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54" descr="MCj0388726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860707">
            <a:off x="4433760" y="5226309"/>
            <a:ext cx="483840" cy="148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55" descr="MCj0388726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752224">
            <a:off x="3396960" y="4949800"/>
            <a:ext cx="483840" cy="148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35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3207622">
            <a:off x="1184382" y="2047187"/>
            <a:ext cx="345636" cy="21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36" descr="MCj0388726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8244987">
            <a:off x="1363680" y="4494712"/>
            <a:ext cx="483840" cy="148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39" descr="MCj0303833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3812552">
            <a:off x="379419" y="1953575"/>
            <a:ext cx="414764" cy="18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1" name="Picture 40" descr="MCj0303833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101159">
            <a:off x="517659" y="2575721"/>
            <a:ext cx="414764" cy="18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2" name="Picture 43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9416169">
            <a:off x="2221920" y="4949800"/>
            <a:ext cx="345600" cy="21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3" name="Picture 44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9152246">
            <a:off x="1807200" y="5018928"/>
            <a:ext cx="345600" cy="21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4" name="Picture 45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7739110">
            <a:off x="1046142" y="4466641"/>
            <a:ext cx="345636" cy="21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5" name="Picture 46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7108591">
            <a:off x="1110943" y="4046117"/>
            <a:ext cx="345636" cy="21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6" name="Picture 48" descr="MCj0303833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8753356">
            <a:off x="1807200" y="4764020"/>
            <a:ext cx="414720" cy="18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7" name="Picture 49" descr="MCj0303833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8288965">
            <a:off x="1392480" y="4787063"/>
            <a:ext cx="414720" cy="18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8" name="Picture 50" descr="MCj0388726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9190715">
            <a:off x="2221920" y="5295436"/>
            <a:ext cx="483840" cy="148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9" name="Picture 51" descr="MCj0388726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2074037">
            <a:off x="1185120" y="1621611"/>
            <a:ext cx="483840" cy="14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0" name="Picture 56" descr="MCj0388726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7014029">
            <a:off x="464375" y="3804168"/>
            <a:ext cx="483891" cy="14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1" name="Picture 57" descr="MCj0303833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4650">
            <a:off x="2636640" y="1493438"/>
            <a:ext cx="414720" cy="18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2" name="Picture 58" descr="MCj0303833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47876">
            <a:off x="3673440" y="1839074"/>
            <a:ext cx="414720" cy="18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3" name="Picture 59" descr="MCj0303833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44601">
            <a:off x="3396960" y="1376785"/>
            <a:ext cx="414720" cy="18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4" name="Picture 60" descr="MCj0303833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647876">
            <a:off x="4803099" y="3014966"/>
            <a:ext cx="414764" cy="18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5" name="Picture 61" descr="MCj0303833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39313">
            <a:off x="4018298" y="2116312"/>
            <a:ext cx="414764" cy="18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6" name="Picture 62" descr="MCj0388726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727220">
            <a:off x="4156535" y="1898847"/>
            <a:ext cx="483891" cy="14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88" name="Text Box 80"/>
          <p:cNvSpPr txBox="1">
            <a:spLocks noChangeArrowheads="1"/>
          </p:cNvSpPr>
          <p:nvPr/>
        </p:nvSpPr>
        <p:spPr bwMode="auto">
          <a:xfrm>
            <a:off x="5414397" y="0"/>
            <a:ext cx="3729603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GB" sz="2000" dirty="0" smtClean="0">
                <a:solidFill>
                  <a:schemeClr val="bg2"/>
                </a:solidFill>
              </a:rPr>
              <a:t>Replace </a:t>
            </a:r>
            <a:r>
              <a:rPr lang="en-GB" sz="2000" dirty="0">
                <a:solidFill>
                  <a:schemeClr val="bg2"/>
                </a:solidFill>
              </a:rPr>
              <a:t>cars by stars </a:t>
            </a:r>
            <a:r>
              <a:rPr lang="en-GB" sz="2000" dirty="0" smtClean="0">
                <a:solidFill>
                  <a:schemeClr val="bg2"/>
                </a:solidFill>
              </a:rPr>
              <a:t>(ignore gas clouds for now).  Traffic </a:t>
            </a:r>
            <a:r>
              <a:rPr lang="en-GB" sz="2000" dirty="0">
                <a:solidFill>
                  <a:schemeClr val="bg2"/>
                </a:solidFill>
              </a:rPr>
              <a:t>jams are </a:t>
            </a:r>
            <a:r>
              <a:rPr lang="en-GB" sz="2000" dirty="0" smtClean="0">
                <a:solidFill>
                  <a:schemeClr val="bg2"/>
                </a:solidFill>
              </a:rPr>
              <a:t>due </a:t>
            </a:r>
            <a:r>
              <a:rPr lang="en-GB" sz="2000" dirty="0">
                <a:solidFill>
                  <a:schemeClr val="bg2"/>
                </a:solidFill>
              </a:rPr>
              <a:t>to the stars' collective </a:t>
            </a:r>
            <a:r>
              <a:rPr lang="en-GB" sz="2000" dirty="0" smtClean="0">
                <a:solidFill>
                  <a:schemeClr val="bg2"/>
                </a:solidFill>
              </a:rPr>
              <a:t>gravity: higher </a:t>
            </a:r>
            <a:r>
              <a:rPr lang="en-GB" sz="2000" dirty="0">
                <a:solidFill>
                  <a:schemeClr val="bg2"/>
                </a:solidFill>
              </a:rPr>
              <a:t>gravity of </a:t>
            </a:r>
            <a:r>
              <a:rPr lang="en-GB" sz="2000" dirty="0" smtClean="0">
                <a:solidFill>
                  <a:schemeClr val="bg2"/>
                </a:solidFill>
              </a:rPr>
              <a:t>jams makes star orbits crowd together, which in turn maintains the enhanced gravity –&gt; self-perpetuating. Calculations and simulations suggest this may </a:t>
            </a:r>
            <a:r>
              <a:rPr lang="en-GB" sz="2000" dirty="0">
                <a:solidFill>
                  <a:schemeClr val="bg2"/>
                </a:solidFill>
              </a:rPr>
              <a:t>be maintained for a long </a:t>
            </a:r>
            <a:r>
              <a:rPr lang="en-GB" sz="2000" dirty="0" smtClean="0">
                <a:solidFill>
                  <a:schemeClr val="bg2"/>
                </a:solidFill>
              </a:rPr>
              <a:t>time.  How must orbits be arranged to make spiral shaped compression?</a:t>
            </a:r>
            <a:endParaRPr lang="en-GB" sz="2000" dirty="0">
              <a:solidFill>
                <a:schemeClr val="bg2"/>
              </a:solidFill>
            </a:endParaRPr>
          </a:p>
        </p:txBody>
      </p:sp>
      <p:sp>
        <p:nvSpPr>
          <p:cNvPr id="16418" name="Text Box 81"/>
          <p:cNvSpPr txBox="1">
            <a:spLocks noChangeArrowheads="1"/>
          </p:cNvSpPr>
          <p:nvPr/>
        </p:nvSpPr>
        <p:spPr bwMode="auto">
          <a:xfrm>
            <a:off x="29020" y="260761"/>
            <a:ext cx="4710741" cy="39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r>
              <a:rPr lang="en-US" sz="2000" dirty="0"/>
              <a:t>Traffic jam on a loop caused by merging</a:t>
            </a:r>
          </a:p>
        </p:txBody>
      </p:sp>
      <p:sp>
        <p:nvSpPr>
          <p:cNvPr id="17490" name="Oval 82"/>
          <p:cNvSpPr>
            <a:spLocks noChangeArrowheads="1"/>
          </p:cNvSpPr>
          <p:nvPr/>
        </p:nvSpPr>
        <p:spPr bwMode="auto">
          <a:xfrm rot="8787290">
            <a:off x="6217920" y="4259967"/>
            <a:ext cx="2211840" cy="1994610"/>
          </a:xfrm>
          <a:prstGeom prst="ellipse">
            <a:avLst/>
          </a:prstGeom>
          <a:solidFill>
            <a:srgbClr val="00B8FF">
              <a:alpha val="0"/>
            </a:srgbClr>
          </a:solidFill>
          <a:ln w="19050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7491" name="Oval 83"/>
          <p:cNvSpPr>
            <a:spLocks noChangeArrowheads="1"/>
          </p:cNvSpPr>
          <p:nvPr/>
        </p:nvSpPr>
        <p:spPr bwMode="auto">
          <a:xfrm rot="827031">
            <a:off x="5747040" y="3912891"/>
            <a:ext cx="3179520" cy="2695963"/>
          </a:xfrm>
          <a:prstGeom prst="ellipse">
            <a:avLst/>
          </a:prstGeom>
          <a:solidFill>
            <a:srgbClr val="00B8FF">
              <a:alpha val="0"/>
            </a:srgbClr>
          </a:solidFill>
          <a:ln w="19050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7492" name="Oval 84"/>
          <p:cNvSpPr>
            <a:spLocks noChangeArrowheads="1"/>
          </p:cNvSpPr>
          <p:nvPr/>
        </p:nvSpPr>
        <p:spPr bwMode="auto">
          <a:xfrm rot="-3697423">
            <a:off x="6593684" y="4634472"/>
            <a:ext cx="1451672" cy="1244160"/>
          </a:xfrm>
          <a:prstGeom prst="ellipse">
            <a:avLst/>
          </a:prstGeom>
          <a:solidFill>
            <a:srgbClr val="00B8FF">
              <a:alpha val="0"/>
            </a:srgbClr>
          </a:solidFill>
          <a:ln w="19050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600200" y="5791200"/>
            <a:ext cx="4150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Not shown: whole pattern rotates slowly.</a:t>
            </a:r>
          </a:p>
          <a:p>
            <a:r>
              <a:rPr lang="en-US" sz="1600" dirty="0" smtClean="0"/>
              <a:t>Rigidly?  Can it survive for billions of years?</a:t>
            </a:r>
          </a:p>
          <a:p>
            <a:r>
              <a:rPr lang="en-US" sz="1600" dirty="0" smtClean="0"/>
              <a:t>Waves may be transient and recurrent.</a:t>
            </a:r>
            <a:endParaRPr lang="en-US" sz="1600" dirty="0"/>
          </a:p>
        </p:txBody>
      </p:sp>
      <p:pic>
        <p:nvPicPr>
          <p:cNvPr id="1014786" name="Picture 2" descr="http://abyss.uoregon.edu/~js/images/spiral_density_waves.gif"/>
          <p:cNvPicPr>
            <a:picLocks noChangeAspect="1" noChangeArrowheads="1"/>
          </p:cNvPicPr>
          <p:nvPr/>
        </p:nvPicPr>
        <p:blipFill>
          <a:blip r:embed="rId7" cstate="print"/>
          <a:srcRect l="58182" t="10148" r="1711" b="30444"/>
          <a:stretch>
            <a:fillRect/>
          </a:stretch>
        </p:blipFill>
        <p:spPr bwMode="auto">
          <a:xfrm rot="5400000">
            <a:off x="1866889" y="2034531"/>
            <a:ext cx="2143120" cy="2676495"/>
          </a:xfrm>
          <a:prstGeom prst="rect">
            <a:avLst/>
          </a:prstGeom>
          <a:noFill/>
        </p:spPr>
      </p:pic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>
          <a:xfrm>
            <a:off x="7315200" y="6400800"/>
            <a:ext cx="1905000" cy="457200"/>
          </a:xfrm>
        </p:spPr>
        <p:txBody>
          <a:bodyPr/>
          <a:lstStyle/>
          <a:p>
            <a:fld id="{2B431D13-9A0B-4015-9F1F-0CE1E40F5ABD}" type="slidenum">
              <a:rPr lang="en-US" smtClean="0"/>
              <a:pPr/>
              <a:t>21</a:t>
            </a:fld>
            <a:endParaRPr lang="en-US"/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6400800" y="4739736"/>
            <a:ext cx="1878576" cy="1051464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17491" idx="2"/>
            <a:endCxn id="17491" idx="6"/>
          </p:cNvCxnSpPr>
          <p:nvPr/>
        </p:nvCxnSpPr>
        <p:spPr bwMode="auto">
          <a:xfrm>
            <a:off x="5792823" y="4882097"/>
            <a:ext cx="3087954" cy="757552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300000"/>
            </a:camera>
            <a:lightRig rig="threePt" dir="t"/>
          </a:scene3d>
        </p:spPr>
      </p:cxnSp>
      <p:cxnSp>
        <p:nvCxnSpPr>
          <p:cNvPr id="55" name="Straight Connector 54"/>
          <p:cNvCxnSpPr>
            <a:stCxn id="17492" idx="2"/>
            <a:endCxn id="17492" idx="6"/>
          </p:cNvCxnSpPr>
          <p:nvPr/>
        </p:nvCxnSpPr>
        <p:spPr bwMode="auto">
          <a:xfrm flipV="1">
            <a:off x="6974559" y="4617929"/>
            <a:ext cx="689922" cy="1277246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hlinkClick r:id="rId8"/>
          </p:cNvPr>
          <p:cNvSpPr txBox="1"/>
          <p:nvPr/>
        </p:nvSpPr>
        <p:spPr>
          <a:xfrm>
            <a:off x="2855049" y="6494705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7030A0"/>
                </a:solidFill>
              </a:rPr>
              <a:t>Another animation</a:t>
            </a:r>
            <a:endParaRPr lang="en-US" u="sng" dirty="0">
              <a:solidFill>
                <a:srgbClr val="7030A0"/>
              </a:solidFill>
            </a:endParaRPr>
          </a:p>
        </p:txBody>
      </p:sp>
      <p:sp>
        <p:nvSpPr>
          <p:cNvPr id="2" name="TextBox 1">
            <a:hlinkClick r:id="rId9"/>
          </p:cNvPr>
          <p:cNvSpPr txBox="1"/>
          <p:nvPr/>
        </p:nvSpPr>
        <p:spPr>
          <a:xfrm>
            <a:off x="63747" y="716587"/>
            <a:ext cx="2440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7030A0"/>
                </a:solidFill>
              </a:rPr>
              <a:t>circular traffic jam simulation</a:t>
            </a:r>
            <a:endParaRPr lang="en-US" u="sng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14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14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88" grpId="0"/>
      <p:bldP spid="17490" grpId="0" animBg="1"/>
      <p:bldP spid="17491" grpId="0" animBg="1"/>
      <p:bldP spid="17492" grpId="0" animBg="1"/>
      <p:bldP spid="38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04800" y="4465909"/>
            <a:ext cx="83044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000" dirty="0">
                <a:solidFill>
                  <a:schemeClr val="bg2"/>
                </a:solidFill>
              </a:rPr>
              <a:t>G</a:t>
            </a:r>
            <a:r>
              <a:rPr lang="en-GB" sz="2000" dirty="0" smtClean="0">
                <a:solidFill>
                  <a:schemeClr val="bg2"/>
                </a:solidFill>
              </a:rPr>
              <a:t>as </a:t>
            </a:r>
            <a:r>
              <a:rPr lang="en-GB" sz="2000" dirty="0">
                <a:solidFill>
                  <a:schemeClr val="bg2"/>
                </a:solidFill>
              </a:rPr>
              <a:t>clouds pushed together in arms too =&gt; high density of clouds =&gt; high concentration of dust =&gt; dust lanes.</a:t>
            </a:r>
          </a:p>
          <a:p>
            <a:pPr>
              <a:buClr>
                <a:srgbClr val="000000"/>
              </a:buClr>
              <a:buSzPct val="45000"/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GB" sz="2000" dirty="0">
              <a:solidFill>
                <a:schemeClr val="bg2"/>
              </a:solidFill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320280" y="5181600"/>
            <a:ext cx="84427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000" dirty="0">
                <a:solidFill>
                  <a:schemeClr val="bg2"/>
                </a:solidFill>
              </a:rPr>
              <a:t>Also, squeezing of </a:t>
            </a:r>
            <a:r>
              <a:rPr lang="en-GB" sz="2000" dirty="0" smtClean="0">
                <a:solidFill>
                  <a:schemeClr val="bg2"/>
                </a:solidFill>
              </a:rPr>
              <a:t>molecular gas clouds </a:t>
            </a:r>
            <a:r>
              <a:rPr lang="en-GB" sz="2000" dirty="0">
                <a:solidFill>
                  <a:schemeClr val="bg2"/>
                </a:solidFill>
              </a:rPr>
              <a:t>initiates collapse within </a:t>
            </a:r>
            <a:r>
              <a:rPr lang="en-GB" sz="2000" dirty="0" smtClean="0">
                <a:solidFill>
                  <a:schemeClr val="bg2"/>
                </a:solidFill>
              </a:rPr>
              <a:t>the denser ones </a:t>
            </a:r>
            <a:r>
              <a:rPr lang="en-GB" sz="2000" dirty="0">
                <a:solidFill>
                  <a:schemeClr val="bg2"/>
                </a:solidFill>
              </a:rPr>
              <a:t>=&gt; star formation. </a:t>
            </a:r>
            <a:r>
              <a:rPr lang="en-GB" sz="2000" dirty="0" smtClean="0">
                <a:solidFill>
                  <a:schemeClr val="bg2"/>
                </a:solidFill>
              </a:rPr>
              <a:t> Bright </a:t>
            </a:r>
            <a:r>
              <a:rPr lang="en-GB" sz="2000" dirty="0">
                <a:solidFill>
                  <a:schemeClr val="bg2"/>
                </a:solidFill>
              </a:rPr>
              <a:t>young massive stars live and die in spiral arms.  Emission nebulae mostly in spiral </a:t>
            </a:r>
            <a:r>
              <a:rPr lang="en-GB" sz="2000" dirty="0" smtClean="0">
                <a:solidFill>
                  <a:schemeClr val="bg2"/>
                </a:solidFill>
              </a:rPr>
              <a:t>arms (</a:t>
            </a:r>
            <a:r>
              <a:rPr lang="en-GB" sz="2000" dirty="0" smtClean="0">
                <a:solidFill>
                  <a:srgbClr val="7030A0"/>
                </a:solidFill>
                <a:hlinkClick r:id="rId3"/>
              </a:rPr>
              <a:t>animation</a:t>
            </a:r>
            <a:r>
              <a:rPr lang="en-GB" sz="2000" dirty="0" smtClean="0">
                <a:solidFill>
                  <a:schemeClr val="bg2"/>
                </a:solidFill>
              </a:rPr>
              <a:t>).</a:t>
            </a:r>
            <a:endParaRPr lang="en-GB" sz="2000" dirty="0">
              <a:solidFill>
                <a:schemeClr val="bg2"/>
              </a:solidFill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228600" y="6172200"/>
            <a:ext cx="8686800" cy="69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en-US" sz="2000" dirty="0"/>
              <a:t>So arms always contain same </a:t>
            </a:r>
            <a:r>
              <a:rPr lang="en-US" sz="2000" u="sng" dirty="0"/>
              <a:t>types</a:t>
            </a:r>
            <a:r>
              <a:rPr lang="en-US" sz="2000" dirty="0"/>
              <a:t> of objects, but </a:t>
            </a:r>
            <a:r>
              <a:rPr lang="en-US" sz="2000" u="sng" dirty="0"/>
              <a:t>individual</a:t>
            </a:r>
            <a:r>
              <a:rPr lang="en-US" sz="2000" dirty="0"/>
              <a:t> objects come and go.</a:t>
            </a:r>
          </a:p>
        </p:txBody>
      </p:sp>
      <p:pic>
        <p:nvPicPr>
          <p:cNvPr id="8" name="Picture 2" descr="http://nedwww.ipac.caltech.edu/img9/2002HSTHH.C.......:/MESSIER_051:I:HST2002.jpg"/>
          <p:cNvPicPr>
            <a:picLocks noChangeAspect="1" noChangeArrowheads="1"/>
          </p:cNvPicPr>
          <p:nvPr/>
        </p:nvPicPr>
        <p:blipFill>
          <a:blip r:embed="rId4" cstate="print"/>
          <a:srcRect t="3750" b="9375"/>
          <a:stretch>
            <a:fillRect/>
          </a:stretch>
        </p:blipFill>
        <p:spPr bwMode="auto">
          <a:xfrm>
            <a:off x="4800600" y="64963"/>
            <a:ext cx="3810000" cy="4126037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762000" y="69031"/>
            <a:ext cx="3628531" cy="4274369"/>
            <a:chOff x="1828800" y="0"/>
            <a:chExt cx="3628531" cy="4274369"/>
          </a:xfrm>
        </p:grpSpPr>
        <p:pic>
          <p:nvPicPr>
            <p:cNvPr id="17411" name="Picture 1"/>
            <p:cNvPicPr>
              <a:picLocks noChangeAspect="1" noChangeArrowheads="1"/>
            </p:cNvPicPr>
            <p:nvPr/>
          </p:nvPicPr>
          <p:blipFill>
            <a:blip r:embed="rId5" cstate="print">
              <a:lum bright="22000"/>
            </a:blip>
            <a:srcRect l="33426"/>
            <a:stretch>
              <a:fillRect/>
            </a:stretch>
          </p:blipFill>
          <p:spPr bwMode="auto">
            <a:xfrm>
              <a:off x="1828800" y="0"/>
              <a:ext cx="3628531" cy="4274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5" cstate="print">
              <a:lum bright="22000"/>
            </a:blip>
            <a:srcRect l="84234" r="-1337" b="84063"/>
            <a:stretch>
              <a:fillRect/>
            </a:stretch>
          </p:blipFill>
          <p:spPr bwMode="auto">
            <a:xfrm>
              <a:off x="1828800" y="762000"/>
              <a:ext cx="495973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Oval 84"/>
          <p:cNvSpPr>
            <a:spLocks noChangeArrowheads="1"/>
          </p:cNvSpPr>
          <p:nvPr/>
        </p:nvSpPr>
        <p:spPr bwMode="auto">
          <a:xfrm rot="12145255">
            <a:off x="5094870" y="861181"/>
            <a:ext cx="3230141" cy="2582840"/>
          </a:xfrm>
          <a:prstGeom prst="ellipse">
            <a:avLst/>
          </a:prstGeom>
          <a:solidFill>
            <a:srgbClr val="00B8FF">
              <a:alpha val="0"/>
            </a:srgbClr>
          </a:solidFill>
          <a:ln w="38100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 dirty="0"/>
          </a:p>
        </p:txBody>
      </p:sp>
      <p:sp>
        <p:nvSpPr>
          <p:cNvPr id="20" name="Arc 19"/>
          <p:cNvSpPr/>
          <p:nvPr/>
        </p:nvSpPr>
        <p:spPr bwMode="auto">
          <a:xfrm rot="9003307">
            <a:off x="4956709" y="-63649"/>
            <a:ext cx="4107379" cy="3861100"/>
          </a:xfrm>
          <a:prstGeom prst="arc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-12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fld id="{2B431D13-9A0B-4015-9F1F-0CE1E40F5AB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68438" y="2499964"/>
            <a:ext cx="144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dust lane – gas and dust pile up</a:t>
            </a:r>
            <a:endParaRPr lang="en-US" sz="1200" dirty="0">
              <a:solidFill>
                <a:srgbClr val="FFFF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7772400" y="2514600"/>
            <a:ext cx="350519" cy="21619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216137" y="234284"/>
            <a:ext cx="144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HII regions and young, blue clusters form</a:t>
            </a:r>
            <a:endParaRPr lang="en-US" sz="1200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7962900" y="1051711"/>
            <a:ext cx="0" cy="31988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%20Barred%20Spiral%20Galaxy%20(1920x1200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134" y="2362200"/>
            <a:ext cx="5216665" cy="3260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81000" y="381000"/>
            <a:ext cx="6629400" cy="599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945" tIns="41473" rIns="82945" bIns="41473">
            <a:spAutoFit/>
          </a:bodyPr>
          <a:lstStyle/>
          <a:p>
            <a:r>
              <a:rPr lang="en-US" sz="2400" dirty="0"/>
              <a:t>A bar is a pattern too</a:t>
            </a:r>
            <a:r>
              <a:rPr lang="en-US" sz="2400" dirty="0" smtClean="0"/>
              <a:t>, </a:t>
            </a:r>
            <a:r>
              <a:rPr lang="en-US" sz="2400" dirty="0"/>
              <a:t>like a </a:t>
            </a:r>
            <a:r>
              <a:rPr lang="en-US" sz="2400" dirty="0" smtClean="0"/>
              <a:t>spiral.</a:t>
            </a:r>
          </a:p>
          <a:p>
            <a:endParaRPr lang="en-US" sz="2400" dirty="0"/>
          </a:p>
          <a:p>
            <a:endParaRPr lang="en-US" sz="2400" u="sng" dirty="0" smtClean="0">
              <a:solidFill>
                <a:srgbClr val="9999FF"/>
              </a:solidFill>
              <a:hlinkClick r:id="rId4"/>
            </a:endParaRPr>
          </a:p>
          <a:p>
            <a:endParaRPr lang="en-US" sz="2400" u="sng" dirty="0" smtClean="0">
              <a:solidFill>
                <a:srgbClr val="9999FF"/>
              </a:solidFill>
              <a:hlinkClick r:id="rId4"/>
            </a:endParaRPr>
          </a:p>
          <a:p>
            <a:endParaRPr lang="en-US" sz="2400" u="sng" dirty="0" smtClean="0">
              <a:solidFill>
                <a:srgbClr val="9999FF"/>
              </a:solidFill>
              <a:hlinkClick r:id="rId4"/>
            </a:endParaRPr>
          </a:p>
          <a:p>
            <a:endParaRPr lang="en-US" sz="2400" u="sng" dirty="0" smtClean="0">
              <a:solidFill>
                <a:srgbClr val="9999FF"/>
              </a:solidFill>
              <a:hlinkClick r:id="rId4"/>
            </a:endParaRPr>
          </a:p>
          <a:p>
            <a:endParaRPr lang="en-US" sz="2400" u="sng" dirty="0" smtClean="0">
              <a:solidFill>
                <a:srgbClr val="9999FF"/>
              </a:solidFill>
              <a:hlinkClick r:id="rId4"/>
            </a:endParaRPr>
          </a:p>
          <a:p>
            <a:endParaRPr lang="en-US" sz="2400" u="sng" dirty="0" smtClean="0">
              <a:solidFill>
                <a:srgbClr val="9999FF"/>
              </a:solidFill>
              <a:hlinkClick r:id="rId4"/>
            </a:endParaRPr>
          </a:p>
          <a:p>
            <a:endParaRPr lang="en-US" sz="2400" u="sng" dirty="0" smtClean="0">
              <a:solidFill>
                <a:srgbClr val="9999FF"/>
              </a:solidFill>
              <a:hlinkClick r:id="rId4"/>
            </a:endParaRPr>
          </a:p>
          <a:p>
            <a:endParaRPr lang="en-US" sz="2400" u="sng" dirty="0" smtClean="0">
              <a:solidFill>
                <a:srgbClr val="9999FF"/>
              </a:solidFill>
              <a:hlinkClick r:id="rId4"/>
            </a:endParaRPr>
          </a:p>
          <a:p>
            <a:endParaRPr lang="en-US" sz="2400" u="sng" dirty="0" smtClean="0">
              <a:solidFill>
                <a:srgbClr val="9999FF"/>
              </a:solidFill>
              <a:hlinkClick r:id="rId4"/>
            </a:endParaRPr>
          </a:p>
          <a:p>
            <a:endParaRPr lang="en-US" sz="2400" u="sng" dirty="0" smtClean="0">
              <a:solidFill>
                <a:srgbClr val="9999FF"/>
              </a:solidFill>
              <a:hlinkClick r:id="rId4"/>
            </a:endParaRPr>
          </a:p>
          <a:p>
            <a:endParaRPr lang="en-US" sz="2400" u="sng" dirty="0" smtClean="0">
              <a:solidFill>
                <a:srgbClr val="9999FF"/>
              </a:solidFill>
              <a:hlinkClick r:id="rId4"/>
            </a:endParaRPr>
          </a:p>
          <a:p>
            <a:endParaRPr lang="en-US" sz="2400" u="sng" dirty="0" smtClean="0">
              <a:solidFill>
                <a:srgbClr val="9999FF"/>
              </a:solidFill>
              <a:hlinkClick r:id="rId4"/>
            </a:endParaRPr>
          </a:p>
          <a:p>
            <a:endParaRPr lang="en-US" sz="2400" u="sng" dirty="0" smtClean="0">
              <a:solidFill>
                <a:srgbClr val="9999FF"/>
              </a:solidFill>
              <a:hlinkClick r:id="rId4"/>
            </a:endParaRPr>
          </a:p>
          <a:p>
            <a:r>
              <a:rPr lang="en-US" sz="2400" u="sng" dirty="0" smtClean="0">
                <a:solidFill>
                  <a:srgbClr val="9999FF"/>
                </a:solidFill>
                <a:hlinkClick r:id="rId4"/>
              </a:rPr>
              <a:t>Bar simulation</a:t>
            </a:r>
            <a:endParaRPr lang="en-US" sz="2400" u="sng" dirty="0">
              <a:solidFill>
                <a:srgbClr val="9999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31D13-9A0B-4015-9F1F-0CE1E40F5AB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2" descr="See Explanation.&#10;Moving the cursor over the image will bring up an alternate version.&#10;Clicking on the image will bring up the highest resolution version&#10;available.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9000" contrast="5000"/>
          </a:blip>
          <a:srcRect/>
          <a:stretch>
            <a:fillRect/>
          </a:stretch>
        </p:blipFill>
        <p:spPr bwMode="auto">
          <a:xfrm>
            <a:off x="304800" y="2362200"/>
            <a:ext cx="327660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6858000" cy="1143000"/>
          </a:xfrm>
        </p:spPr>
        <p:txBody>
          <a:bodyPr/>
          <a:lstStyle/>
          <a:p>
            <a:r>
              <a:rPr lang="en-US" dirty="0"/>
              <a:t>Estimating the mass of the </a:t>
            </a:r>
            <a:r>
              <a:rPr lang="en-US" dirty="0" smtClean="0"/>
              <a:t>Galaxy, and Dark Matter</a:t>
            </a:r>
            <a:endParaRPr lang="en-US" dirty="0"/>
          </a:p>
        </p:txBody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905000"/>
            <a:ext cx="8229600" cy="4114800"/>
          </a:xfrm>
        </p:spPr>
        <p:txBody>
          <a:bodyPr/>
          <a:lstStyle/>
          <a:p>
            <a:r>
              <a:rPr lang="en-US" sz="2400" dirty="0" smtClean="0"/>
              <a:t>Most radiating matter runs out</a:t>
            </a:r>
          </a:p>
          <a:p>
            <a:pPr>
              <a:buNone/>
            </a:pPr>
            <a:r>
              <a:rPr lang="en-US" sz="2400" dirty="0" smtClean="0"/>
              <a:t>at about </a:t>
            </a:r>
            <a:r>
              <a:rPr lang="en-US" sz="2400" i="1" dirty="0" smtClean="0"/>
              <a:t>R</a:t>
            </a:r>
            <a:r>
              <a:rPr lang="en-US" sz="2400" dirty="0" smtClean="0"/>
              <a:t>=12 </a:t>
            </a:r>
            <a:r>
              <a:rPr lang="en-US" sz="2400" dirty="0" err="1" smtClean="0"/>
              <a:t>kpc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Rotation </a:t>
            </a:r>
            <a:r>
              <a:rPr lang="en-US" sz="2400" dirty="0"/>
              <a:t>speed </a:t>
            </a:r>
            <a:r>
              <a:rPr lang="en-US" sz="2400" dirty="0" smtClean="0"/>
              <a:t>there is</a:t>
            </a:r>
          </a:p>
          <a:p>
            <a:pPr>
              <a:buNone/>
            </a:pPr>
            <a:r>
              <a:rPr lang="en-US" sz="2400" i="1" dirty="0" smtClean="0"/>
              <a:t>V</a:t>
            </a:r>
            <a:r>
              <a:rPr lang="en-US" sz="2400" dirty="0" smtClean="0"/>
              <a:t> </a:t>
            </a:r>
            <a:r>
              <a:rPr lang="en-US" sz="2400" dirty="0"/>
              <a:t>= </a:t>
            </a:r>
            <a:r>
              <a:rPr lang="en-US" sz="2400" dirty="0" smtClean="0"/>
              <a:t>225 </a:t>
            </a:r>
            <a:r>
              <a:rPr lang="en-US" sz="2400" dirty="0"/>
              <a:t>km/s.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Use Newton’s laws to deduce </a:t>
            </a:r>
            <a:r>
              <a:rPr lang="en-US" sz="2400" dirty="0" smtClean="0"/>
              <a:t>mass</a:t>
            </a:r>
          </a:p>
          <a:p>
            <a:pPr>
              <a:buNone/>
            </a:pPr>
            <a:r>
              <a:rPr lang="en-US" sz="2400" dirty="0" smtClean="0"/>
              <a:t> within this radius.</a:t>
            </a:r>
            <a:endParaRPr lang="en-US" sz="2400" dirty="0"/>
          </a:p>
          <a:p>
            <a:endParaRPr lang="en-US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096000" y="4648200"/>
            <a:ext cx="2057400" cy="2133600"/>
            <a:chOff x="3276600" y="3962400"/>
            <a:chExt cx="2209800" cy="2209799"/>
          </a:xfrm>
        </p:grpSpPr>
        <p:sp>
          <p:nvSpPr>
            <p:cNvPr id="971780" name="Oval 4"/>
            <p:cNvSpPr>
              <a:spLocks noChangeArrowheads="1"/>
            </p:cNvSpPr>
            <p:nvPr/>
          </p:nvSpPr>
          <p:spPr bwMode="auto">
            <a:xfrm>
              <a:off x="3276600" y="4149724"/>
              <a:ext cx="2057400" cy="2022475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1781" name="Line 5"/>
            <p:cNvSpPr>
              <a:spLocks noChangeShapeType="1"/>
            </p:cNvSpPr>
            <p:nvPr/>
          </p:nvSpPr>
          <p:spPr bwMode="auto">
            <a:xfrm>
              <a:off x="4876800" y="4302124"/>
              <a:ext cx="609600" cy="422275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71782" name="Text Box 6"/>
            <p:cNvSpPr txBox="1">
              <a:spLocks noChangeArrowheads="1"/>
            </p:cNvSpPr>
            <p:nvPr/>
          </p:nvSpPr>
          <p:spPr bwMode="auto">
            <a:xfrm>
              <a:off x="5089525" y="3962400"/>
              <a:ext cx="336550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bg2"/>
                  </a:solidFill>
                  <a:latin typeface="Times New Roman" pitchFamily="18" charset="0"/>
                </a:rPr>
                <a:t>v</a:t>
              </a:r>
            </a:p>
          </p:txBody>
        </p:sp>
        <p:sp>
          <p:nvSpPr>
            <p:cNvPr id="971783" name="Text Box 7"/>
            <p:cNvSpPr txBox="1">
              <a:spLocks noChangeArrowheads="1"/>
            </p:cNvSpPr>
            <p:nvPr/>
          </p:nvSpPr>
          <p:spPr bwMode="auto">
            <a:xfrm>
              <a:off x="4267200" y="4419600"/>
              <a:ext cx="387350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Times New Roman" pitchFamily="18" charset="0"/>
                </a:rPr>
                <a:t>R</a:t>
              </a:r>
            </a:p>
          </p:txBody>
        </p:sp>
        <p:sp>
          <p:nvSpPr>
            <p:cNvPr id="971784" name="Text Box 8"/>
            <p:cNvSpPr txBox="1">
              <a:spLocks noChangeArrowheads="1"/>
            </p:cNvSpPr>
            <p:nvPr/>
          </p:nvSpPr>
          <p:spPr bwMode="auto">
            <a:xfrm>
              <a:off x="4038600" y="4953000"/>
              <a:ext cx="608013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  <a:latin typeface="Times New Roman" pitchFamily="18" charset="0"/>
                </a:rPr>
                <a:t>GC</a:t>
              </a:r>
            </a:p>
          </p:txBody>
        </p:sp>
        <p:sp>
          <p:nvSpPr>
            <p:cNvPr id="971786" name="Line 10"/>
            <p:cNvSpPr>
              <a:spLocks noChangeShapeType="1"/>
            </p:cNvSpPr>
            <p:nvPr/>
          </p:nvSpPr>
          <p:spPr bwMode="auto">
            <a:xfrm flipV="1">
              <a:off x="4343400" y="4343400"/>
              <a:ext cx="533400" cy="7620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502350" y="1371601"/>
            <a:ext cx="3641650" cy="3429000"/>
            <a:chOff x="5502350" y="1371601"/>
            <a:chExt cx="3641650" cy="3429000"/>
          </a:xfrm>
        </p:grpSpPr>
        <p:pic>
          <p:nvPicPr>
            <p:cNvPr id="11" name="Picture 2" descr="http://ebooks.bfwpub.com/universe8e/figures/23_18_big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02350" y="1371601"/>
              <a:ext cx="3641650" cy="3429000"/>
            </a:xfrm>
            <a:prstGeom prst="rect">
              <a:avLst/>
            </a:prstGeom>
            <a:noFill/>
          </p:spPr>
        </p:pic>
        <p:pic>
          <p:nvPicPr>
            <p:cNvPr id="14" name="Picture 2" descr="http://ebooks.bfwpub.com/universe8e/figures/23_18_big.gif"/>
            <p:cNvPicPr>
              <a:picLocks noChangeAspect="1" noChangeArrowheads="1"/>
            </p:cNvPicPr>
            <p:nvPr/>
          </p:nvPicPr>
          <p:blipFill>
            <a:blip r:embed="rId3" cstate="print"/>
            <a:srcRect l="53723" t="2481" r="4672" b="89302"/>
            <a:stretch>
              <a:fillRect/>
            </a:stretch>
          </p:blipFill>
          <p:spPr bwMode="auto">
            <a:xfrm flipV="1">
              <a:off x="6248400" y="1524000"/>
              <a:ext cx="1905000" cy="762000"/>
            </a:xfrm>
            <a:prstGeom prst="rect">
              <a:avLst/>
            </a:prstGeom>
            <a:noFill/>
          </p:spPr>
        </p:pic>
        <p:pic>
          <p:nvPicPr>
            <p:cNvPr id="15" name="Picture 2" descr="http://ebooks.bfwpub.com/universe8e/figures/23_18_big.gif"/>
            <p:cNvPicPr>
              <a:picLocks noChangeAspect="1" noChangeArrowheads="1"/>
            </p:cNvPicPr>
            <p:nvPr/>
          </p:nvPicPr>
          <p:blipFill>
            <a:blip r:embed="rId3" cstate="print"/>
            <a:srcRect l="53723" t="2481" r="4672" b="89302"/>
            <a:stretch>
              <a:fillRect/>
            </a:stretch>
          </p:blipFill>
          <p:spPr bwMode="auto">
            <a:xfrm flipV="1">
              <a:off x="7589520" y="2478024"/>
              <a:ext cx="1219199" cy="762000"/>
            </a:xfrm>
            <a:prstGeom prst="rect">
              <a:avLst/>
            </a:prstGeom>
            <a:noFill/>
          </p:spPr>
        </p:pic>
        <p:pic>
          <p:nvPicPr>
            <p:cNvPr id="16" name="Picture 2" descr="http://ebooks.bfwpub.com/universe8e/figures/23_18_big.gif"/>
            <p:cNvPicPr>
              <a:picLocks noChangeAspect="1" noChangeArrowheads="1"/>
            </p:cNvPicPr>
            <p:nvPr/>
          </p:nvPicPr>
          <p:blipFill>
            <a:blip r:embed="rId3" cstate="print"/>
            <a:srcRect l="53723" t="2481" r="4672" b="89302"/>
            <a:stretch>
              <a:fillRect/>
            </a:stretch>
          </p:blipFill>
          <p:spPr bwMode="auto">
            <a:xfrm flipV="1">
              <a:off x="6324600" y="2133600"/>
              <a:ext cx="228600" cy="381000"/>
            </a:xfrm>
            <a:prstGeom prst="rect">
              <a:avLst/>
            </a:prstGeom>
            <a:noFill/>
          </p:spPr>
        </p:pic>
        <p:pic>
          <p:nvPicPr>
            <p:cNvPr id="17" name="Picture 2" descr="http://ebooks.bfwpub.com/universe8e/figures/23_18_big.gif"/>
            <p:cNvPicPr>
              <a:picLocks noChangeAspect="1" noChangeArrowheads="1"/>
            </p:cNvPicPr>
            <p:nvPr/>
          </p:nvPicPr>
          <p:blipFill>
            <a:blip r:embed="rId3" cstate="print"/>
            <a:srcRect l="53723" t="2481" r="7007" b="89302"/>
            <a:stretch>
              <a:fillRect/>
            </a:stretch>
          </p:blipFill>
          <p:spPr bwMode="auto">
            <a:xfrm flipV="1">
              <a:off x="6172201" y="3048000"/>
              <a:ext cx="2804991" cy="838200"/>
            </a:xfrm>
            <a:prstGeom prst="rect">
              <a:avLst/>
            </a:prstGeom>
            <a:noFill/>
          </p:spPr>
        </p:pic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0585-489A-4CA1-AAFB-C0AEF0FCE5E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8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5800" y="76200"/>
            <a:ext cx="8077200" cy="5410200"/>
          </a:xfrm>
        </p:spPr>
        <p:txBody>
          <a:bodyPr/>
          <a:lstStyle/>
          <a:p>
            <a:pPr algn="l"/>
            <a:r>
              <a:rPr lang="en-US" sz="2400" dirty="0"/>
              <a:t>For object moving at speed </a:t>
            </a:r>
            <a:r>
              <a:rPr lang="en-US" sz="2400" i="1" dirty="0"/>
              <a:t>V</a:t>
            </a:r>
            <a:r>
              <a:rPr lang="en-US" sz="2400" dirty="0"/>
              <a:t> in a circular orbit of radius</a:t>
            </a:r>
            <a:r>
              <a:rPr lang="en-US" sz="2400" i="1" dirty="0"/>
              <a:t> R </a:t>
            </a:r>
            <a:r>
              <a:rPr lang="en-US" sz="2400" dirty="0"/>
              <a:t>the acceleration is:</a:t>
            </a:r>
          </a:p>
          <a:p>
            <a:pPr algn="l"/>
            <a:endParaRPr lang="en-US" sz="2400" dirty="0"/>
          </a:p>
          <a:p>
            <a:pPr algn="l"/>
            <a:endParaRPr lang="en-US" sz="2400" dirty="0"/>
          </a:p>
          <a:p>
            <a:pPr algn="l"/>
            <a:r>
              <a:rPr lang="en-US" sz="2400" dirty="0" smtClean="0"/>
              <a:t>If a small mass </a:t>
            </a:r>
            <a:r>
              <a:rPr lang="en-US" sz="2400" i="1" dirty="0" smtClean="0"/>
              <a:t>m</a:t>
            </a:r>
            <a:r>
              <a:rPr lang="en-US" sz="2400" dirty="0" smtClean="0"/>
              <a:t> orbits a mass </a:t>
            </a:r>
            <a:r>
              <a:rPr lang="en-US" sz="2400" i="1" dirty="0" smtClean="0"/>
              <a:t>M</a:t>
            </a:r>
            <a:r>
              <a:rPr lang="en-US" sz="2400" dirty="0" smtClean="0"/>
              <a:t> (e.g. Earth and Sun), with centers separated by </a:t>
            </a:r>
            <a:r>
              <a:rPr lang="en-US" sz="2400" i="1" dirty="0" smtClean="0"/>
              <a:t>R</a:t>
            </a:r>
            <a:r>
              <a:rPr lang="en-US" sz="2400" dirty="0" smtClean="0"/>
              <a:t>, then from </a:t>
            </a:r>
            <a:r>
              <a:rPr lang="en-US" sz="2400" dirty="0"/>
              <a:t>Newton’s second law, </a:t>
            </a:r>
            <a:r>
              <a:rPr lang="en-US" sz="2400" i="1" dirty="0"/>
              <a:t>F=ma</a:t>
            </a:r>
            <a:r>
              <a:rPr lang="en-US" sz="2400" dirty="0"/>
              <a:t>, along with law of gravitation,</a:t>
            </a:r>
          </a:p>
          <a:p>
            <a:pPr algn="l"/>
            <a:endParaRPr lang="en-US" sz="2400" dirty="0"/>
          </a:p>
          <a:p>
            <a:pPr algn="l"/>
            <a:endParaRPr lang="en-US" sz="2400" dirty="0"/>
          </a:p>
          <a:p>
            <a:pPr algn="l"/>
            <a:r>
              <a:rPr lang="en-US" sz="2400" dirty="0" smtClean="0"/>
              <a:t>But in a galaxy, </a:t>
            </a:r>
            <a:r>
              <a:rPr lang="en-US" sz="2400" i="1" dirty="0" smtClean="0"/>
              <a:t>M</a:t>
            </a:r>
            <a:r>
              <a:rPr lang="en-US" sz="2400" dirty="0" smtClean="0"/>
              <a:t> is extended in radius, and </a:t>
            </a:r>
            <a:r>
              <a:rPr lang="en-US" sz="2400" i="1" dirty="0" smtClean="0"/>
              <a:t>m</a:t>
            </a:r>
            <a:r>
              <a:rPr lang="en-US" sz="2400" dirty="0" smtClean="0"/>
              <a:t> is within it.  For a spherical mass distribution, Newton showed you can ignore mass outside </a:t>
            </a:r>
            <a:r>
              <a:rPr lang="en-US" sz="2400" i="1" dirty="0" smtClean="0"/>
              <a:t>R</a:t>
            </a:r>
            <a:r>
              <a:rPr lang="en-US" sz="2400" dirty="0" smtClean="0"/>
              <a:t>, and treat mass inside </a:t>
            </a:r>
            <a:r>
              <a:rPr lang="en-US" sz="2400" i="1" dirty="0" smtClean="0"/>
              <a:t>R</a:t>
            </a:r>
            <a:r>
              <a:rPr lang="en-US" sz="2400" dirty="0" smtClean="0"/>
              <a:t> as all being at the center.  So if</a:t>
            </a:r>
            <a:r>
              <a:rPr lang="en-US" sz="2400" i="1" dirty="0"/>
              <a:t> </a:t>
            </a:r>
            <a:r>
              <a:rPr lang="en-US" sz="2400" i="1" dirty="0" smtClean="0"/>
              <a:t>M</a:t>
            </a:r>
            <a:r>
              <a:rPr lang="en-US" sz="2400" i="1" baseline="-25000" dirty="0" smtClean="0"/>
              <a:t>int</a:t>
            </a:r>
            <a:r>
              <a:rPr lang="en-US" sz="2400" i="1" dirty="0" smtClean="0"/>
              <a:t>(R)</a:t>
            </a:r>
            <a:r>
              <a:rPr lang="en-US" sz="2400" i="1" dirty="0"/>
              <a:t> </a:t>
            </a:r>
            <a:r>
              <a:rPr lang="en-US" sz="2400" dirty="0" smtClean="0"/>
              <a:t>is </a:t>
            </a:r>
            <a:r>
              <a:rPr lang="en-US" sz="2400" dirty="0"/>
              <a:t>the mass of the Galaxy </a:t>
            </a:r>
            <a:r>
              <a:rPr lang="en-US" sz="2400" i="1" u="sng" dirty="0" smtClean="0"/>
              <a:t>within R</a:t>
            </a:r>
            <a:r>
              <a:rPr lang="en-US" sz="2400" i="1" dirty="0" smtClean="0"/>
              <a:t>, </a:t>
            </a:r>
            <a:r>
              <a:rPr lang="en-US" sz="2400" dirty="0" smtClean="0"/>
              <a:t>then,</a:t>
            </a:r>
            <a:endParaRPr lang="en-US" sz="2400" dirty="0"/>
          </a:p>
          <a:p>
            <a:pPr algn="l"/>
            <a:endParaRPr lang="en-US" sz="2400" dirty="0"/>
          </a:p>
        </p:txBody>
      </p:sp>
      <p:graphicFrame>
        <p:nvGraphicFramePr>
          <p:cNvPr id="100556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032553"/>
              </p:ext>
            </p:extLst>
          </p:nvPr>
        </p:nvGraphicFramePr>
        <p:xfrm>
          <a:off x="2963863" y="2947988"/>
          <a:ext cx="2532062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9143" name="Equation" r:id="rId4" imgW="1193760" imgH="419040" progId="Equation.3">
                  <p:embed/>
                </p:oleObj>
              </mc:Choice>
              <mc:Fallback>
                <p:oleObj name="Equation" r:id="rId4" imgW="1193760" imgH="419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3863" y="2947988"/>
                        <a:ext cx="2532062" cy="889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55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635748"/>
              </p:ext>
            </p:extLst>
          </p:nvPr>
        </p:nvGraphicFramePr>
        <p:xfrm>
          <a:off x="2928938" y="5853113"/>
          <a:ext cx="2600325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9144" name="Equation" r:id="rId6" imgW="1155600" imgH="419040" progId="Equation.3">
                  <p:embed/>
                </p:oleObj>
              </mc:Choice>
              <mc:Fallback>
                <p:oleObj name="Equation" r:id="rId6" imgW="1155600" imgH="419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38" y="5853113"/>
                        <a:ext cx="2600325" cy="9429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15606" y="6353719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int</a:t>
            </a:r>
            <a:endParaRPr lang="en-US" i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ACF37-7248-4C68-9679-2D25DE1B95C2}" type="slidenum">
              <a:rPr lang="en-US" smtClean="0">
                <a:solidFill>
                  <a:schemeClr val="bg2"/>
                </a:solidFill>
              </a:rPr>
              <a:pPr/>
              <a:t>25</a:t>
            </a:fld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720975" y="5791200"/>
            <a:ext cx="3017838" cy="1066800"/>
          </a:xfrm>
          <a:prstGeom prst="rect">
            <a:avLst/>
          </a:prstGeom>
          <a:noFill/>
          <a:ln w="317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-12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955058"/>
              </p:ext>
            </p:extLst>
          </p:nvPr>
        </p:nvGraphicFramePr>
        <p:xfrm>
          <a:off x="3097213" y="914400"/>
          <a:ext cx="2074862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9145" name="Equation" r:id="rId8" imgW="977760" imgH="419040" progId="Equation.3">
                  <p:embed/>
                </p:oleObj>
              </mc:Choice>
              <mc:Fallback>
                <p:oleObj name="Equation" r:id="rId8" imgW="977760" imgH="4190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7213" y="914400"/>
                        <a:ext cx="2074862" cy="889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62000" y="533400"/>
            <a:ext cx="7543800" cy="5715000"/>
          </a:xfrm>
        </p:spPr>
        <p:txBody>
          <a:bodyPr/>
          <a:lstStyle/>
          <a:p>
            <a:pPr algn="l"/>
            <a:r>
              <a:rPr lang="en-US" sz="2400" dirty="0"/>
              <a:t>Putting in numbers, we get the </a:t>
            </a:r>
            <a:r>
              <a:rPr lang="en-US" sz="2400" dirty="0" smtClean="0"/>
              <a:t>mass within </a:t>
            </a:r>
            <a:r>
              <a:rPr lang="en-US" sz="2400" i="1" dirty="0" smtClean="0"/>
              <a:t>R</a:t>
            </a:r>
            <a:r>
              <a:rPr lang="en-US" sz="2400" dirty="0" smtClean="0"/>
              <a:t>=12 </a:t>
            </a:r>
            <a:r>
              <a:rPr lang="en-US" sz="2400" dirty="0" err="1" smtClean="0"/>
              <a:t>kpc</a:t>
            </a:r>
            <a:r>
              <a:rPr lang="en-US" sz="2400" dirty="0" smtClean="0"/>
              <a:t>.</a:t>
            </a:r>
            <a:endParaRPr lang="en-US" sz="2400" dirty="0"/>
          </a:p>
          <a:p>
            <a:pPr algn="l"/>
            <a:endParaRPr lang="en-US" sz="2400" dirty="0"/>
          </a:p>
          <a:p>
            <a:pPr algn="l"/>
            <a:r>
              <a:rPr lang="en-US" sz="2400" i="1" dirty="0"/>
              <a:t>		 </a:t>
            </a:r>
            <a:r>
              <a:rPr lang="en-US" sz="2400" i="1" dirty="0" smtClean="0"/>
              <a:t>         M</a:t>
            </a:r>
            <a:r>
              <a:rPr lang="en-US" sz="2400" dirty="0" smtClean="0"/>
              <a:t>   (12 </a:t>
            </a:r>
            <a:r>
              <a:rPr lang="en-US" sz="2400" i="1" dirty="0" err="1" smtClean="0"/>
              <a:t>kpc</a:t>
            </a:r>
            <a:r>
              <a:rPr lang="en-US" sz="2400" dirty="0" smtClean="0"/>
              <a:t>) </a:t>
            </a:r>
            <a:r>
              <a:rPr lang="en-US" sz="2400" dirty="0" smtClean="0">
                <a:sym typeface="Symbol" pitchFamily="18" charset="2"/>
              </a:rPr>
              <a:t> 10</a:t>
            </a:r>
            <a:r>
              <a:rPr lang="en-US" sz="2400" baseline="30000" dirty="0" smtClean="0">
                <a:sym typeface="Symbol" pitchFamily="18" charset="2"/>
              </a:rPr>
              <a:t>11 </a:t>
            </a:r>
            <a:r>
              <a:rPr lang="en-US" sz="2400" dirty="0">
                <a:sym typeface="Symbol" pitchFamily="18" charset="2"/>
              </a:rPr>
              <a:t>M</a:t>
            </a:r>
            <a:r>
              <a:rPr lang="en-US" sz="2400" baseline="-25000" dirty="0">
                <a:sym typeface="Wingdings" pitchFamily="2" charset="2"/>
              </a:rPr>
              <a:t></a:t>
            </a:r>
            <a:r>
              <a:rPr lang="en-US" sz="2400" dirty="0">
                <a:sym typeface="Symbol" pitchFamily="18" charset="2"/>
              </a:rPr>
              <a:t> 		</a:t>
            </a:r>
            <a:r>
              <a:rPr lang="en-US" sz="2400" dirty="0" smtClean="0">
                <a:sym typeface="Symbol" pitchFamily="18" charset="2"/>
              </a:rPr>
              <a:t> </a:t>
            </a:r>
            <a:endParaRPr lang="en-US" sz="2400" dirty="0">
              <a:sym typeface="Symbol" pitchFamily="18" charset="2"/>
            </a:endParaRPr>
          </a:p>
          <a:p>
            <a:pPr algn="l"/>
            <a:endParaRPr lang="en-US" sz="2400" dirty="0">
              <a:sym typeface="Symbol" pitchFamily="18" charset="2"/>
            </a:endParaRPr>
          </a:p>
          <a:p>
            <a:pPr algn="l"/>
            <a:r>
              <a:rPr lang="en-US" sz="2400" dirty="0" smtClean="0">
                <a:sym typeface="Symbol" pitchFamily="18" charset="2"/>
              </a:rPr>
              <a:t>Little radiating material beyond </a:t>
            </a:r>
            <a:r>
              <a:rPr lang="en-US" sz="2400" i="1" dirty="0" smtClean="0">
                <a:sym typeface="Symbol" pitchFamily="18" charset="2"/>
              </a:rPr>
              <a:t>R</a:t>
            </a:r>
            <a:r>
              <a:rPr lang="en-US" sz="2400" i="1" dirty="0" smtClean="0">
                <a:sym typeface="Symbol"/>
              </a:rPr>
              <a:t></a:t>
            </a:r>
            <a:r>
              <a:rPr lang="en-US" sz="2400" dirty="0" smtClean="0">
                <a:sym typeface="Symbol" pitchFamily="18" charset="2"/>
              </a:rPr>
              <a:t>12 </a:t>
            </a:r>
            <a:r>
              <a:rPr lang="en-US" sz="2400" dirty="0" err="1" smtClean="0">
                <a:sym typeface="Symbol" pitchFamily="18" charset="2"/>
              </a:rPr>
              <a:t>kpc</a:t>
            </a:r>
            <a:r>
              <a:rPr lang="en-US" sz="2400" dirty="0" smtClean="0">
                <a:sym typeface="Symbol" pitchFamily="18" charset="2"/>
              </a:rPr>
              <a:t>.  But is </a:t>
            </a:r>
            <a:r>
              <a:rPr lang="en-US" sz="2400" dirty="0">
                <a:sym typeface="Symbol" pitchFamily="18" charset="2"/>
              </a:rPr>
              <a:t>there significant mass </a:t>
            </a:r>
            <a:r>
              <a:rPr lang="en-US" sz="2400" dirty="0" smtClean="0">
                <a:sym typeface="Symbol" pitchFamily="18" charset="2"/>
              </a:rPr>
              <a:t>beyond 12 </a:t>
            </a:r>
            <a:r>
              <a:rPr lang="en-US" sz="2400" dirty="0" err="1">
                <a:sym typeface="Symbol" pitchFamily="18" charset="2"/>
              </a:rPr>
              <a:t>kpc</a:t>
            </a:r>
            <a:r>
              <a:rPr lang="en-US" sz="2400" dirty="0">
                <a:sym typeface="Symbol" pitchFamily="18" charset="2"/>
              </a:rPr>
              <a:t>?  </a:t>
            </a:r>
            <a:r>
              <a:rPr lang="en-US" sz="2400" dirty="0" smtClean="0">
                <a:sym typeface="Symbol" pitchFamily="18" charset="2"/>
              </a:rPr>
              <a:t>First, rearrange:</a:t>
            </a:r>
            <a:endParaRPr lang="en-US" sz="2400" dirty="0"/>
          </a:p>
        </p:txBody>
      </p:sp>
      <p:graphicFrame>
        <p:nvGraphicFramePr>
          <p:cNvPr id="1006592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4614633"/>
              </p:ext>
            </p:extLst>
          </p:nvPr>
        </p:nvGraphicFramePr>
        <p:xfrm>
          <a:off x="1550988" y="3384550"/>
          <a:ext cx="5616575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9994" name="Equation" r:id="rId4" imgW="2374560" imgH="444240" progId="Equation.3">
                  <p:embed/>
                </p:oleObj>
              </mc:Choice>
              <mc:Fallback>
                <p:oleObj name="Equation" r:id="rId4" imgW="2374560" imgH="444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0988" y="3384550"/>
                        <a:ext cx="5616575" cy="10493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0" y="4800600"/>
            <a:ext cx="784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almost all mass within 12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kpc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then for the few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stars and gas clouds beyond 12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kpc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400" b="0" i="1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 const., and thus: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096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472931"/>
              </p:ext>
            </p:extLst>
          </p:nvPr>
        </p:nvGraphicFramePr>
        <p:xfrm>
          <a:off x="3241675" y="5619750"/>
          <a:ext cx="16986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9995" name="Equation" r:id="rId6" imgW="774360" imgH="444240" progId="Equation.3">
                  <p:embed/>
                </p:oleObj>
              </mc:Choice>
              <mc:Fallback>
                <p:oleObj name="Equation" r:id="rId6" imgW="774360" imgH="444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1675" y="5619750"/>
                        <a:ext cx="1698625" cy="9763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52600" y="3959771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int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366290" y="3732311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int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1645920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int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341180" y="5334000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int</a:t>
            </a:r>
            <a:endParaRPr lang="en-US" i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ACF37-7248-4C68-9679-2D25DE1B95C2}" type="slidenum">
              <a:rPr lang="en-US" smtClean="0">
                <a:solidFill>
                  <a:schemeClr val="bg2"/>
                </a:solidFill>
              </a:rPr>
              <a:pPr/>
              <a:t>26</a:t>
            </a:fld>
            <a:endParaRPr lang="en-US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04800"/>
            <a:ext cx="8001000" cy="5638800"/>
          </a:xfrm>
        </p:spPr>
        <p:txBody>
          <a:bodyPr/>
          <a:lstStyle/>
          <a:p>
            <a:pPr algn="l"/>
            <a:r>
              <a:rPr lang="en-US" sz="2400" dirty="0" smtClean="0"/>
              <a:t>This is </a:t>
            </a:r>
            <a:r>
              <a:rPr lang="en-US" sz="2400" i="1" dirty="0" err="1"/>
              <a:t>Keplerian</a:t>
            </a:r>
            <a:r>
              <a:rPr lang="en-US" sz="2400" i="1" dirty="0"/>
              <a:t> motion</a:t>
            </a:r>
            <a:r>
              <a:rPr lang="en-US" sz="2400" dirty="0"/>
              <a:t> </a:t>
            </a:r>
            <a:r>
              <a:rPr lang="en-US" sz="2400" dirty="0" smtClean="0"/>
              <a:t>(as for the planets).  But recall rotation curve for Milky Way:</a:t>
            </a:r>
          </a:p>
          <a:p>
            <a:pPr algn="l"/>
            <a:endParaRPr lang="en-US" sz="2400" dirty="0"/>
          </a:p>
          <a:p>
            <a:pPr algn="l"/>
            <a:endParaRPr lang="en-US" sz="2400" dirty="0" smtClean="0"/>
          </a:p>
          <a:p>
            <a:pPr algn="l"/>
            <a:endParaRPr lang="en-US" sz="2400" dirty="0"/>
          </a:p>
          <a:p>
            <a:pPr algn="l"/>
            <a:endParaRPr lang="en-US" sz="2400" dirty="0" smtClean="0"/>
          </a:p>
          <a:p>
            <a:pPr algn="l"/>
            <a:endParaRPr lang="en-US" sz="2400" dirty="0"/>
          </a:p>
          <a:p>
            <a:pPr algn="l"/>
            <a:endParaRPr lang="en-US" sz="2400" dirty="0" smtClean="0"/>
          </a:p>
          <a:p>
            <a:pPr algn="l"/>
            <a:endParaRPr lang="en-US" sz="2400" dirty="0"/>
          </a:p>
          <a:p>
            <a:pPr algn="l"/>
            <a:endParaRPr lang="en-US" sz="2400" dirty="0" smtClean="0"/>
          </a:p>
          <a:p>
            <a:pPr algn="l"/>
            <a:endParaRPr lang="en-US" sz="2400" dirty="0" smtClean="0"/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/>
              <a:t>Stays flat instead of </a:t>
            </a:r>
            <a:r>
              <a:rPr lang="en-US" sz="2400" dirty="0" err="1" smtClean="0"/>
              <a:t>Keplerian</a:t>
            </a:r>
            <a:r>
              <a:rPr lang="en-US" sz="2400" dirty="0" smtClean="0"/>
              <a:t> out to at least 16 kpc (may even rise a bit).  So </a:t>
            </a:r>
            <a:r>
              <a:rPr lang="en-US" sz="2400" i="1" dirty="0" smtClean="0"/>
              <a:t>M</a:t>
            </a:r>
            <a:r>
              <a:rPr lang="en-US" sz="2400" i="1" baseline="-25000" dirty="0" smtClean="0"/>
              <a:t>int</a:t>
            </a:r>
            <a:r>
              <a:rPr lang="en-US" sz="2400" i="1" dirty="0" smtClean="0"/>
              <a:t>(R)</a:t>
            </a:r>
            <a:r>
              <a:rPr lang="en-US" sz="2400" dirty="0" smtClean="0"/>
              <a:t> must grow with </a:t>
            </a:r>
            <a:r>
              <a:rPr lang="en-US" sz="2400" i="1" dirty="0" smtClean="0"/>
              <a:t>R.</a:t>
            </a:r>
            <a:r>
              <a:rPr lang="en-US" sz="2400" b="1" i="1" dirty="0" smtClean="0"/>
              <a:t> </a:t>
            </a:r>
            <a:r>
              <a:rPr lang="en-US" sz="2400" dirty="0" smtClean="0"/>
              <a:t> But this matter is not radiating!  (Other spirals: same result).</a:t>
            </a:r>
            <a:endParaRPr lang="en-US" sz="2400" i="1" dirty="0"/>
          </a:p>
          <a:p>
            <a:pPr algn="l"/>
            <a:endParaRPr lang="en-US" sz="2400" dirty="0"/>
          </a:p>
          <a:p>
            <a:pPr algn="l"/>
            <a:endParaRPr lang="en-US" sz="2400" dirty="0"/>
          </a:p>
        </p:txBody>
      </p:sp>
      <p:pic>
        <p:nvPicPr>
          <p:cNvPr id="1086466" name="Picture 2" descr="http://ebooks.bfwpub.com/universe8e/figures/23_18_bi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109626"/>
            <a:ext cx="4648200" cy="4376774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ACF37-7248-4C68-9679-2D25DE1B95C2}" type="slidenum">
              <a:rPr lang="en-US" smtClean="0">
                <a:solidFill>
                  <a:schemeClr val="bg2"/>
                </a:solidFill>
              </a:rPr>
              <a:pPr/>
              <a:t>27</a:t>
            </a:fld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 dirty="0" smtClean="0"/>
              <a:t>Dark Matter</a:t>
            </a:r>
            <a:endParaRPr lang="en-US" dirty="0"/>
          </a:p>
        </p:txBody>
      </p:sp>
      <p:sp>
        <p:nvSpPr>
          <p:cNvPr id="97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2672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Needed to explain flat rotation curve.  Inferred by its gravity, even though it does not radiate.  Inferred to be a quasi-spherical halo via various observations.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T</a:t>
            </a:r>
            <a:r>
              <a:rPr lang="en-US" sz="2400" dirty="0" smtClean="0"/>
              <a:t>otal </a:t>
            </a:r>
            <a:r>
              <a:rPr lang="en-US" sz="2400" dirty="0"/>
              <a:t>mass of </a:t>
            </a:r>
            <a:r>
              <a:rPr lang="en-US" sz="2400" dirty="0" smtClean="0"/>
              <a:t>Milky Way from </a:t>
            </a:r>
            <a:r>
              <a:rPr lang="en-US" sz="2400" i="1" dirty="0" smtClean="0"/>
              <a:t>V</a:t>
            </a:r>
            <a:r>
              <a:rPr lang="en-US" sz="2400" dirty="0" smtClean="0"/>
              <a:t> at largest </a:t>
            </a:r>
            <a:r>
              <a:rPr lang="en-US" sz="2400" i="1" dirty="0" smtClean="0"/>
              <a:t>R</a:t>
            </a:r>
            <a:r>
              <a:rPr lang="en-US" sz="2400" dirty="0" smtClean="0"/>
              <a:t> we have measured is at least </a:t>
            </a:r>
            <a:r>
              <a:rPr lang="en-US" sz="2400" dirty="0" smtClean="0">
                <a:sym typeface="Symbol"/>
              </a:rPr>
              <a:t>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</a:t>
            </a:r>
            <a:r>
              <a:rPr lang="en-US" sz="2400" dirty="0"/>
              <a:t>M</a:t>
            </a:r>
            <a:r>
              <a:rPr lang="en-US" sz="2400" baseline="-25000" dirty="0">
                <a:sym typeface="Wingdings" pitchFamily="2" charset="2"/>
              </a:rPr>
              <a:t></a:t>
            </a:r>
            <a:r>
              <a:rPr lang="en-US" sz="2400" dirty="0"/>
              <a:t>.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Only about </a:t>
            </a:r>
            <a:r>
              <a:rPr lang="en-US" sz="2400" dirty="0" smtClean="0"/>
              <a:t>5% </a:t>
            </a:r>
            <a:r>
              <a:rPr lang="en-US" sz="2400" dirty="0"/>
              <a:t>is </a:t>
            </a:r>
            <a:r>
              <a:rPr lang="en-US" sz="2400" dirty="0" smtClean="0"/>
              <a:t>radiating normal </a:t>
            </a:r>
            <a:r>
              <a:rPr lang="en-US" sz="2400" dirty="0"/>
              <a:t>stuff, e.g., stars, gas, dust.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6" name="Picture 2" descr="http://ebooks.bfwpub.com/universe8e/figures/23_18_bi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219200"/>
            <a:ext cx="4648200" cy="4376774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0585-489A-4CA1-AAFB-C0AEF0FCE5E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990600"/>
          </a:xfrm>
        </p:spPr>
        <p:txBody>
          <a:bodyPr/>
          <a:lstStyle/>
          <a:p>
            <a:r>
              <a:rPr lang="en-US" dirty="0"/>
              <a:t>What is dark matter?</a:t>
            </a:r>
          </a:p>
        </p:txBody>
      </p:sp>
      <p:sp>
        <p:nvSpPr>
          <p:cNvPr id="984069" name="Text Box 5"/>
          <p:cNvSpPr txBox="1">
            <a:spLocks noChangeArrowheads="1"/>
          </p:cNvSpPr>
          <p:nvPr/>
        </p:nvSpPr>
        <p:spPr bwMode="auto">
          <a:xfrm>
            <a:off x="457200" y="1066800"/>
            <a:ext cx="8153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0838" indent="-350838">
              <a:spcBef>
                <a:spcPct val="50000"/>
              </a:spcBef>
              <a:buFontTx/>
              <a:buChar char="•"/>
            </a:pPr>
            <a:r>
              <a:rPr lang="en-US" sz="2400" dirty="0">
                <a:solidFill>
                  <a:schemeClr val="bg2"/>
                </a:solidFill>
              </a:rPr>
              <a:t>Some </a:t>
            </a:r>
            <a:r>
              <a:rPr lang="en-US" sz="2400" dirty="0" smtClean="0">
                <a:solidFill>
                  <a:schemeClr val="bg2"/>
                </a:solidFill>
              </a:rPr>
              <a:t>consists of </a:t>
            </a:r>
            <a:r>
              <a:rPr lang="en-US" sz="2400" dirty="0">
                <a:solidFill>
                  <a:schemeClr val="bg2"/>
                </a:solidFill>
              </a:rPr>
              <a:t>dim objects </a:t>
            </a:r>
            <a:r>
              <a:rPr lang="en-US" sz="2400" dirty="0" smtClean="0">
                <a:solidFill>
                  <a:schemeClr val="bg2"/>
                </a:solidFill>
              </a:rPr>
              <a:t>(brown </a:t>
            </a:r>
            <a:r>
              <a:rPr lang="en-US" sz="2400" dirty="0">
                <a:solidFill>
                  <a:schemeClr val="bg2"/>
                </a:solidFill>
              </a:rPr>
              <a:t>dwarfs, white dwarfs, </a:t>
            </a:r>
            <a:r>
              <a:rPr lang="en-US" sz="2400" dirty="0" smtClean="0">
                <a:solidFill>
                  <a:schemeClr val="bg2"/>
                </a:solidFill>
              </a:rPr>
              <a:t>neutron stars, black holes, i.e. “MACHOs”), </a:t>
            </a:r>
            <a:r>
              <a:rPr lang="en-US" sz="2400" dirty="0">
                <a:solidFill>
                  <a:schemeClr val="bg2"/>
                </a:solidFill>
              </a:rPr>
              <a:t>but not all</a:t>
            </a:r>
            <a:r>
              <a:rPr lang="en-US" sz="2400" dirty="0" smtClean="0">
                <a:solidFill>
                  <a:schemeClr val="bg2"/>
                </a:solidFill>
              </a:rPr>
              <a:t>.  Limits on this from “gravitational </a:t>
            </a:r>
            <a:r>
              <a:rPr lang="en-US" sz="2400" dirty="0" err="1" smtClean="0">
                <a:solidFill>
                  <a:schemeClr val="bg2"/>
                </a:solidFill>
              </a:rPr>
              <a:t>microlensing</a:t>
            </a:r>
            <a:r>
              <a:rPr lang="en-US" sz="2400" dirty="0" smtClean="0">
                <a:solidFill>
                  <a:schemeClr val="bg2"/>
                </a:solidFill>
              </a:rPr>
              <a:t>” in the halo.  Result: few to 20% of dark matter at most.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6" name="Picture 2" descr="http://ebooks.bfwpub.com/universe8e/figures/23_20_bi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666999"/>
            <a:ext cx="8239125" cy="4191001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162800" y="6400800"/>
            <a:ext cx="1905000" cy="457200"/>
          </a:xfrm>
        </p:spPr>
        <p:txBody>
          <a:bodyPr/>
          <a:lstStyle/>
          <a:p>
            <a:fld id="{6F240585-489A-4CA1-AAFB-C0AEF0FCE5E6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r>
              <a:rPr lang="en-US"/>
              <a:t>The Milky Way Galaxy</a:t>
            </a:r>
          </a:p>
        </p:txBody>
      </p:sp>
      <p:sp>
        <p:nvSpPr>
          <p:cNvPr id="91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8153400" cy="2286000"/>
          </a:xfrm>
        </p:spPr>
        <p:txBody>
          <a:bodyPr/>
          <a:lstStyle/>
          <a:p>
            <a:r>
              <a:rPr lang="en-US" sz="2400" dirty="0"/>
              <a:t>A galaxy: huge collection of stars </a:t>
            </a:r>
            <a:r>
              <a:rPr lang="en-US" sz="2400" dirty="0" smtClean="0"/>
              <a:t>(few 100 up to </a:t>
            </a:r>
            <a:r>
              <a:rPr lang="en-US" sz="2400" dirty="0" smtClean="0">
                <a:sym typeface="Symbol"/>
              </a:rPr>
              <a:t>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14</a:t>
            </a:r>
            <a:r>
              <a:rPr lang="en-US" sz="2400" dirty="0" smtClean="0"/>
              <a:t>!), interstellar </a:t>
            </a:r>
            <a:r>
              <a:rPr lang="en-US" sz="2400" dirty="0"/>
              <a:t>matter (gas &amp; dust</a:t>
            </a:r>
            <a:r>
              <a:rPr lang="en-US" sz="2400" dirty="0" smtClean="0"/>
              <a:t>), and dark matter, held together by gravity.  But there is no accepted formal definition of a galaxy!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Our galaxy:  </a:t>
            </a:r>
            <a:r>
              <a:rPr lang="en-US" sz="2400" i="1" dirty="0"/>
              <a:t>the Galaxy</a:t>
            </a:r>
            <a:r>
              <a:rPr lang="en-US" sz="2400" dirty="0"/>
              <a:t>, or </a:t>
            </a:r>
            <a:r>
              <a:rPr lang="en-US" sz="2400" i="1" dirty="0"/>
              <a:t>the Milky Way.</a:t>
            </a:r>
          </a:p>
          <a:p>
            <a:pPr>
              <a:buFontTx/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0585-489A-4CA1-AAFB-C0AEF0FCE5E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1000" y="990600"/>
            <a:ext cx="8153400" cy="1981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Most is likely to be an as yet unidentified particle(s).  A small amount is in neutrinos.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True nature is not yet known – but this material is most of the mass of the Universe.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31D13-9A0B-4015-9F1F-0CE1E40F5AB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0585-489A-4CA1-AAFB-C0AEF0FCE5E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5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7924800" cy="2971800"/>
          </a:xfrm>
        </p:spPr>
        <p:txBody>
          <a:bodyPr/>
          <a:lstStyle/>
          <a:p>
            <a:r>
              <a:rPr lang="en-US" dirty="0" smtClean="0"/>
              <a:t>Halo – spherical and oldest – formed first (13 </a:t>
            </a:r>
            <a:r>
              <a:rPr lang="en-US" dirty="0" err="1" smtClean="0"/>
              <a:t>Gyr</a:t>
            </a:r>
            <a:r>
              <a:rPr lang="en-US" dirty="0" smtClean="0"/>
              <a:t> ago).  Oldest disk stars younger – formed later.</a:t>
            </a:r>
          </a:p>
          <a:p>
            <a:endParaRPr lang="en-US" dirty="0" smtClean="0"/>
          </a:p>
          <a:p>
            <a:r>
              <a:rPr lang="en-US" dirty="0" smtClean="0"/>
              <a:t>Deep observations reveal other galaxies in their youth.  They suggest first things to form are “sub-galactic fragments”.  Many come together to form large galaxy.  Initially, assemblage of fragments rotates slowly.  Star formation in them creates halo.   </a:t>
            </a:r>
            <a:endParaRPr lang="en-US" dirty="0"/>
          </a:p>
          <a:p>
            <a:endParaRPr lang="en-US" dirty="0"/>
          </a:p>
          <a:p>
            <a:r>
              <a:rPr lang="en-US" dirty="0"/>
              <a:t>Nearly spherical distribution with highly elliptical orbits.  Low metals, due to “clean” gas.</a:t>
            </a:r>
          </a:p>
          <a:p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lum bright="20000" contrast="8000"/>
          </a:blip>
          <a:srcRect/>
          <a:stretch>
            <a:fillRect/>
          </a:stretch>
        </p:blipFill>
        <p:spPr bwMode="auto">
          <a:xfrm>
            <a:off x="152400" y="4254277"/>
            <a:ext cx="8901401" cy="237512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28800" y="457200"/>
            <a:ext cx="5476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How did the Milky Way form?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629400"/>
            <a:ext cx="1905000" cy="457200"/>
          </a:xfrm>
        </p:spPr>
        <p:txBody>
          <a:bodyPr/>
          <a:lstStyle/>
          <a:p>
            <a:fld id="{6F240585-489A-4CA1-AAFB-C0AEF0FCE5E6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381000"/>
            <a:ext cx="7620000" cy="2819400"/>
          </a:xfrm>
        </p:spPr>
        <p:txBody>
          <a:bodyPr/>
          <a:lstStyle/>
          <a:p>
            <a:pPr marL="233363" indent="-233363"/>
            <a:r>
              <a:rPr lang="en-US" dirty="0"/>
              <a:t>With time, remaining gas </a:t>
            </a:r>
            <a:r>
              <a:rPr lang="en-US" dirty="0" smtClean="0"/>
              <a:t>loses energy by radiation, collapses, and spins up into </a:t>
            </a:r>
            <a:r>
              <a:rPr lang="en-US" dirty="0"/>
              <a:t>a rotating disk.</a:t>
            </a:r>
          </a:p>
          <a:p>
            <a:pPr marL="233363" indent="-233363"/>
            <a:endParaRPr lang="en-US" dirty="0"/>
          </a:p>
          <a:p>
            <a:pPr marL="233363" indent="-233363"/>
            <a:r>
              <a:rPr lang="en-US" dirty="0"/>
              <a:t>Stars that form in the disk are younger </a:t>
            </a:r>
            <a:r>
              <a:rPr lang="en-US" dirty="0" smtClean="0"/>
              <a:t>and </a:t>
            </a:r>
            <a:r>
              <a:rPr lang="en-US" dirty="0"/>
              <a:t>have coplanar orbits with primarily circular motions.</a:t>
            </a:r>
          </a:p>
          <a:p>
            <a:pPr marL="233363" indent="-233363"/>
            <a:endParaRPr lang="en-US" dirty="0"/>
          </a:p>
          <a:p>
            <a:pPr marL="233363" indent="-233363"/>
            <a:r>
              <a:rPr lang="en-US" dirty="0"/>
              <a:t>High metals, due to enriched gas from previous star formation.</a:t>
            </a:r>
          </a:p>
        </p:txBody>
      </p:sp>
      <p:sp>
        <p:nvSpPr>
          <p:cNvPr id="939012" name="Line 4"/>
          <p:cNvSpPr>
            <a:spLocks noChangeShapeType="1"/>
          </p:cNvSpPr>
          <p:nvPr/>
        </p:nvSpPr>
        <p:spPr bwMode="auto">
          <a:xfrm flipH="1">
            <a:off x="5410200" y="2895600"/>
            <a:ext cx="533400" cy="2362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lum bright="20000" contrast="8000"/>
          </a:blip>
          <a:srcRect/>
          <a:stretch>
            <a:fillRect/>
          </a:stretch>
        </p:blipFill>
        <p:spPr bwMode="auto">
          <a:xfrm>
            <a:off x="152400" y="2730277"/>
            <a:ext cx="8901401" cy="2375123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0585-489A-4CA1-AAFB-C0AEF0FCE5E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AAF5C-DF8C-4373-B17A-01F3A89A83A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162242" name="Picture 2" descr="HW6fig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 flipH="1" flipV="1">
            <a:off x="3429000" y="2895600"/>
            <a:ext cx="1371600" cy="390525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4800600" y="2057400"/>
            <a:ext cx="914400" cy="1228725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4409136" y="2595562"/>
            <a:ext cx="200964" cy="9305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H="1" flipV="1">
            <a:off x="4343400" y="2514600"/>
            <a:ext cx="65736" cy="17401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62260" name="Arc 1162259"/>
          <p:cNvSpPr/>
          <p:nvPr/>
        </p:nvSpPr>
        <p:spPr bwMode="auto">
          <a:xfrm>
            <a:off x="3581400" y="2743200"/>
            <a:ext cx="228600" cy="478816"/>
          </a:xfrm>
          <a:prstGeom prst="arc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8600000"/>
            </a:camera>
            <a:lightRig rig="threePt" dir="t"/>
          </a:scene3d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c 53"/>
          <p:cNvSpPr/>
          <p:nvPr/>
        </p:nvSpPr>
        <p:spPr bwMode="auto">
          <a:xfrm>
            <a:off x="5257800" y="2163273"/>
            <a:ext cx="228600" cy="478816"/>
          </a:xfrm>
          <a:prstGeom prst="arc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2300001"/>
            </a:camera>
            <a:lightRig rig="threePt" dir="t"/>
          </a:scene3d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6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2260" grpId="0" animBg="1"/>
      <p:bldP spid="5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2005-06-05-mayfield-milkyway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1142999" y="76200"/>
            <a:ext cx="686660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7" descr="mw-pan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 bwMode="auto">
          <a:xfrm>
            <a:off x="1219200" y="4669314"/>
            <a:ext cx="6705600" cy="211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hlinkClick r:id="rId5"/>
          </p:cNvPr>
          <p:cNvSpPr txBox="1"/>
          <p:nvPr/>
        </p:nvSpPr>
        <p:spPr>
          <a:xfrm>
            <a:off x="1199569" y="6248400"/>
            <a:ext cx="1619831" cy="299200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u="sng" dirty="0" smtClean="0">
                <a:solidFill>
                  <a:srgbClr val="9999FF"/>
                </a:solidFill>
              </a:rPr>
              <a:t>Interactive version</a:t>
            </a:r>
            <a:endParaRPr lang="en-US" u="sng" dirty="0">
              <a:solidFill>
                <a:srgbClr val="9999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31D13-9A0B-4015-9F1F-0CE1E40F5AB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5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dirty="0"/>
              <a:t>Herschel: </a:t>
            </a:r>
            <a:r>
              <a:rPr lang="en-US" dirty="0" smtClean="0"/>
              <a:t>first measurement of size and shape of Milky Way</a:t>
            </a:r>
            <a:endParaRPr lang="en-US" dirty="0"/>
          </a:p>
        </p:txBody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3886200"/>
            <a:ext cx="7772400" cy="182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Caroline &amp; William Herschel (1785) counted stars along 683 </a:t>
            </a:r>
            <a:r>
              <a:rPr lang="en-US" sz="2400" dirty="0" smtClean="0"/>
              <a:t>lines-of-sight and estimated apparent </a:t>
            </a:r>
            <a:r>
              <a:rPr lang="en-US" sz="2400" dirty="0" err="1" smtClean="0"/>
              <a:t>brightnesses</a:t>
            </a:r>
            <a:r>
              <a:rPr lang="en-US" sz="2400" dirty="0" smtClean="0"/>
              <a:t>.  No stellar distances then known.</a:t>
            </a:r>
            <a:endParaRPr lang="en-US" sz="2400" i="1" dirty="0"/>
          </a:p>
          <a:p>
            <a:pPr>
              <a:lnSpc>
                <a:spcPct val="90000"/>
              </a:lnSpc>
            </a:pPr>
            <a:r>
              <a:rPr lang="en-US" sz="2400" dirty="0"/>
              <a:t>Assumptions: all stars same luminosity (gives distance) and that they could see to the </a:t>
            </a:r>
            <a:r>
              <a:rPr lang="en-US" sz="2400" dirty="0" smtClean="0"/>
              <a:t>edge.  Concluded MW flattened, Sun near center.  This is before spiral structure known, or that galaxies existed beyond MW.</a:t>
            </a:r>
            <a:endParaRPr lang="en-US" sz="2400" dirty="0"/>
          </a:p>
        </p:txBody>
      </p:sp>
      <p:pic>
        <p:nvPicPr>
          <p:cNvPr id="918532" name="Picture 4" descr="Herschel_MW_1785"/>
          <p:cNvPicPr>
            <a:picLocks noChangeAspect="1" noChangeArrowheads="1"/>
          </p:cNvPicPr>
          <p:nvPr/>
        </p:nvPicPr>
        <p:blipFill rotWithShape="1">
          <a:blip r:embed="rId3" cstate="print"/>
          <a:srcRect t="1079" b="8264"/>
          <a:stretch/>
        </p:blipFill>
        <p:spPr bwMode="auto">
          <a:xfrm>
            <a:off x="762000" y="1173480"/>
            <a:ext cx="7696200" cy="256032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 bwMode="auto">
          <a:xfrm>
            <a:off x="5105400" y="2514600"/>
            <a:ext cx="304800" cy="3048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-128" charset="0"/>
            </a:endParaRPr>
          </a:p>
        </p:txBody>
      </p:sp>
      <p:pic>
        <p:nvPicPr>
          <p:cNvPr id="6" name="Picture 4" descr="Herschel_MW_1785"/>
          <p:cNvPicPr>
            <a:picLocks noChangeAspect="1" noChangeArrowheads="1"/>
          </p:cNvPicPr>
          <p:nvPr/>
        </p:nvPicPr>
        <p:blipFill>
          <a:blip r:embed="rId3" cstate="print"/>
          <a:srcRect r="72781" b="82258"/>
          <a:stretch>
            <a:fillRect/>
          </a:stretch>
        </p:blipFill>
        <p:spPr bwMode="auto">
          <a:xfrm>
            <a:off x="7010400" y="1066800"/>
            <a:ext cx="1219264" cy="10668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0585-489A-4CA1-AAFB-C0AEF0FCE5E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3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914400"/>
          </a:xfrm>
        </p:spPr>
        <p:txBody>
          <a:bodyPr/>
          <a:lstStyle/>
          <a:p>
            <a:r>
              <a:rPr lang="en-US"/>
              <a:t>Kapteyn: photographic counts</a:t>
            </a:r>
          </a:p>
        </p:txBody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8229600" cy="2133600"/>
          </a:xfrm>
        </p:spPr>
        <p:txBody>
          <a:bodyPr/>
          <a:lstStyle/>
          <a:p>
            <a:r>
              <a:rPr lang="en-US" sz="2400" dirty="0">
                <a:cs typeface="Arial" pitchFamily="34" charset="0"/>
              </a:rPr>
              <a:t>Early 1900s: estimated distances statistically based on </a:t>
            </a:r>
            <a:r>
              <a:rPr lang="en-US" sz="2400" dirty="0" smtClean="0">
                <a:cs typeface="Arial" pitchFamily="34" charset="0"/>
              </a:rPr>
              <a:t>known luminosities of nearby stars.  Still before it was known that some nebulae were galaxies beyond MW.</a:t>
            </a:r>
            <a:endParaRPr lang="en-US" sz="2400" dirty="0">
              <a:cs typeface="Arial" pitchFamily="34" charset="0"/>
            </a:endParaRPr>
          </a:p>
          <a:p>
            <a:endParaRPr lang="en-US" sz="2400" dirty="0">
              <a:cs typeface="Arial" pitchFamily="34" charset="0"/>
            </a:endParaRPr>
          </a:p>
          <a:p>
            <a:r>
              <a:rPr lang="en-US" sz="2400" dirty="0" smtClean="0">
                <a:cs typeface="Arial" pitchFamily="34" charset="0"/>
              </a:rPr>
              <a:t>=&gt; </a:t>
            </a:r>
            <a:r>
              <a:rPr lang="en-US" sz="2400" dirty="0">
                <a:cs typeface="Arial" pitchFamily="34" charset="0"/>
              </a:rPr>
              <a:t>MW is a ~</a:t>
            </a:r>
            <a:r>
              <a:rPr lang="en-US" sz="2400" dirty="0" smtClean="0">
                <a:cs typeface="Arial" pitchFamily="34" charset="0"/>
              </a:rPr>
              <a:t>17 </a:t>
            </a:r>
            <a:r>
              <a:rPr lang="en-US" sz="2400" dirty="0">
                <a:cs typeface="Arial" pitchFamily="34" charset="0"/>
              </a:rPr>
              <a:t>kpc flattened disk, ~3 kpc thick with Sun slightly </a:t>
            </a:r>
            <a:r>
              <a:rPr lang="en-US" sz="2400" dirty="0" smtClean="0">
                <a:cs typeface="Arial" pitchFamily="34" charset="0"/>
              </a:rPr>
              <a:t>off-center.</a:t>
            </a:r>
          </a:p>
        </p:txBody>
      </p:sp>
      <p:pic>
        <p:nvPicPr>
          <p:cNvPr id="920580" name="Picture 4" descr="kapteyn_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69123"/>
            <a:ext cx="4495800" cy="2698277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57912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What did Herschel and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Kapteyn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neglect?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6243935"/>
            <a:ext cx="4086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2400" kern="0" dirty="0" smtClean="0">
                <a:latin typeface="Helvetica"/>
                <a:cs typeface="Arial" pitchFamily="34" charset="0"/>
              </a:rPr>
              <a:t>Interstellar extinction by dust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0585-489A-4CA1-AAFB-C0AEF0FCE5E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5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31D13-9A0B-4015-9F1F-0CE1E40F5ABD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28" descr="spiraldensitywav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914400"/>
            <a:ext cx="4953000" cy="495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21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2561" y="1605769"/>
            <a:ext cx="6857280" cy="483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92000" y="1186684"/>
            <a:ext cx="3837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2000" dirty="0">
                <a:solidFill>
                  <a:schemeClr val="bg2"/>
                </a:solidFill>
              </a:rPr>
              <a:t>Artist's </a:t>
            </a:r>
            <a:r>
              <a:rPr lang="en-GB" sz="2000" dirty="0" smtClean="0">
                <a:solidFill>
                  <a:schemeClr val="bg2"/>
                </a:solidFill>
              </a:rPr>
              <a:t>Conception (optical light)</a:t>
            </a:r>
            <a:endParaRPr lang="en-GB" sz="2000" dirty="0">
              <a:solidFill>
                <a:schemeClr val="bg2"/>
              </a:solidFill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013760" y="344197"/>
            <a:ext cx="72374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GB" sz="2800" dirty="0">
                <a:solidFill>
                  <a:schemeClr val="bg2"/>
                </a:solidFill>
              </a:rPr>
              <a:t>Take a Giant Step Outside the Milky Way</a:t>
            </a:r>
          </a:p>
        </p:txBody>
      </p:sp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3200" y="629346"/>
            <a:ext cx="881280" cy="88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Line 5"/>
          <p:cNvSpPr>
            <a:spLocks noChangeShapeType="1"/>
          </p:cNvSpPr>
          <p:nvPr/>
        </p:nvSpPr>
        <p:spPr bwMode="auto">
          <a:xfrm flipV="1">
            <a:off x="6852961" y="1242851"/>
            <a:ext cx="1039680" cy="529976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8229600" y="1507839"/>
            <a:ext cx="79200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</a:tabLst>
            </a:pPr>
            <a:r>
              <a:rPr lang="en-GB" sz="1600" dirty="0">
                <a:solidFill>
                  <a:schemeClr val="bg2"/>
                </a:solidFill>
              </a:rPr>
              <a:t>Example (not to scale)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31D13-9A0B-4015-9F1F-0CE1E40F5AB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04800"/>
            <a:ext cx="8656537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 </a:t>
            </a:r>
            <a:r>
              <a:rPr lang="en-US" sz="2400" u="sng" dirty="0" smtClean="0"/>
              <a:t>Disk</a:t>
            </a:r>
            <a:r>
              <a:rPr lang="en-US" sz="2400" dirty="0" smtClean="0"/>
              <a:t>: young and old stars, gas and dust, ongoing star</a:t>
            </a:r>
          </a:p>
          <a:p>
            <a:r>
              <a:rPr lang="en-US" sz="2400" dirty="0" smtClean="0"/>
              <a:t>formation.  Stars have relatively high “metal” content because</a:t>
            </a:r>
          </a:p>
          <a:p>
            <a:r>
              <a:rPr lang="en-US" sz="2400" dirty="0" smtClean="0"/>
              <a:t>most formed out of ISM “enriched” by fusion in previous generations of stars (“Population I” stars).  This is where most stars are (~1-4 x 10</a:t>
            </a:r>
            <a:r>
              <a:rPr lang="en-US" sz="2400" baseline="30000" dirty="0" smtClean="0"/>
              <a:t>11</a:t>
            </a:r>
            <a:r>
              <a:rPr lang="en-US" sz="2400" dirty="0" smtClean="0"/>
              <a:t>).</a:t>
            </a:r>
            <a:endParaRPr lang="en-US" sz="2400" dirty="0"/>
          </a:p>
          <a:p>
            <a:pPr>
              <a:buFont typeface="Arial" pitchFamily="34" charset="0"/>
              <a:buChar char="•"/>
            </a:pPr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</a:t>
            </a:r>
            <a:r>
              <a:rPr lang="en-US" sz="2400" u="sng" dirty="0" smtClean="0"/>
              <a:t>Halo</a:t>
            </a:r>
            <a:r>
              <a:rPr lang="en-US" sz="2400" dirty="0" smtClean="0"/>
              <a:t>: oldest stars (13 </a:t>
            </a:r>
            <a:r>
              <a:rPr lang="en-US" sz="2400" dirty="0" err="1" smtClean="0"/>
              <a:t>Gyr</a:t>
            </a:r>
            <a:r>
              <a:rPr lang="en-US" sz="2400" dirty="0" smtClean="0"/>
              <a:t> or so).</a:t>
            </a:r>
          </a:p>
          <a:p>
            <a:r>
              <a:rPr lang="en-US" sz="2400" dirty="0" smtClean="0"/>
              <a:t>Globular clusters account for 1%</a:t>
            </a:r>
          </a:p>
          <a:p>
            <a:r>
              <a:rPr lang="en-US" sz="2400" dirty="0" smtClean="0"/>
              <a:t>of halo stars.  Low metal content </a:t>
            </a:r>
          </a:p>
          <a:p>
            <a:r>
              <a:rPr lang="en-US" sz="2400" dirty="0" smtClean="0"/>
              <a:t>(“Population II” stars).  Only</a:t>
            </a:r>
          </a:p>
          <a:p>
            <a:r>
              <a:rPr lang="en-US" sz="2400" dirty="0" smtClean="0"/>
              <a:t> several billion stars.  Little gas.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</a:t>
            </a:r>
            <a:r>
              <a:rPr lang="en-US" sz="2400" u="sng" dirty="0" smtClean="0"/>
              <a:t>Bulge</a:t>
            </a:r>
            <a:r>
              <a:rPr lang="en-US" sz="2400" dirty="0" smtClean="0"/>
              <a:t>:  </a:t>
            </a:r>
            <a:r>
              <a:rPr lang="en-US" sz="2400" dirty="0"/>
              <a:t>s</a:t>
            </a:r>
            <a:r>
              <a:rPr lang="en-US" sz="2400" dirty="0" smtClean="0"/>
              <a:t>everal billion stars – mostly old.  Not as prominent as shown.  More like 1 kpc across and 600 pc vertical extent.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(not shown: dark matter, also in a quasi-spherical halo form,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larger than stellar halo).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6361" y="1828800"/>
            <a:ext cx="4187639" cy="295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31D13-9A0B-4015-9F1F-0CE1E40F5AB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See Explanation.&#10;Moving the cursor over the image will bring up an alternate version.&#10;Clicking on the image will bring up the highest resolution version&#10;available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bright="9000" contrast="5000"/>
          </a:blip>
          <a:srcRect/>
          <a:stretch>
            <a:fillRect/>
          </a:stretch>
        </p:blipFill>
        <p:spPr bwMode="auto">
          <a:xfrm>
            <a:off x="2895600" y="0"/>
            <a:ext cx="5638800" cy="5638800"/>
          </a:xfrm>
          <a:prstGeom prst="rect">
            <a:avLst/>
          </a:prstGeom>
          <a:noFill/>
        </p:spPr>
      </p:pic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5" cstate="print">
            <a:lum bright="8000"/>
          </a:blip>
          <a:srcRect/>
          <a:stretch>
            <a:fillRect/>
          </a:stretch>
        </p:blipFill>
        <p:spPr bwMode="auto">
          <a:xfrm>
            <a:off x="2746800" y="5727738"/>
            <a:ext cx="5940000" cy="9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276480" y="381000"/>
            <a:ext cx="246672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</a:tabLst>
            </a:pPr>
            <a:r>
              <a:rPr lang="en-GB" sz="1800" dirty="0">
                <a:solidFill>
                  <a:schemeClr val="bg2"/>
                </a:solidFill>
              </a:rPr>
              <a:t>F</a:t>
            </a:r>
            <a:r>
              <a:rPr lang="en-GB" sz="1800" dirty="0" smtClean="0">
                <a:solidFill>
                  <a:schemeClr val="bg2"/>
                </a:solidFill>
              </a:rPr>
              <a:t>rom </a:t>
            </a:r>
            <a:r>
              <a:rPr lang="en-GB" sz="1800" dirty="0">
                <a:solidFill>
                  <a:schemeClr val="bg2"/>
                </a:solidFill>
              </a:rPr>
              <a:t>above </a:t>
            </a:r>
            <a:r>
              <a:rPr lang="en-GB" sz="1800" dirty="0" smtClean="0">
                <a:solidFill>
                  <a:schemeClr val="bg2"/>
                </a:solidFill>
              </a:rPr>
              <a:t>(face-on)</a:t>
            </a:r>
            <a:endParaRPr lang="en-GB" sz="1800" dirty="0">
              <a:solidFill>
                <a:schemeClr val="bg2"/>
              </a:solidFill>
            </a:endParaRPr>
          </a:p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</a:tabLst>
            </a:pPr>
            <a:r>
              <a:rPr lang="en-GB" sz="1800" dirty="0">
                <a:solidFill>
                  <a:schemeClr val="bg2"/>
                </a:solidFill>
              </a:rPr>
              <a:t>see </a:t>
            </a:r>
            <a:r>
              <a:rPr lang="en-GB" sz="1800" dirty="0" smtClean="0">
                <a:solidFill>
                  <a:schemeClr val="bg2"/>
                </a:solidFill>
              </a:rPr>
              <a:t>disk, which features spiral structure and a bar, and bulge (halo too faint)</a:t>
            </a:r>
            <a:endParaRPr lang="en-GB" sz="1800" dirty="0">
              <a:solidFill>
                <a:schemeClr val="bg2"/>
              </a:solidFill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750600" y="5827919"/>
            <a:ext cx="176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000000"/>
              </a:buClr>
              <a:buSzPct val="45000"/>
              <a:tabLst>
                <a:tab pos="656650" algn="l"/>
                <a:tab pos="1313299" algn="l"/>
              </a:tabLst>
            </a:pPr>
            <a:r>
              <a:rPr lang="en-GB" sz="1800" dirty="0">
                <a:solidFill>
                  <a:schemeClr val="bg2"/>
                </a:solidFill>
              </a:rPr>
              <a:t>F</a:t>
            </a:r>
            <a:r>
              <a:rPr lang="en-GB" sz="1800" dirty="0" smtClean="0">
                <a:solidFill>
                  <a:schemeClr val="bg2"/>
                </a:solidFill>
              </a:rPr>
              <a:t>rom </a:t>
            </a:r>
            <a:r>
              <a:rPr lang="en-GB" sz="1800" dirty="0">
                <a:solidFill>
                  <a:schemeClr val="bg2"/>
                </a:solidFill>
              </a:rPr>
              <a:t>the side </a:t>
            </a:r>
            <a:r>
              <a:rPr lang="en-GB" sz="1800" dirty="0" smtClean="0">
                <a:solidFill>
                  <a:schemeClr val="bg2"/>
                </a:solidFill>
              </a:rPr>
              <a:t>(edge-on)</a:t>
            </a:r>
            <a:endParaRPr lang="en-GB" sz="1800" dirty="0">
              <a:solidFill>
                <a:schemeClr val="bg2"/>
              </a:solidFill>
            </a:endParaRPr>
          </a:p>
        </p:txBody>
      </p:sp>
      <p:sp>
        <p:nvSpPr>
          <p:cNvPr id="4110" name="Text Box 13"/>
          <p:cNvSpPr txBox="1">
            <a:spLocks noChangeArrowheads="1"/>
          </p:cNvSpPr>
          <p:nvPr/>
        </p:nvSpPr>
        <p:spPr bwMode="auto">
          <a:xfrm>
            <a:off x="2145600" y="4114800"/>
            <a:ext cx="597600" cy="28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C00000"/>
                </a:solidFill>
              </a:rPr>
              <a:t>Sun</a:t>
            </a:r>
          </a:p>
        </p:txBody>
      </p:sp>
      <p:sp>
        <p:nvSpPr>
          <p:cNvPr id="4111" name="Line 14"/>
          <p:cNvSpPr>
            <a:spLocks noChangeShapeType="1"/>
          </p:cNvSpPr>
          <p:nvPr/>
        </p:nvSpPr>
        <p:spPr bwMode="auto">
          <a:xfrm flipV="1">
            <a:off x="2971800" y="3886199"/>
            <a:ext cx="2514600" cy="313921"/>
          </a:xfrm>
          <a:prstGeom prst="line">
            <a:avLst/>
          </a:prstGeom>
          <a:noFill/>
          <a:ln w="31750">
            <a:solidFill>
              <a:srgbClr val="C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0" name="Flowchart: Connector 19"/>
          <p:cNvSpPr/>
          <p:nvPr/>
        </p:nvSpPr>
        <p:spPr bwMode="auto">
          <a:xfrm>
            <a:off x="5638800" y="3810000"/>
            <a:ext cx="152400" cy="152400"/>
          </a:xfrm>
          <a:prstGeom prst="flowChartConnector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901700" dist="50800" dir="5400000" algn="ctr" rotWithShape="0">
              <a:srgbClr val="000000">
                <a:alpha val="43137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-128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/>
          <a:p>
            <a:fld id="{2B431D13-9A0B-4015-9F1F-0CE1E40F5AB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37760" y="509814"/>
            <a:ext cx="82843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000" dirty="0" smtClean="0">
                <a:solidFill>
                  <a:schemeClr val="bg2"/>
                </a:solidFill>
              </a:rPr>
              <a:t>Galaxies roughly resembling the </a:t>
            </a:r>
            <a:r>
              <a:rPr lang="en-GB" sz="2000" dirty="0">
                <a:solidFill>
                  <a:schemeClr val="bg2"/>
                </a:solidFill>
              </a:rPr>
              <a:t>Milky </a:t>
            </a:r>
            <a:r>
              <a:rPr lang="en-GB" sz="2000" dirty="0" smtClean="0">
                <a:solidFill>
                  <a:schemeClr val="bg2"/>
                </a:solidFill>
              </a:rPr>
              <a:t>Way</a:t>
            </a:r>
            <a:endParaRPr lang="en-GB" sz="2000" dirty="0">
              <a:solidFill>
                <a:schemeClr val="bg2"/>
              </a:solidFill>
            </a:endParaRPr>
          </a:p>
        </p:txBody>
      </p:sp>
      <p:pic>
        <p:nvPicPr>
          <p:cNvPr id="1045506" name="Picture 2" descr="http://www.astro.rug.nl/~vdkruit/NGC891-CFHT.jpg"/>
          <p:cNvPicPr>
            <a:picLocks noChangeAspect="1" noChangeArrowheads="1"/>
          </p:cNvPicPr>
          <p:nvPr/>
        </p:nvPicPr>
        <p:blipFill>
          <a:blip r:embed="rId3" cstate="print"/>
          <a:srcRect l="19632" t="5486" r="11779" b="9600"/>
          <a:stretch>
            <a:fillRect/>
          </a:stretch>
        </p:blipFill>
        <p:spPr bwMode="auto">
          <a:xfrm>
            <a:off x="5943600" y="1524000"/>
            <a:ext cx="2667000" cy="47319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15820" y="114300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Messier 109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114300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NGC 891</a:t>
            </a:r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1447800" y="6400800"/>
            <a:ext cx="1905000" cy="457200"/>
          </a:xfrm>
        </p:spPr>
        <p:txBody>
          <a:bodyPr/>
          <a:lstStyle/>
          <a:p>
            <a:fld id="{2B431D13-9A0B-4015-9F1F-0CE1E40F5AB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Picture 2" descr="http://scienceblogs.com/startswithabang/files/2013/09/M109.jpg"/>
          <p:cNvPicPr>
            <a:picLocks noChangeAspect="1" noChangeArrowheads="1"/>
          </p:cNvPicPr>
          <p:nvPr/>
        </p:nvPicPr>
        <p:blipFill rotWithShape="1">
          <a:blip r:embed="rId4" cstate="print">
            <a:lum contrast="-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28" t="10438" r="14007" b="13382"/>
          <a:stretch/>
        </p:blipFill>
        <p:spPr bwMode="auto">
          <a:xfrm>
            <a:off x="276209" y="1780394"/>
            <a:ext cx="5615127" cy="401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dirty="0" smtClean="0"/>
              <a:t>Historical measurements of the size and shape of Milky Way</a:t>
            </a:r>
            <a:endParaRPr lang="en-US" dirty="0"/>
          </a:p>
        </p:txBody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229600" cy="182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First attempts by Caroline </a:t>
            </a:r>
            <a:r>
              <a:rPr lang="en-US" sz="2400" dirty="0"/>
              <a:t>&amp; William Herschel (1785</a:t>
            </a:r>
            <a:r>
              <a:rPr lang="en-US" sz="2400" dirty="0" smtClean="0"/>
              <a:t>) and </a:t>
            </a:r>
            <a:r>
              <a:rPr lang="en-US" sz="2400" dirty="0" err="1" smtClean="0"/>
              <a:t>Kapteyn</a:t>
            </a:r>
            <a:r>
              <a:rPr lang="en-US" sz="2400" dirty="0" smtClean="0"/>
              <a:t> (1922) by counting stars through telescopes.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Both found MW is a flattened structure.  But both put the Sun near the center.  Studies limited by small telescopes, lack of understanding of extinction by dust, and (in </a:t>
            </a:r>
            <a:r>
              <a:rPr lang="en-US" sz="2400" dirty="0" err="1" smtClean="0"/>
              <a:t>Herschels</a:t>
            </a:r>
            <a:r>
              <a:rPr lang="en-US" sz="2400" dirty="0" smtClean="0"/>
              <a:t>’ case) no stellar distances had been determined.  </a:t>
            </a:r>
            <a:r>
              <a:rPr lang="en-US" sz="2400" dirty="0" err="1" smtClean="0"/>
              <a:t>Kapteyn</a:t>
            </a:r>
            <a:r>
              <a:rPr lang="en-US" sz="2400" dirty="0" smtClean="0"/>
              <a:t> inferred MW only 17 kpc across.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This was before spiral structure known, or that some “nebulae” were galaxies beyond MW.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40585-489A-4CA1-AAFB-C0AEF0FCE5E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4" descr="Herschel_MW_1785"/>
          <p:cNvPicPr>
            <a:picLocks noChangeAspect="1" noChangeArrowheads="1"/>
          </p:cNvPicPr>
          <p:nvPr/>
        </p:nvPicPr>
        <p:blipFill rotWithShape="1">
          <a:blip r:embed="rId3" cstate="print"/>
          <a:srcRect t="1079" b="8264"/>
          <a:stretch/>
        </p:blipFill>
        <p:spPr bwMode="auto">
          <a:xfrm>
            <a:off x="685800" y="4952999"/>
            <a:ext cx="5334000" cy="177447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248400" y="5105400"/>
            <a:ext cx="2499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Herschel’s drawing of</a:t>
            </a:r>
          </a:p>
          <a:p>
            <a:r>
              <a:rPr lang="en-US" sz="1600" dirty="0" smtClean="0"/>
              <a:t>the Milky Way </a:t>
            </a:r>
            <a:r>
              <a:rPr lang="en-US" sz="1600" smtClean="0"/>
              <a:t>(side view)</a:t>
            </a:r>
            <a:endParaRPr lang="en-US" sz="1600" dirty="0"/>
          </a:p>
        </p:txBody>
      </p:sp>
      <p:sp>
        <p:nvSpPr>
          <p:cNvPr id="10" name="Oval 9"/>
          <p:cNvSpPr/>
          <p:nvPr/>
        </p:nvSpPr>
        <p:spPr bwMode="auto">
          <a:xfrm>
            <a:off x="3657600" y="5791200"/>
            <a:ext cx="304800" cy="3048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-12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73136" y="6419701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3962400" y="6096000"/>
            <a:ext cx="457200" cy="4775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4"/>
          <p:cNvSpPr/>
          <p:nvPr/>
        </p:nvSpPr>
        <p:spPr bwMode="auto">
          <a:xfrm>
            <a:off x="5029200" y="4876800"/>
            <a:ext cx="7620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35" y="1751286"/>
            <a:ext cx="4914900" cy="4914900"/>
          </a:xfrm>
          <a:prstGeom prst="rect">
            <a:avLst/>
          </a:prstGeom>
        </p:spPr>
      </p:pic>
      <p:sp>
        <p:nvSpPr>
          <p:cNvPr id="92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smtClean="0"/>
              <a:t>Shapley – Globular Clusters</a:t>
            </a:r>
            <a:endParaRPr lang="en-US" dirty="0"/>
          </a:p>
        </p:txBody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4038600" cy="2514600"/>
          </a:xfrm>
        </p:spPr>
        <p:txBody>
          <a:bodyPr/>
          <a:lstStyle/>
          <a:p>
            <a:r>
              <a:rPr lang="en-US" sz="2400" dirty="0"/>
              <a:t>Shapley (1915-21) used globular clusters:</a:t>
            </a:r>
          </a:p>
          <a:p>
            <a:pPr lvl="1"/>
            <a:r>
              <a:rPr lang="en-US" sz="2400" dirty="0"/>
              <a:t>Uniformly distributed above &amp; below the </a:t>
            </a:r>
            <a:r>
              <a:rPr lang="en-US" sz="2400" dirty="0" smtClean="0"/>
              <a:t>MW plane.</a:t>
            </a:r>
          </a:p>
          <a:p>
            <a:pPr lvl="1"/>
            <a:r>
              <a:rPr lang="en-US" sz="2400" dirty="0" smtClean="0"/>
              <a:t>He found they had large distances (next slide).</a:t>
            </a:r>
          </a:p>
          <a:p>
            <a:pPr lvl="1"/>
            <a:r>
              <a:rPr lang="en-US" sz="2400" dirty="0" smtClean="0"/>
              <a:t>Assumed they formed a system centered on center of MW.</a:t>
            </a:r>
            <a:endParaRPr lang="en-US" sz="2400" dirty="0"/>
          </a:p>
          <a:p>
            <a:pPr lvl="1"/>
            <a:r>
              <a:rPr lang="en-US" sz="2400" dirty="0" smtClean="0"/>
              <a:t>Noted a concentration </a:t>
            </a:r>
            <a:r>
              <a:rPr lang="en-US" sz="2400" dirty="0"/>
              <a:t>toward Sagittarius</a:t>
            </a:r>
            <a:r>
              <a:rPr lang="en-US" sz="2400" dirty="0" smtClean="0"/>
              <a:t>.  Inferred center was in that direction.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481959" y="6437586"/>
            <a:ext cx="1905000" cy="457200"/>
          </a:xfrm>
        </p:spPr>
        <p:txBody>
          <a:bodyPr/>
          <a:lstStyle/>
          <a:p>
            <a:fld id="{6F240585-489A-4CA1-AAFB-C0AEF0FCE5E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 flipV="1">
            <a:off x="5105400" y="4083254"/>
            <a:ext cx="228600" cy="2286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pitchFamily="-12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4486807" y="4278502"/>
            <a:ext cx="544743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136182" y="4659502"/>
            <a:ext cx="681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Sun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2345" y="76200"/>
            <a:ext cx="1300680" cy="130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4080"/>
      </a:dk2>
      <a:lt2>
        <a:srgbClr val="FFFF00"/>
      </a:lt2>
      <a:accent1>
        <a:srgbClr val="FFFFFF"/>
      </a:accent1>
      <a:accent2>
        <a:srgbClr val="00FFFF"/>
      </a:accent2>
      <a:accent3>
        <a:srgbClr val="AAAFC0"/>
      </a:accent3>
      <a:accent4>
        <a:srgbClr val="DADADA"/>
      </a:accent4>
      <a:accent5>
        <a:srgbClr val="FFFFFF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4080"/>
        </a:dk2>
        <a:lt2>
          <a:srgbClr val="FFFF00"/>
        </a:lt2>
        <a:accent1>
          <a:srgbClr val="FFFFFF"/>
        </a:accent1>
        <a:accent2>
          <a:srgbClr val="00FFFF"/>
        </a:accent2>
        <a:accent3>
          <a:srgbClr val="AAAFC0"/>
        </a:accent3>
        <a:accent4>
          <a:srgbClr val="DADADA"/>
        </a:accent4>
        <a:accent5>
          <a:srgbClr val="FFFFFF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85912</TotalTime>
  <Words>1959</Words>
  <Application>Microsoft Office PowerPoint</Application>
  <PresentationFormat>On-screen Show (4:3)</PresentationFormat>
  <Paragraphs>264</Paragraphs>
  <Slides>38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Helvetica</vt:lpstr>
      <vt:lpstr>StarSymbol</vt:lpstr>
      <vt:lpstr>Symbol</vt:lpstr>
      <vt:lpstr>Times New Roman</vt:lpstr>
      <vt:lpstr>Wingdings</vt:lpstr>
      <vt:lpstr>Default Design</vt:lpstr>
      <vt:lpstr>Equation</vt:lpstr>
      <vt:lpstr>The Milky Way - Chapter 22</vt:lpstr>
      <vt:lpstr>PowerPoint Presentation</vt:lpstr>
      <vt:lpstr>The Milky Way Galaxy</vt:lpstr>
      <vt:lpstr>PowerPoint Presentation</vt:lpstr>
      <vt:lpstr>PowerPoint Presentation</vt:lpstr>
      <vt:lpstr>PowerPoint Presentation</vt:lpstr>
      <vt:lpstr>PowerPoint Presentation</vt:lpstr>
      <vt:lpstr>Historical measurements of the size and shape of Milky Way</vt:lpstr>
      <vt:lpstr>Shapley – Globular Clusters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Estimating the mass of the Galaxy, and Dark Matter</vt:lpstr>
      <vt:lpstr>PowerPoint Presentation</vt:lpstr>
      <vt:lpstr>PowerPoint Presentation</vt:lpstr>
      <vt:lpstr>PowerPoint Presentation</vt:lpstr>
      <vt:lpstr>Dark Matter</vt:lpstr>
      <vt:lpstr>What is dark matter?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Herschel: first measurement of size and shape of Milky Way</vt:lpstr>
      <vt:lpstr>Kapteyn: photographic counts</vt:lpstr>
      <vt:lpstr>PowerPoint Presentation</vt:lpstr>
    </vt:vector>
  </TitlesOfParts>
  <Manager/>
  <Company>UNM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18 - Stars</dc:title>
  <dc:subject/>
  <dc:creator>Pihlstrom</dc:creator>
  <cp:keywords/>
  <dc:description/>
  <cp:lastModifiedBy>Rich</cp:lastModifiedBy>
  <cp:revision>596</cp:revision>
  <cp:lastPrinted>2017-03-28T15:41:17Z</cp:lastPrinted>
  <dcterms:created xsi:type="dcterms:W3CDTF">2002-01-16T17:09:16Z</dcterms:created>
  <dcterms:modified xsi:type="dcterms:W3CDTF">2017-03-30T15:01:12Z</dcterms:modified>
  <cp:category/>
</cp:coreProperties>
</file>