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312" r:id="rId4"/>
    <p:sldId id="314" r:id="rId5"/>
    <p:sldId id="315" r:id="rId6"/>
    <p:sldId id="263" r:id="rId7"/>
    <p:sldId id="264" r:id="rId8"/>
    <p:sldId id="316" r:id="rId9"/>
    <p:sldId id="317" r:id="rId10"/>
    <p:sldId id="322" r:id="rId11"/>
    <p:sldId id="267" r:id="rId12"/>
    <p:sldId id="300" r:id="rId13"/>
    <p:sldId id="323" r:id="rId14"/>
    <p:sldId id="271" r:id="rId15"/>
    <p:sldId id="324" r:id="rId16"/>
    <p:sldId id="325" r:id="rId17"/>
    <p:sldId id="326" r:id="rId18"/>
    <p:sldId id="327" r:id="rId19"/>
    <p:sldId id="330" r:id="rId20"/>
    <p:sldId id="380" r:id="rId21"/>
    <p:sldId id="381" r:id="rId22"/>
    <p:sldId id="382" r:id="rId23"/>
    <p:sldId id="391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47" r:id="rId32"/>
    <p:sldId id="349" r:id="rId33"/>
    <p:sldId id="350" r:id="rId34"/>
    <p:sldId id="352" r:id="rId35"/>
    <p:sldId id="353" r:id="rId36"/>
    <p:sldId id="355" r:id="rId37"/>
    <p:sldId id="366" r:id="rId38"/>
    <p:sldId id="367" r:id="rId39"/>
    <p:sldId id="368" r:id="rId40"/>
    <p:sldId id="371" r:id="rId41"/>
    <p:sldId id="374" r:id="rId42"/>
    <p:sldId id="373" r:id="rId43"/>
    <p:sldId id="379" r:id="rId44"/>
    <p:sldId id="375" r:id="rId45"/>
    <p:sldId id="376" r:id="rId46"/>
    <p:sldId id="377" r:id="rId47"/>
    <p:sldId id="378" r:id="rId48"/>
    <p:sldId id="399" r:id="rId49"/>
    <p:sldId id="390" r:id="rId50"/>
    <p:sldId id="395" r:id="rId51"/>
    <p:sldId id="396" r:id="rId52"/>
    <p:sldId id="397" r:id="rId53"/>
    <p:sldId id="398" r:id="rId54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Helvetic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Helvetic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Helvetic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Helvetic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Helvetic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Helvetic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Helvetic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Helvetic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66"/>
    <a:srgbClr val="0040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5345" autoAdjust="0"/>
  </p:normalViewPr>
  <p:slideViewPr>
    <p:cSldViewPr>
      <p:cViewPr varScale="1">
        <p:scale>
          <a:sx n="67" d="100"/>
          <a:sy n="67" d="100"/>
        </p:scale>
        <p:origin x="8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17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3" rIns="96588" bIns="48293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909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680" y="2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3" rIns="96588" bIns="4829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909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44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3" rIns="96588" bIns="48293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909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680" y="694944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3" rIns="96588" bIns="4829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96E611F-2073-4325-B46A-1CF699FF9C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38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3" rIns="96588" bIns="48293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680" y="2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3" rIns="96588" bIns="4829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3" rIns="96588" bIns="48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944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3" rIns="96588" bIns="48293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680" y="694944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3" rIns="96588" bIns="4829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9539BF18-C6DB-4C9E-B19D-E6D60C0C15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83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A21DAB-4CD8-490B-B950-DC5BE1179E59}" type="slidenum">
              <a:rPr lang="en-US"/>
              <a:pPr/>
              <a:t>1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54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15AC60-E70B-45AB-901E-DE52AFC741AB}" type="slidenum">
              <a:rPr lang="en-US"/>
              <a:pPr/>
              <a:t>10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03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DFA3A7-2DB0-4529-9DB3-1180AF67E022}" type="slidenum">
              <a:rPr lang="en-US"/>
              <a:pPr/>
              <a:t>11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33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2C8832-7C17-44B7-8C9E-3B90BD5D01FA}" type="slidenum">
              <a:rPr lang="en-US"/>
              <a:pPr/>
              <a:t>12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57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46F26-CA40-43DE-9025-83D74F7A7CBC}" type="slidenum">
              <a:rPr lang="en-US"/>
              <a:pPr/>
              <a:t>13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9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173881-79A2-4826-94C7-8FC9FB298B40}" type="slidenum">
              <a:rPr lang="en-US"/>
              <a:pPr/>
              <a:t>14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6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FC3D22-3791-4335-8C37-3D166BEB023A}" type="slidenum">
              <a:rPr lang="en-US"/>
              <a:pPr/>
              <a:t>15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12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CAB56F-D547-4B51-94E9-8D7EF7C63057}" type="slidenum">
              <a:rPr lang="en-US"/>
              <a:pPr/>
              <a:t>16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00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343B9-D9D1-4D69-845F-E541BCAD1C41}" type="slidenum">
              <a:rPr lang="en-US"/>
              <a:pPr/>
              <a:t>17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14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18E9A-AFEF-4027-946E-14A5DE688885}" type="slidenum">
              <a:rPr lang="en-US"/>
              <a:pPr/>
              <a:t>18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Harold Johnson was the name of the guy defining this.</a:t>
            </a:r>
          </a:p>
        </p:txBody>
      </p:sp>
    </p:spTree>
    <p:extLst>
      <p:ext uri="{BB962C8B-B14F-4D97-AF65-F5344CB8AC3E}">
        <p14:creationId xmlns:p14="http://schemas.microsoft.com/office/powerpoint/2010/main" val="1557941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8F804-2AC9-413C-A378-9A6288C69D35}" type="slidenum">
              <a:rPr lang="en-US"/>
              <a:pPr/>
              <a:t>19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98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D3CED4-9F11-45EA-9E22-EF50FB5519FA}" type="slidenum">
              <a:rPr lang="en-US"/>
              <a:pPr/>
              <a:t>2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motion does a star make on the sky over the course of a year? Is this a real </a:t>
            </a:r>
            <a:r>
              <a:rPr lang="en-US" dirty="0" err="1"/>
              <a:t>motion,or</a:t>
            </a:r>
            <a:r>
              <a:rPr lang="en-US" dirty="0"/>
              <a:t> an apparent?</a:t>
            </a:r>
          </a:p>
        </p:txBody>
      </p:sp>
    </p:spTree>
    <p:extLst>
      <p:ext uri="{BB962C8B-B14F-4D97-AF65-F5344CB8AC3E}">
        <p14:creationId xmlns:p14="http://schemas.microsoft.com/office/powerpoint/2010/main" val="1044113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BF18-C6DB-4C9E-B19D-E6D60C0C15A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63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BF18-C6DB-4C9E-B19D-E6D60C0C15A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3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BF18-C6DB-4C9E-B19D-E6D60C0C15A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2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BF18-C6DB-4C9E-B19D-E6D60C0C15A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259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BF18-C6DB-4C9E-B19D-E6D60C0C15A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705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BF18-C6DB-4C9E-B19D-E6D60C0C15A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273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BF18-C6DB-4C9E-B19D-E6D60C0C15A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418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BF18-C6DB-4C9E-B19D-E6D60C0C15A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854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BF18-C6DB-4C9E-B19D-E6D60C0C15A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369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BF18-C6DB-4C9E-B19D-E6D60C0C15A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2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40EF7-4731-4FDC-BE20-D2025A4B57E7}" type="slidenum">
              <a:rPr lang="en-US"/>
              <a:pPr/>
              <a:t>3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489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BF18-C6DB-4C9E-B19D-E6D60C0C15A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780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BF18-C6DB-4C9E-B19D-E6D60C0C15A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199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BF18-C6DB-4C9E-B19D-E6D60C0C15A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320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BF18-C6DB-4C9E-B19D-E6D60C0C15A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422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BF18-C6DB-4C9E-B19D-E6D60C0C15A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29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BF18-C6DB-4C9E-B19D-E6D60C0C15A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294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BF18-C6DB-4C9E-B19D-E6D60C0C15A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572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BF18-C6DB-4C9E-B19D-E6D60C0C15A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555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BF18-C6DB-4C9E-B19D-E6D60C0C15A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949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BF18-C6DB-4C9E-B19D-E6D60C0C15A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62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EFD5F6-B382-45EE-9B6D-F7E7727FCB8B}" type="slidenum">
              <a:rPr lang="en-US"/>
              <a:pPr/>
              <a:t>4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044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BF18-C6DB-4C9E-B19D-E6D60C0C15A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475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BF18-C6DB-4C9E-B19D-E6D60C0C15A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382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BF18-C6DB-4C9E-B19D-E6D60C0C15A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511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BF18-C6DB-4C9E-B19D-E6D60C0C15A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458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A358D8-AE5D-4618-9FF5-A8DD24262404}" type="slidenum">
              <a:rPr lang="en-US"/>
              <a:pPr/>
              <a:t>44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664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82E9B-1679-4A13-BD27-EEDF296D5A3E}" type="slidenum">
              <a:rPr lang="en-US"/>
              <a:pPr/>
              <a:t>45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97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2C601-74B4-4B43-99A1-31A269C1D84B}" type="slidenum">
              <a:rPr lang="en-US"/>
              <a:pPr/>
              <a:t>46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608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F6116-B2C1-4405-8ABA-AAB032D74A32}" type="slidenum">
              <a:rPr lang="en-US"/>
              <a:pPr/>
              <a:t>47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574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BF18-C6DB-4C9E-B19D-E6D60C0C15A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574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45511-D043-452F-A752-D0C4A6C7C074}" type="slidenum">
              <a:rPr lang="en-US"/>
              <a:pPr/>
              <a:t>50</a:t>
            </a:fld>
            <a:endParaRPr lang="en-US"/>
          </a:p>
        </p:txBody>
      </p:sp>
      <p:sp>
        <p:nvSpPr>
          <p:cNvPr id="1587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87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E2EF95-8EC8-412B-96F0-4CA89B80C5A8}" type="slidenum">
              <a:rPr lang="en-US"/>
              <a:pPr/>
              <a:t>5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distant stars tend to have small proper motions, but a small proper motion doesn't necessarily mean a large distance!</a:t>
            </a:r>
          </a:p>
        </p:txBody>
      </p:sp>
    </p:spTree>
    <p:extLst>
      <p:ext uri="{BB962C8B-B14F-4D97-AF65-F5344CB8AC3E}">
        <p14:creationId xmlns:p14="http://schemas.microsoft.com/office/powerpoint/2010/main" val="5361052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50137-2A0D-4485-9803-58DD16972F0E}" type="slidenum">
              <a:rPr lang="en-US"/>
              <a:pPr/>
              <a:t>51</a:t>
            </a:fld>
            <a:endParaRPr lang="en-US"/>
          </a:p>
        </p:txBody>
      </p:sp>
      <p:sp>
        <p:nvSpPr>
          <p:cNvPr id="1597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738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8277B6-AFDF-43B0-8D41-19DF013CEEC7}" type="slidenum">
              <a:rPr lang="en-US"/>
              <a:pPr/>
              <a:t>52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3090D-B3CF-42F0-8C7E-1CAD7E6775BE}" type="slidenum">
              <a:rPr lang="en-US"/>
              <a:pPr/>
              <a:t>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91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63AB2-3D90-4E7A-BFE3-23F51D7EDF31}" type="slidenum">
              <a:rPr lang="en-US"/>
              <a:pPr/>
              <a:t>7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18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A08C49-6695-4639-989E-916CC249332A}" type="slidenum">
              <a:rPr lang="en-US"/>
              <a:pPr/>
              <a:t>8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07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833AB6-8074-4FD0-A7A8-0388E7D60CA3}" type="slidenum">
              <a:rPr lang="en-US"/>
              <a:pPr/>
              <a:t>9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6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8159A-B3AD-4ED6-A31F-C5576C9211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00B59-B6CC-495F-9538-EABBDB904A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C9B6E-F18C-4F45-B2A4-21BCC33EA6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F5ED3D7-327D-490E-B8A3-6FCDE86F31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B518C-E507-4486-BA0F-53001ADCD9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204B8-47E8-47B6-8713-1C26270224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0AD4F182-9563-4A51-877D-BF0236CD5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5DD14-96BD-4154-B77D-97D85EC1F0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1BE6419-08FF-4967-BA56-B10F60579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2AA4B-2D8D-4077-849E-CE02CBC36E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96569-F156-47EF-B728-C53B259E39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6A528A3-7810-4520-88DE-87B0A418B6B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Helvetic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.unm.edu/bbcswebdav/pid-2701824-dt-content-rid-16954479_1/courses/XLSVXEZK201710/AAALabDocuments2016/BinaryStars/spectroscopicBinaries.html" TargetMode="External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59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.ucla.edu/~ghezgroup/gc/animation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How to Understand </a:t>
            </a:r>
            <a:r>
              <a:rPr lang="en-US" dirty="0"/>
              <a:t>S</a:t>
            </a:r>
            <a:r>
              <a:rPr lang="en-US" dirty="0" smtClean="0"/>
              <a:t>tars</a:t>
            </a:r>
            <a:br>
              <a:rPr lang="en-US" dirty="0" smtClean="0"/>
            </a:br>
            <a:r>
              <a:rPr lang="en-US" dirty="0" smtClean="0"/>
              <a:t>Chapter 17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95026"/>
            <a:ext cx="6324600" cy="2667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800" dirty="0" smtClean="0"/>
              <a:t>How do stars differ?  Is </a:t>
            </a:r>
            <a:r>
              <a:rPr lang="en-US" sz="1800" dirty="0"/>
              <a:t>the Sun typical?</a:t>
            </a:r>
          </a:p>
          <a:p>
            <a:pPr marL="0" indent="0">
              <a:buFontTx/>
              <a:buNone/>
            </a:pPr>
            <a:endParaRPr lang="en-US" sz="1800" dirty="0"/>
          </a:p>
          <a:p>
            <a:pPr marL="0" indent="0">
              <a:buFontTx/>
              <a:buNone/>
            </a:pPr>
            <a:r>
              <a:rPr lang="en-US" sz="1800" dirty="0" smtClean="0"/>
              <a:t>Image </a:t>
            </a:r>
            <a:r>
              <a:rPr lang="en-US" sz="1800" dirty="0"/>
              <a:t>of Orion illustrates:</a:t>
            </a:r>
          </a:p>
          <a:p>
            <a:pPr marL="225425" lvl="1" indent="-111125">
              <a:buFont typeface="Arial" charset="0"/>
              <a:buChar char="•"/>
            </a:pPr>
            <a:r>
              <a:rPr lang="en-US" sz="1600" dirty="0"/>
              <a:t>The huge number of stars</a:t>
            </a:r>
          </a:p>
          <a:p>
            <a:pPr marL="225425" lvl="1" indent="-111125">
              <a:buFont typeface="Arial" charset="0"/>
              <a:buChar char="•"/>
            </a:pPr>
            <a:r>
              <a:rPr lang="en-US" sz="1600" dirty="0"/>
              <a:t>Colors</a:t>
            </a:r>
          </a:p>
          <a:p>
            <a:pPr marL="225425" lvl="1" indent="-111125">
              <a:buFont typeface="Arial" charset="0"/>
              <a:buChar char="•"/>
            </a:pPr>
            <a:r>
              <a:rPr lang="en-US" sz="1600" dirty="0"/>
              <a:t>Interstellar </a:t>
            </a:r>
            <a:r>
              <a:rPr lang="en-US" sz="1600" dirty="0" smtClean="0"/>
              <a:t>gas</a:t>
            </a:r>
          </a:p>
          <a:p>
            <a:pPr marL="225425" lvl="1" indent="-111125">
              <a:buFont typeface="Arial" charset="0"/>
              <a:buChar char="•"/>
            </a:pPr>
            <a:endParaRPr lang="en-US" sz="1600" dirty="0"/>
          </a:p>
          <a:p>
            <a:pPr marL="0" indent="0">
              <a:buFont typeface="Arial" charset="0"/>
              <a:buNone/>
            </a:pPr>
            <a:r>
              <a:rPr lang="en-US" sz="1800" dirty="0"/>
              <a:t>How can we describe/classify stars</a:t>
            </a:r>
            <a:r>
              <a:rPr lang="en-US" sz="1800" dirty="0" smtClean="0"/>
              <a:t>?</a:t>
            </a:r>
          </a:p>
          <a:p>
            <a:r>
              <a:rPr lang="en-US" sz="1800" dirty="0" smtClean="0"/>
              <a:t>Location</a:t>
            </a:r>
          </a:p>
          <a:p>
            <a:r>
              <a:rPr lang="en-US" sz="1800" dirty="0" smtClean="0"/>
              <a:t>Temperature</a:t>
            </a:r>
          </a:p>
          <a:p>
            <a:r>
              <a:rPr lang="en-US" sz="1800" dirty="0" smtClean="0"/>
              <a:t>Luminosity</a:t>
            </a:r>
          </a:p>
          <a:p>
            <a:r>
              <a:rPr lang="en-US" sz="1800" dirty="0" smtClean="0"/>
              <a:t>Mass</a:t>
            </a:r>
          </a:p>
          <a:p>
            <a:r>
              <a:rPr lang="en-US" sz="1800" dirty="0" smtClean="0"/>
              <a:t>Evolutionary state</a:t>
            </a:r>
          </a:p>
          <a:p>
            <a:r>
              <a:rPr lang="en-US" sz="1800" dirty="0" smtClean="0"/>
              <a:t>Physical </a:t>
            </a:r>
            <a:r>
              <a:rPr lang="en-US" sz="1800" dirty="0" smtClean="0"/>
              <a:t>size</a:t>
            </a:r>
            <a:endParaRPr lang="en-US" sz="1800" dirty="0" smtClean="0"/>
          </a:p>
          <a:p>
            <a:r>
              <a:rPr lang="en-US" sz="1800" dirty="0" smtClean="0"/>
              <a:t>Composition</a:t>
            </a:r>
          </a:p>
          <a:p>
            <a:r>
              <a:rPr lang="en-US" sz="1800" dirty="0" smtClean="0"/>
              <a:t>True motion in space</a:t>
            </a:r>
          </a:p>
          <a:p>
            <a:r>
              <a:rPr lang="en-US" sz="1800" dirty="0" smtClean="0"/>
              <a:t>Environment</a:t>
            </a:r>
            <a:endParaRPr lang="en-US" sz="1800" dirty="0"/>
          </a:p>
        </p:txBody>
      </p:sp>
      <p:pic>
        <p:nvPicPr>
          <p:cNvPr id="2052" name="Picture 4" descr="big"/>
          <p:cNvPicPr>
            <a:picLocks noChangeAspect="1" noChangeArrowheads="1"/>
          </p:cNvPicPr>
          <p:nvPr/>
        </p:nvPicPr>
        <p:blipFill>
          <a:blip r:embed="rId3" cstate="print"/>
          <a:srcRect l="3163" t="4922"/>
          <a:stretch>
            <a:fillRect/>
          </a:stretch>
        </p:blipFill>
        <p:spPr bwMode="auto">
          <a:xfrm>
            <a:off x="5403799" y="1351851"/>
            <a:ext cx="3740201" cy="5506149"/>
          </a:xfrm>
          <a:prstGeom prst="rect">
            <a:avLst/>
          </a:prstGeom>
          <a:noFill/>
        </p:spPr>
      </p:pic>
      <p:sp>
        <p:nvSpPr>
          <p:cNvPr id="2054" name="Comment 6"/>
          <p:cNvSpPr>
            <a:spLocks noChangeArrowheads="1"/>
          </p:cNvSpPr>
          <p:nvPr/>
        </p:nvSpPr>
        <p:spPr bwMode="auto">
          <a:xfrm>
            <a:off x="2971800" y="6172200"/>
            <a:ext cx="5486400" cy="307777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2700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</a:rPr>
              <a:t>To estimate </a:t>
            </a:r>
            <a:r>
              <a:rPr lang="en-US" sz="1400" b="1" dirty="0" smtClean="0">
                <a:solidFill>
                  <a:srgbClr val="000000"/>
                </a:solidFill>
              </a:rPr>
              <a:t>most </a:t>
            </a:r>
            <a:r>
              <a:rPr lang="en-US" sz="1400" b="1" dirty="0">
                <a:solidFill>
                  <a:srgbClr val="000000"/>
                </a:solidFill>
              </a:rPr>
              <a:t>parameters, we need to know the distance!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200400" y="6553200"/>
            <a:ext cx="1905000" cy="457200"/>
          </a:xfrm>
        </p:spPr>
        <p:txBody>
          <a:bodyPr/>
          <a:lstStyle/>
          <a:p>
            <a:fld id="{1F5ED3D7-327D-490E-B8A3-6FCDE86F31E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Apparent magnitudes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1752600"/>
          </a:xfrm>
        </p:spPr>
        <p:txBody>
          <a:bodyPr/>
          <a:lstStyle/>
          <a:p>
            <a:r>
              <a:rPr lang="en-US" sz="1800" dirty="0" smtClean="0"/>
              <a:t>Logarithmic (base 10) measurement </a:t>
            </a:r>
            <a:r>
              <a:rPr lang="en-US" sz="1800" dirty="0"/>
              <a:t>of </a:t>
            </a:r>
            <a:r>
              <a:rPr lang="en-US" sz="1800" dirty="0" smtClean="0"/>
              <a:t>apparent brightness (incident flux) of stars.  Modern scale a refinement of Hipparchus’ original scale of magnitudes 1-6.  Used mostly in optical astronomy (also near-IR, UV).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smtClean="0"/>
              <a:t>A </a:t>
            </a:r>
            <a:r>
              <a:rPr lang="en-US" sz="1800" u="sng" dirty="0" smtClean="0"/>
              <a:t>difference</a:t>
            </a:r>
            <a:r>
              <a:rPr lang="en-US" sz="1800" dirty="0" smtClean="0"/>
              <a:t> of 5 magnitudes </a:t>
            </a:r>
            <a:r>
              <a:rPr lang="en-US" sz="1800" dirty="0"/>
              <a:t>implies a </a:t>
            </a:r>
            <a:r>
              <a:rPr lang="en-US" sz="1800" u="sng" dirty="0"/>
              <a:t>factor</a:t>
            </a:r>
            <a:r>
              <a:rPr lang="en-US" sz="1800" dirty="0"/>
              <a:t> of 100 in </a:t>
            </a:r>
            <a:r>
              <a:rPr lang="en-US" sz="1800" dirty="0" smtClean="0"/>
              <a:t>apparent brightness</a:t>
            </a:r>
            <a:r>
              <a:rPr lang="en-US" sz="1800" dirty="0" smtClean="0"/>
              <a:t>.  </a:t>
            </a:r>
            <a:r>
              <a:rPr lang="en-US" sz="1800" u="sng" dirty="0" smtClean="0"/>
              <a:t>Smaller</a:t>
            </a:r>
            <a:r>
              <a:rPr lang="en-US" sz="1800" dirty="0" smtClean="0"/>
              <a:t> magnitude means </a:t>
            </a:r>
            <a:r>
              <a:rPr lang="en-US" sz="1800" u="sng" dirty="0" smtClean="0"/>
              <a:t>brighter</a:t>
            </a:r>
            <a:r>
              <a:rPr lang="en-US" sz="1800" dirty="0" smtClean="0"/>
              <a:t> star!</a:t>
            </a:r>
            <a:endParaRPr lang="en-US" sz="1800" dirty="0"/>
          </a:p>
          <a:p>
            <a:pPr>
              <a:buNone/>
            </a:pPr>
            <a:endParaRPr lang="en-US" sz="1800" dirty="0"/>
          </a:p>
        </p:txBody>
      </p:sp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2819400" y="3505200"/>
          <a:ext cx="22860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33" name="Equation" r:id="rId4" imgW="1358640" imgH="482400" progId="Equation.3">
                  <p:embed/>
                </p:oleObj>
              </mc:Choice>
              <mc:Fallback>
                <p:oleObj name="Equation" r:id="rId4" imgW="1358640" imgH="48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505200"/>
                        <a:ext cx="2286000" cy="8112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6" name="Object 6"/>
          <p:cNvGraphicFramePr>
            <a:graphicFrameLocks noChangeAspect="1"/>
          </p:cNvGraphicFramePr>
          <p:nvPr/>
        </p:nvGraphicFramePr>
        <p:xfrm>
          <a:off x="1600200" y="4495800"/>
          <a:ext cx="101758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34" name="Equation" r:id="rId6" imgW="546100" imgH="406400" progId="Equation.3">
                  <p:embed/>
                </p:oleObj>
              </mc:Choice>
              <mc:Fallback>
                <p:oleObj name="Equation" r:id="rId6" imgW="546100" imgH="406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495800"/>
                        <a:ext cx="1017588" cy="7556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7" name="Object 7"/>
          <p:cNvGraphicFramePr>
            <a:graphicFrameLocks noChangeAspect="1"/>
          </p:cNvGraphicFramePr>
          <p:nvPr/>
        </p:nvGraphicFramePr>
        <p:xfrm>
          <a:off x="3505200" y="4495800"/>
          <a:ext cx="15192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35" name="Equation" r:id="rId8" imgW="914400" imgH="457200" progId="Equation.3">
                  <p:embed/>
                </p:oleObj>
              </mc:Choice>
              <mc:Fallback>
                <p:oleObj name="Equation" r:id="rId8" imgW="914400" imgH="457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495800"/>
                        <a:ext cx="1519238" cy="762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3048000"/>
            <a:ext cx="815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Magnitude difference related to brightness ratio: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 if                    , then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logarithmic</a:t>
            </a:r>
            <a:r>
              <a:rPr lang="en-US" kern="0" dirty="0" smtClean="0">
                <a:latin typeface="+mn-lt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relative scale – zero point arbitrarily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chosen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D3D7-327D-490E-B8A3-6FCDE86F31E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agtable"/>
          <p:cNvPicPr>
            <a:picLocks noChangeAspect="1" noChangeArrowheads="1"/>
          </p:cNvPicPr>
          <p:nvPr/>
        </p:nvPicPr>
        <p:blipFill>
          <a:blip r:embed="rId3" cstate="print"/>
          <a:srcRect b="35416"/>
          <a:stretch>
            <a:fillRect/>
          </a:stretch>
        </p:blipFill>
        <p:spPr bwMode="auto">
          <a:xfrm>
            <a:off x="1603374" y="2311479"/>
            <a:ext cx="5926138" cy="393692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6419-08FF-4967-BA56-B10F60579379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200400" y="1080928"/>
                <a:ext cx="2057400" cy="7616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080928"/>
                <a:ext cx="2057400" cy="7616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09600" y="533400"/>
            <a:ext cx="5769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 solve for brightness ratio in terms of magnitudes: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57200"/>
            <a:ext cx="8534400" cy="1066800"/>
          </a:xfrm>
        </p:spPr>
        <p:txBody>
          <a:bodyPr/>
          <a:lstStyle/>
          <a:p>
            <a:pPr algn="l"/>
            <a:r>
              <a:rPr lang="en-US"/>
              <a:t>The apparent magnitude scale - some examples:</a:t>
            </a:r>
          </a:p>
        </p:txBody>
      </p:sp>
      <p:pic>
        <p:nvPicPr>
          <p:cNvPr id="49156" name="Picture 4" descr="figure 19-0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575" y="1143000"/>
            <a:ext cx="5965825" cy="512127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159A-B3AD-4ED6-A31F-C5576C9211D2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/>
              <a:t>Absolute magnitude</a:t>
            </a:r>
          </a:p>
        </p:txBody>
      </p:sp>
      <p:sp>
        <p:nvSpPr>
          <p:cNvPr id="778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301750"/>
            <a:ext cx="8153400" cy="5251450"/>
          </a:xfrm>
        </p:spPr>
        <p:txBody>
          <a:bodyPr/>
          <a:lstStyle/>
          <a:p>
            <a:pPr marL="450850" indent="-450850">
              <a:buFontTx/>
              <a:buNone/>
            </a:pPr>
            <a:r>
              <a:rPr lang="en-US" sz="1800" u="sng" dirty="0"/>
              <a:t>Caution:</a:t>
            </a:r>
            <a:r>
              <a:rPr lang="en-US" sz="1800" dirty="0"/>
              <a:t> </a:t>
            </a:r>
          </a:p>
          <a:p>
            <a:pPr marL="450850" indent="-450850">
              <a:buFontTx/>
              <a:buNone/>
            </a:pPr>
            <a:r>
              <a:rPr lang="en-US" sz="1800" dirty="0"/>
              <a:t>	Apparent magnitude is NOT </a:t>
            </a:r>
            <a:r>
              <a:rPr lang="en-US" sz="1800" dirty="0" smtClean="0"/>
              <a:t>luminosity! </a:t>
            </a:r>
            <a:r>
              <a:rPr lang="en-US" sz="1800" dirty="0"/>
              <a:t>A star may have bright (small) apparent magnitude because it is close to us, or </a:t>
            </a:r>
            <a:r>
              <a:rPr lang="en-US" sz="1800" dirty="0" smtClean="0"/>
              <a:t>because its luminosity is high.</a:t>
            </a:r>
            <a:endParaRPr lang="en-US" sz="1800" dirty="0"/>
          </a:p>
          <a:p>
            <a:pPr marL="450850" indent="-450850">
              <a:buFontTx/>
              <a:buNone/>
            </a:pPr>
            <a:endParaRPr lang="en-US" sz="800" dirty="0"/>
          </a:p>
          <a:p>
            <a:pPr marL="450850" indent="-450850">
              <a:buFontTx/>
              <a:buNone/>
            </a:pPr>
            <a:r>
              <a:rPr lang="en-US" sz="1800" dirty="0"/>
              <a:t> 	</a:t>
            </a:r>
            <a:r>
              <a:rPr lang="en-US" sz="1800" dirty="0" smtClean="0"/>
              <a:t>We </a:t>
            </a:r>
            <a:r>
              <a:rPr lang="en-US" sz="1800" dirty="0"/>
              <a:t>want a brightness scale that takes distance into account and measures </a:t>
            </a:r>
            <a:r>
              <a:rPr lang="en-US" sz="1800" dirty="0" smtClean="0"/>
              <a:t>luminosity, an intrinsic property of star.</a:t>
            </a:r>
            <a:endParaRPr lang="en-US" sz="1800" dirty="0"/>
          </a:p>
          <a:p>
            <a:pPr marL="450850" indent="-450850"/>
            <a:endParaRPr lang="en-US" sz="1800" dirty="0"/>
          </a:p>
          <a:p>
            <a:pPr marL="450850" indent="-450850">
              <a:buFontTx/>
              <a:buNone/>
            </a:pPr>
            <a:r>
              <a:rPr lang="en-US" sz="1800" u="sng" dirty="0"/>
              <a:t>Absolute magnitude</a:t>
            </a:r>
            <a:r>
              <a:rPr lang="en-US" sz="1800" u="sng" dirty="0" smtClean="0"/>
              <a:t>:</a:t>
            </a:r>
          </a:p>
          <a:p>
            <a:pPr marL="450850" indent="-450850">
              <a:buFontTx/>
              <a:buNone/>
            </a:pPr>
            <a:endParaRPr lang="en-US" sz="1800" u="sng" dirty="0" smtClean="0"/>
          </a:p>
          <a:p>
            <a:pPr marL="450850" indent="-450850">
              <a:buFontTx/>
              <a:buNone/>
            </a:pPr>
            <a:r>
              <a:rPr lang="en-US" sz="1800" dirty="0" smtClean="0"/>
              <a:t>	Definition</a:t>
            </a:r>
            <a:r>
              <a:rPr lang="en-US" sz="1800" dirty="0"/>
              <a:t>: the apparent magnitude a star would have if it were precisely 10 pc away from </a:t>
            </a:r>
            <a:r>
              <a:rPr lang="en-US" sz="1800" dirty="0" smtClean="0"/>
              <a:t>us.   Call this </a:t>
            </a:r>
            <a:r>
              <a:rPr lang="en-US" sz="1800" i="1" dirty="0" smtClean="0"/>
              <a:t>M</a:t>
            </a:r>
            <a:r>
              <a:rPr lang="en-US" sz="1800" dirty="0" smtClean="0"/>
              <a:t>.  Then, for two stars with luminosities </a:t>
            </a:r>
            <a:r>
              <a:rPr lang="en-US" sz="1800" i="1" dirty="0" smtClean="0"/>
              <a:t>L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and </a:t>
            </a:r>
            <a:r>
              <a:rPr lang="en-US" sz="1800" i="1" dirty="0" smtClean="0"/>
              <a:t>L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the difference in their apparent magnitudes at 10 pc would depend only on the ratio of their luminosities:</a:t>
            </a:r>
          </a:p>
          <a:p>
            <a:pPr marL="450850" indent="-450850">
              <a:buFontTx/>
              <a:buNone/>
            </a:pPr>
            <a:endParaRPr lang="en-US" sz="1800" dirty="0" smtClean="0"/>
          </a:p>
          <a:p>
            <a:pPr marL="450850" indent="-450850"/>
            <a:endParaRPr lang="en-US" sz="1800" dirty="0"/>
          </a:p>
          <a:p>
            <a:pPr marL="450850" indent="-450850"/>
            <a:endParaRPr lang="en-US" sz="1800" dirty="0"/>
          </a:p>
          <a:p>
            <a:pPr marL="450850" indent="-450850"/>
            <a:endParaRPr lang="en-US" sz="1800" dirty="0"/>
          </a:p>
          <a:p>
            <a:pPr marL="450850" indent="-450850">
              <a:buFontTx/>
              <a:buNone/>
            </a:pPr>
            <a:r>
              <a:rPr lang="en-US" sz="1800" dirty="0"/>
              <a:t>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D3D7-327D-490E-B8A3-6FCDE86F31E7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555296"/>
              </p:ext>
            </p:extLst>
          </p:nvPr>
        </p:nvGraphicFramePr>
        <p:xfrm>
          <a:off x="3200400" y="5486400"/>
          <a:ext cx="2884487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14" name="Equation" r:id="rId4" imgW="1409400" imgH="431640" progId="Equation.3">
                  <p:embed/>
                </p:oleObj>
              </mc:Choice>
              <mc:Fallback>
                <p:oleObj name="Equation" r:id="rId4" imgW="1409400" imgH="43164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486400"/>
                        <a:ext cx="2884487" cy="8874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880" y="381000"/>
            <a:ext cx="6934200" cy="3124200"/>
          </a:xfrm>
        </p:spPr>
        <p:txBody>
          <a:bodyPr/>
          <a:lstStyle/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 smtClean="0"/>
              <a:t>Zero point again arbitrarily </a:t>
            </a:r>
            <a:r>
              <a:rPr lang="en-US" dirty="0" smtClean="0"/>
              <a:t>chosen.  </a:t>
            </a:r>
            <a:r>
              <a:rPr lang="en-US" dirty="0" smtClean="0"/>
              <a:t>Examples</a:t>
            </a:r>
            <a:r>
              <a:rPr lang="en-US" dirty="0"/>
              <a:t>: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   </a:t>
            </a:r>
            <a:r>
              <a:rPr lang="en-US" u="sng" dirty="0"/>
              <a:t>M		Star</a:t>
            </a:r>
          </a:p>
          <a:p>
            <a:pPr marL="0" indent="0">
              <a:buFontTx/>
              <a:buNone/>
            </a:pPr>
            <a:r>
              <a:rPr lang="en-US" dirty="0"/>
              <a:t>   -</a:t>
            </a:r>
            <a:r>
              <a:rPr lang="en-US" dirty="0" smtClean="0"/>
              <a:t>5.6</a:t>
            </a:r>
            <a:r>
              <a:rPr lang="en-US" dirty="0"/>
              <a:t>		Betelgeuse</a:t>
            </a:r>
          </a:p>
          <a:p>
            <a:pPr marL="0" indent="0">
              <a:buFontTx/>
              <a:buNone/>
            </a:pPr>
            <a:r>
              <a:rPr lang="en-US" dirty="0"/>
              <a:t>    </a:t>
            </a:r>
            <a:r>
              <a:rPr lang="en-US" dirty="0" smtClean="0"/>
              <a:t>1.3</a:t>
            </a:r>
            <a:r>
              <a:rPr lang="en-US" dirty="0"/>
              <a:t>		</a:t>
            </a:r>
            <a:r>
              <a:rPr lang="en-US" dirty="0" smtClean="0"/>
              <a:t>Sirius A</a:t>
            </a: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  </a:t>
            </a:r>
            <a:r>
              <a:rPr lang="en-US" dirty="0" smtClean="0"/>
              <a:t>+4.7</a:t>
            </a:r>
            <a:r>
              <a:rPr lang="en-US" dirty="0"/>
              <a:t>		Sun	</a:t>
            </a:r>
          </a:p>
          <a:p>
            <a:pPr marL="0" indent="0">
              <a:buFontTx/>
              <a:buNone/>
            </a:pPr>
            <a:r>
              <a:rPr lang="en-US" dirty="0" smtClean="0"/>
              <a:t>  +8.6 </a:t>
            </a:r>
            <a:r>
              <a:rPr lang="en-US" dirty="0"/>
              <a:t>		Sirius 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D3D7-327D-490E-B8A3-6FCDE86F31E7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024662"/>
              </p:ext>
            </p:extLst>
          </p:nvPr>
        </p:nvGraphicFramePr>
        <p:xfrm>
          <a:off x="2362200" y="4648200"/>
          <a:ext cx="31496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41" name="Equation" r:id="rId4" imgW="1270000" imgH="177800" progId="Equation.3">
                  <p:embed/>
                </p:oleObj>
              </mc:Choice>
              <mc:Fallback>
                <p:oleObj name="Equation" r:id="rId4" imgW="1270000" imgH="1778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648200"/>
                        <a:ext cx="3149600" cy="4413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777682" y="54953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0850" indent="-450850">
              <a:buFontTx/>
              <a:buNone/>
            </a:pPr>
            <a:r>
              <a:rPr lang="en-US" i="1" dirty="0" smtClean="0"/>
              <a:t>	m</a:t>
            </a:r>
            <a:r>
              <a:rPr lang="en-US" dirty="0" smtClean="0"/>
              <a:t> </a:t>
            </a:r>
            <a:r>
              <a:rPr lang="en-US" dirty="0"/>
              <a:t>is apparent magnitude (measured)</a:t>
            </a:r>
          </a:p>
          <a:p>
            <a:pPr marL="450850" indent="-450850">
              <a:buFontTx/>
              <a:buNone/>
            </a:pPr>
            <a:r>
              <a:rPr lang="en-US" dirty="0"/>
              <a:t>	 </a:t>
            </a:r>
            <a:r>
              <a:rPr lang="en-US" i="1" dirty="0"/>
              <a:t>d</a:t>
            </a:r>
            <a:r>
              <a:rPr lang="en-US" dirty="0"/>
              <a:t> is distance in pc</a:t>
            </a:r>
          </a:p>
          <a:p>
            <a:pPr marL="450850" indent="-450850">
              <a:buFontTx/>
              <a:buNone/>
            </a:pPr>
            <a:r>
              <a:rPr lang="en-US" dirty="0"/>
              <a:t>	 </a:t>
            </a:r>
            <a:r>
              <a:rPr lang="en-US" i="1" dirty="0"/>
              <a:t>M</a:t>
            </a:r>
            <a:r>
              <a:rPr lang="en-US" dirty="0"/>
              <a:t> is absolute magnitude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4880" y="3733800"/>
            <a:ext cx="6237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this definition, the inverse square law is expressed in</a:t>
            </a:r>
          </a:p>
          <a:p>
            <a:r>
              <a:rPr lang="en-US" dirty="0" smtClean="0"/>
              <a:t>magnitudes by: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/>
              <a:t>Distance modulus</a:t>
            </a:r>
          </a:p>
        </p:txBody>
      </p:sp>
      <p:sp>
        <p:nvSpPr>
          <p:cNvPr id="788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200" cy="4724400"/>
          </a:xfrm>
        </p:spPr>
        <p:txBody>
          <a:bodyPr/>
          <a:lstStyle/>
          <a:p>
            <a:r>
              <a:rPr lang="en-US" sz="1800" dirty="0"/>
              <a:t>Instead of giving an object's distance, we sometimes speak of its </a:t>
            </a:r>
            <a:r>
              <a:rPr lang="en-US" sz="1800" dirty="0" smtClean="0"/>
              <a:t>“distance modulus” </a:t>
            </a:r>
            <a:r>
              <a:rPr lang="en-US" sz="1800" i="1" dirty="0" smtClean="0"/>
              <a:t>m - M</a:t>
            </a:r>
            <a:endParaRPr lang="en-US" sz="1800" i="1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>
              <a:buFontTx/>
              <a:buNone/>
            </a:pPr>
            <a:r>
              <a:rPr lang="en-US" sz="1800" u="sng" dirty="0"/>
              <a:t>	</a:t>
            </a:r>
            <a:r>
              <a:rPr lang="en-US" sz="1800" u="sng" dirty="0" smtClean="0"/>
              <a:t>m – M</a:t>
            </a:r>
            <a:r>
              <a:rPr lang="en-US" sz="1800" u="sng" dirty="0"/>
              <a:t>	</a:t>
            </a:r>
            <a:r>
              <a:rPr lang="en-US" sz="1800" u="sng" dirty="0" smtClean="0"/>
              <a:t>Distance</a:t>
            </a:r>
            <a:endParaRPr lang="en-US" sz="1800" u="sng" dirty="0"/>
          </a:p>
          <a:p>
            <a:pPr>
              <a:buFontTx/>
              <a:buNone/>
            </a:pPr>
            <a:r>
              <a:rPr lang="en-US" sz="1800" dirty="0"/>
              <a:t>	0		10 pc</a:t>
            </a:r>
          </a:p>
          <a:p>
            <a:pPr>
              <a:buFontTx/>
              <a:buNone/>
            </a:pPr>
            <a:r>
              <a:rPr lang="en-US" sz="1800" dirty="0"/>
              <a:t>	10		1000 pc</a:t>
            </a:r>
          </a:p>
          <a:p>
            <a:pPr>
              <a:buFontTx/>
              <a:buNone/>
            </a:pPr>
            <a:r>
              <a:rPr lang="en-US" sz="1800" dirty="0"/>
              <a:t>	15		10,000 pc</a:t>
            </a:r>
          </a:p>
        </p:txBody>
      </p:sp>
      <p:graphicFrame>
        <p:nvGraphicFramePr>
          <p:cNvPr id="228352" name="Object 1024"/>
          <p:cNvGraphicFramePr>
            <a:graphicFrameLocks noChangeAspect="1"/>
          </p:cNvGraphicFramePr>
          <p:nvPr/>
        </p:nvGraphicFramePr>
        <p:xfrm>
          <a:off x="2743200" y="2286000"/>
          <a:ext cx="30480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59" name="Equation" r:id="rId4" imgW="1270000" imgH="177800" progId="Equation.3">
                  <p:embed/>
                </p:oleObj>
              </mc:Choice>
              <mc:Fallback>
                <p:oleObj name="Equation" r:id="rId4" imgW="1270000" imgH="177800" progId="Equation.3">
                  <p:embed/>
                  <p:pic>
                    <p:nvPicPr>
                      <p:cNvPr id="0" name="Picture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286000"/>
                        <a:ext cx="3048000" cy="4270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D3D7-327D-490E-B8A3-6FCDE86F31E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3608" y="5240804"/>
            <a:ext cx="778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these magnitudes do not refer to any wavelength or color.  But it is</a:t>
            </a:r>
          </a:p>
          <a:p>
            <a:r>
              <a:rPr lang="en-US" dirty="0" smtClean="0"/>
              <a:t>in practice difficult to measure a star’s light over entire spectrum.  Typically</a:t>
            </a:r>
          </a:p>
          <a:p>
            <a:r>
              <a:rPr lang="en-US" dirty="0" smtClean="0"/>
              <a:t>observed through a filter that lets in, e.g., blue, red, infrared, UV, etc. light.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Luminosity function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7772400" cy="4114800"/>
          </a:xfrm>
        </p:spPr>
        <p:txBody>
          <a:bodyPr/>
          <a:lstStyle/>
          <a:p>
            <a:r>
              <a:rPr lang="en-US" sz="1800" dirty="0" smtClean="0"/>
              <a:t>A function you can examine once you have distances to many stars</a:t>
            </a:r>
          </a:p>
          <a:p>
            <a:r>
              <a:rPr lang="en-US" sz="1800" dirty="0" smtClean="0"/>
              <a:t>Describes </a:t>
            </a:r>
            <a:r>
              <a:rPr lang="en-US" sz="1800" dirty="0"/>
              <a:t>the relative numbers of stars with different luminosities</a:t>
            </a:r>
          </a:p>
          <a:p>
            <a:r>
              <a:rPr lang="en-US" sz="1800" dirty="0" smtClean="0"/>
              <a:t>Note </a:t>
            </a:r>
            <a:r>
              <a:rPr lang="en-US" sz="1800" dirty="0"/>
              <a:t>the enormous range in </a:t>
            </a:r>
            <a:r>
              <a:rPr lang="en-US" sz="1800" dirty="0" smtClean="0"/>
              <a:t>luminosity</a:t>
            </a:r>
          </a:p>
          <a:p>
            <a:r>
              <a:rPr lang="en-US" sz="1800" dirty="0"/>
              <a:t>There are more faint stars than </a:t>
            </a:r>
            <a:r>
              <a:rPr lang="en-US" sz="1800" dirty="0" smtClean="0"/>
              <a:t>bright.  Why?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79876" name="Picture 4" descr="ch19_fig19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667000"/>
            <a:ext cx="4876800" cy="41002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87441" y="5105400"/>
            <a:ext cx="198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Determined in Solar neighborhood</a:t>
            </a:r>
            <a:endParaRPr lang="en-US" sz="1600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D3D7-327D-490E-B8A3-6FCDE86F31E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Colors and temperatures </a:t>
            </a:r>
            <a:r>
              <a:rPr lang="en-US" dirty="0"/>
              <a:t>of stars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5562600" cy="4114800"/>
          </a:xfrm>
        </p:spPr>
        <p:txBody>
          <a:bodyPr/>
          <a:lstStyle/>
          <a:p>
            <a:r>
              <a:rPr lang="en-US" sz="1800" i="1" dirty="0" smtClean="0"/>
              <a:t>Reminder:</a:t>
            </a:r>
            <a:r>
              <a:rPr lang="en-US" sz="1800" dirty="0" smtClean="0"/>
              <a:t> from </a:t>
            </a:r>
            <a:r>
              <a:rPr lang="en-US" sz="1800" dirty="0"/>
              <a:t>Wien's law </a:t>
            </a:r>
            <a:r>
              <a:rPr lang="en-US" sz="1800" dirty="0">
                <a:sym typeface="Symbol" charset="2"/>
              </a:rPr>
              <a:t></a:t>
            </a:r>
            <a:r>
              <a:rPr lang="en-US" sz="1800" baseline="-25000" dirty="0">
                <a:sym typeface="Symbol" charset="2"/>
              </a:rPr>
              <a:t>max</a:t>
            </a:r>
            <a:r>
              <a:rPr lang="en-US" sz="1800" dirty="0">
                <a:sym typeface="Symbol" charset="2"/>
              </a:rPr>
              <a:t> = </a:t>
            </a:r>
            <a:r>
              <a:rPr lang="en-US" sz="1800" dirty="0" smtClean="0">
                <a:sym typeface="Symbol" charset="2"/>
              </a:rPr>
              <a:t>0.0029 /T (units: m, K) we </a:t>
            </a:r>
            <a:r>
              <a:rPr lang="en-US" sz="1800" dirty="0">
                <a:sym typeface="Symbol" charset="2"/>
              </a:rPr>
              <a:t>expect hotter objects to be bluer.</a:t>
            </a:r>
            <a:r>
              <a:rPr lang="en-US" sz="1800" dirty="0"/>
              <a:t> </a:t>
            </a:r>
          </a:p>
        </p:txBody>
      </p:sp>
      <p:pic>
        <p:nvPicPr>
          <p:cNvPr id="81924" name="Picture 4" descr="figure 19-07a"/>
          <p:cNvPicPr>
            <a:picLocks noChangeAspect="1" noChangeArrowheads="1"/>
          </p:cNvPicPr>
          <p:nvPr/>
        </p:nvPicPr>
        <p:blipFill rotWithShape="1">
          <a:blip r:embed="rId3" cstate="print"/>
          <a:srcRect b="9216"/>
          <a:stretch/>
        </p:blipFill>
        <p:spPr bwMode="auto">
          <a:xfrm>
            <a:off x="381000" y="3708400"/>
            <a:ext cx="2667000" cy="2651760"/>
          </a:xfrm>
          <a:prstGeom prst="rect">
            <a:avLst/>
          </a:prstGeom>
          <a:noFill/>
        </p:spPr>
      </p:pic>
      <p:pic>
        <p:nvPicPr>
          <p:cNvPr id="81925" name="Picture 5" descr="figure 19-07b"/>
          <p:cNvPicPr>
            <a:picLocks noChangeAspect="1" noChangeArrowheads="1"/>
          </p:cNvPicPr>
          <p:nvPr/>
        </p:nvPicPr>
        <p:blipFill rotWithShape="1">
          <a:blip r:embed="rId4" cstate="print"/>
          <a:srcRect b="8621"/>
          <a:stretch/>
        </p:blipFill>
        <p:spPr bwMode="auto">
          <a:xfrm>
            <a:off x="3124200" y="3733800"/>
            <a:ext cx="2660650" cy="2651760"/>
          </a:xfrm>
          <a:prstGeom prst="rect">
            <a:avLst/>
          </a:prstGeom>
          <a:noFill/>
        </p:spPr>
      </p:pic>
      <p:pic>
        <p:nvPicPr>
          <p:cNvPr id="81926" name="Picture 6" descr="figure 19-07c"/>
          <p:cNvPicPr>
            <a:picLocks noChangeAspect="1" noChangeArrowheads="1"/>
          </p:cNvPicPr>
          <p:nvPr/>
        </p:nvPicPr>
        <p:blipFill rotWithShape="1">
          <a:blip r:embed="rId5" cstate="print"/>
          <a:srcRect b="10150"/>
          <a:stretch/>
        </p:blipFill>
        <p:spPr bwMode="auto">
          <a:xfrm>
            <a:off x="5837238" y="3779838"/>
            <a:ext cx="3001962" cy="2560320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D3D7-327D-490E-B8A3-6FCDE86F31E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Picture 4" descr="big"/>
          <p:cNvPicPr>
            <a:picLocks noChangeAspect="1" noChangeArrowheads="1"/>
          </p:cNvPicPr>
          <p:nvPr/>
        </p:nvPicPr>
        <p:blipFill>
          <a:blip r:embed="rId6" cstate="print"/>
          <a:srcRect l="3163" t="4922"/>
          <a:stretch>
            <a:fillRect/>
          </a:stretch>
        </p:blipFill>
        <p:spPr bwMode="auto">
          <a:xfrm>
            <a:off x="6553200" y="1031934"/>
            <a:ext cx="1752282" cy="2579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 dirty="0"/>
              <a:t>To measure </a:t>
            </a:r>
            <a:r>
              <a:rPr lang="en-US" dirty="0" smtClean="0"/>
              <a:t>colors</a:t>
            </a:r>
            <a:endParaRPr 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29600" cy="5257800"/>
          </a:xfrm>
        </p:spPr>
        <p:txBody>
          <a:bodyPr/>
          <a:lstStyle/>
          <a:p>
            <a:r>
              <a:rPr lang="en-US" sz="1800" dirty="0"/>
              <a:t>A set of filters can be used to determine the colors of stars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 smtClean="0"/>
              <a:t>Determine relative brightness in, e.g., B and V filters: </a:t>
            </a:r>
            <a:r>
              <a:rPr lang="en-US" sz="1800" i="1" dirty="0" err="1" smtClean="0"/>
              <a:t>b</a:t>
            </a:r>
            <a:r>
              <a:rPr lang="en-US" sz="1800" i="1" baseline="-25000" dirty="0" err="1" smtClean="0"/>
              <a:t>V</a:t>
            </a:r>
            <a:r>
              <a:rPr lang="en-US" sz="1800" i="1" dirty="0" smtClean="0"/>
              <a:t>/</a:t>
            </a:r>
            <a:r>
              <a:rPr lang="en-US" sz="1800" i="1" dirty="0" err="1" smtClean="0"/>
              <a:t>b</a:t>
            </a:r>
            <a:r>
              <a:rPr lang="en-US" sz="1800" i="1" baseline="-25000" dirty="0" err="1" smtClean="0"/>
              <a:t>B</a:t>
            </a:r>
            <a:r>
              <a:rPr lang="en-US" sz="1600" dirty="0" smtClean="0"/>
              <a:t>.  </a:t>
            </a:r>
            <a:r>
              <a:rPr lang="en-US" sz="1800" dirty="0" smtClean="0"/>
              <a:t>(Usually put on magnitude scale, i.e. </a:t>
            </a:r>
            <a:r>
              <a:rPr lang="en-US" sz="1800" i="1" dirty="0" err="1" smtClean="0"/>
              <a:t>m</a:t>
            </a:r>
            <a:r>
              <a:rPr lang="en-US" sz="1800" i="1" baseline="-25000" dirty="0" err="1" smtClean="0"/>
              <a:t>B</a:t>
            </a:r>
            <a:r>
              <a:rPr lang="en-US" sz="1800" i="1" dirty="0" smtClean="0"/>
              <a:t> – m</a:t>
            </a:r>
            <a:r>
              <a:rPr lang="en-US" sz="1800" i="1" baseline="-25000" dirty="0" smtClean="0"/>
              <a:t>V</a:t>
            </a:r>
            <a:r>
              <a:rPr lang="en-US" sz="1800" dirty="0" smtClean="0"/>
              <a:t>, but don’t worry for this class).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800" dirty="0" smtClean="0"/>
              <a:t>Note we don't need distances</a:t>
            </a:r>
          </a:p>
          <a:p>
            <a:pPr>
              <a:buNone/>
            </a:pPr>
            <a:endParaRPr lang="en-US" sz="1600" dirty="0"/>
          </a:p>
        </p:txBody>
      </p:sp>
      <p:pic>
        <p:nvPicPr>
          <p:cNvPr id="82948" name="Picture 4" descr="figure 19-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4267200" cy="2478088"/>
          </a:xfrm>
          <a:prstGeom prst="rect">
            <a:avLst/>
          </a:prstGeom>
          <a:noFill/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143000" y="4267200"/>
            <a:ext cx="274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The </a:t>
            </a:r>
            <a:r>
              <a:rPr lang="en-US" sz="1600" dirty="0" smtClean="0"/>
              <a:t>Johnson UBV </a:t>
            </a:r>
            <a:r>
              <a:rPr lang="en-US" sz="1600" dirty="0"/>
              <a:t>system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D3D7-327D-490E-B8A3-6FCDE86F31E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71362" name="Picture 2" descr="http://mcdonaldobservatory.org/images/research/waad/d_pfc14.jpg"/>
          <p:cNvPicPr>
            <a:picLocks noChangeAspect="1" noChangeArrowheads="1"/>
          </p:cNvPicPr>
          <p:nvPr/>
        </p:nvPicPr>
        <p:blipFill>
          <a:blip r:embed="rId4" cstate="print"/>
          <a:srcRect t="7273" b="4848"/>
          <a:stretch>
            <a:fillRect/>
          </a:stretch>
        </p:blipFill>
        <p:spPr bwMode="auto">
          <a:xfrm>
            <a:off x="4876800" y="1828800"/>
            <a:ext cx="4114800" cy="2886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77200" cy="1066800"/>
          </a:xfrm>
        </p:spPr>
        <p:txBody>
          <a:bodyPr/>
          <a:lstStyle/>
          <a:p>
            <a:r>
              <a:rPr lang="en-US"/>
              <a:t>Temperature, color and color ratio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334000"/>
            <a:ext cx="7696200" cy="1295400"/>
          </a:xfrm>
        </p:spPr>
        <p:txBody>
          <a:bodyPr/>
          <a:lstStyle/>
          <a:p>
            <a:r>
              <a:rPr lang="en-US" sz="1800"/>
              <a:t>The </a:t>
            </a:r>
            <a:r>
              <a:rPr lang="en-US" sz="1800" i="1"/>
              <a:t>b</a:t>
            </a:r>
            <a:r>
              <a:rPr lang="en-US" sz="1800" baseline="-25000"/>
              <a:t>V</a:t>
            </a:r>
            <a:r>
              <a:rPr lang="en-US" sz="1800"/>
              <a:t>/</a:t>
            </a:r>
            <a:r>
              <a:rPr lang="en-US" sz="1800" i="1"/>
              <a:t>b</a:t>
            </a:r>
            <a:r>
              <a:rPr lang="en-US" sz="1800" baseline="-25000"/>
              <a:t>B</a:t>
            </a:r>
            <a:r>
              <a:rPr lang="en-US" sz="1800"/>
              <a:t> color ratio is small for hot stars, and large for cool stars. </a:t>
            </a:r>
          </a:p>
        </p:txBody>
      </p:sp>
      <p:pic>
        <p:nvPicPr>
          <p:cNvPr id="88068" name="Picture 4" descr="ch19_fig19_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5813" y="1303338"/>
            <a:ext cx="5487987" cy="387826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D3D7-327D-490E-B8A3-6FCDE86F31E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966464" y="3132399"/>
            <a:ext cx="2452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(equivalent  ideal blackbody)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534400" cy="2895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800" dirty="0"/>
              <a:t>Two dimensions are easy – </a:t>
            </a:r>
            <a:r>
              <a:rPr lang="en-US" sz="1800" dirty="0" smtClean="0"/>
              <a:t>measure angular position from image. </a:t>
            </a:r>
            <a:endParaRPr lang="en-US" sz="1800" dirty="0"/>
          </a:p>
          <a:p>
            <a:pPr marL="0" indent="0">
              <a:buFontTx/>
              <a:buNone/>
            </a:pPr>
            <a:r>
              <a:rPr lang="en-US" sz="1800" dirty="0"/>
              <a:t>Distance not so easy, the only </a:t>
            </a:r>
            <a:r>
              <a:rPr lang="en-US" sz="1800" u="sng" dirty="0"/>
              <a:t>direct</a:t>
            </a:r>
            <a:r>
              <a:rPr lang="en-US" sz="1800" dirty="0"/>
              <a:t> means is by parallax. </a:t>
            </a:r>
            <a:r>
              <a:rPr lang="en-US" sz="1800" dirty="0" smtClean="0"/>
              <a:t>  Other methods later. </a:t>
            </a:r>
            <a:endParaRPr lang="en-US" sz="1800" dirty="0"/>
          </a:p>
          <a:p>
            <a:pPr marL="0" indent="0">
              <a:buFontTx/>
              <a:buNone/>
            </a:pPr>
            <a:endParaRPr lang="en-US" sz="1800" dirty="0"/>
          </a:p>
          <a:p>
            <a:pPr marL="0" indent="0">
              <a:buFontTx/>
              <a:buNone/>
            </a:pPr>
            <a:r>
              <a:rPr lang="en-US" sz="1800" i="1" u="sng" dirty="0" smtClean="0"/>
              <a:t>Reminder:</a:t>
            </a:r>
            <a:r>
              <a:rPr lang="en-US" sz="1800" i="1" dirty="0" smtClean="0"/>
              <a:t> parallax </a:t>
            </a:r>
            <a:r>
              <a:rPr lang="en-US" sz="1800" i="1" dirty="0"/>
              <a:t>is the apparent angular shift of an object due to a change in an observer’s point of view</a:t>
            </a:r>
            <a:r>
              <a:rPr lang="en-US" sz="1800" i="1" dirty="0" smtClean="0"/>
              <a:t>.  In general, a star will appear to follow an elliptical path over a year.</a:t>
            </a:r>
            <a:endParaRPr lang="en-US" i="1" dirty="0"/>
          </a:p>
        </p:txBody>
      </p:sp>
      <p:pic>
        <p:nvPicPr>
          <p:cNvPr id="4100" name="Picture 4" descr="3928315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635250"/>
            <a:ext cx="4862513" cy="422275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D3D7-327D-490E-B8A3-6FCDE86F31E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914400"/>
          </a:xfrm>
        </p:spPr>
        <p:txBody>
          <a:bodyPr/>
          <a:lstStyle/>
          <a:p>
            <a:r>
              <a:rPr lang="en-US" dirty="0" smtClean="0"/>
              <a:t>Location in space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Stars - spectral types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534400" cy="4114800"/>
          </a:xfrm>
          <a:noFill/>
        </p:spPr>
        <p:txBody>
          <a:bodyPr/>
          <a:lstStyle/>
          <a:p>
            <a:r>
              <a:rPr lang="en-US" sz="1800" dirty="0"/>
              <a:t>1901: Led by Annie Jump Cannon, Harvard astronomers looked at the spectra of &gt;200,000 stars. </a:t>
            </a:r>
            <a:r>
              <a:rPr lang="en-US" sz="1800" dirty="0" smtClean="0"/>
              <a:t> Classified them as A, B, C etc.  Cannon rearranged them into OBAFGKM based on how lines of H,  He, “metals” (Ca, Mg, </a:t>
            </a:r>
            <a:r>
              <a:rPr lang="en-US" sz="1800" dirty="0" err="1" smtClean="0"/>
              <a:t>etc</a:t>
            </a:r>
            <a:r>
              <a:rPr lang="en-US" sz="1800" dirty="0" smtClean="0"/>
              <a:t>), and complex bands would come and go.  Knew colors changed too.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smtClean="0"/>
              <a:t>In 1910’s it </a:t>
            </a:r>
            <a:r>
              <a:rPr lang="en-US" sz="1800" dirty="0" smtClean="0"/>
              <a:t>became clear that </a:t>
            </a:r>
            <a:r>
              <a:rPr lang="en-US" sz="1800" dirty="0" smtClean="0"/>
              <a:t>spectral lines related to </a:t>
            </a:r>
            <a:r>
              <a:rPr lang="en-US" sz="1800" dirty="0" smtClean="0"/>
              <a:t>photosphere temperature because of known </a:t>
            </a:r>
            <a:r>
              <a:rPr lang="en-US" sz="1800" dirty="0" smtClean="0"/>
              <a:t>connection with </a:t>
            </a:r>
            <a:r>
              <a:rPr lang="en-US" sz="1800" dirty="0" smtClean="0"/>
              <a:t>colors (blackbody </a:t>
            </a:r>
            <a:r>
              <a:rPr lang="en-US" sz="1800" dirty="0" smtClean="0"/>
              <a:t>radiation was understood</a:t>
            </a:r>
            <a:r>
              <a:rPr lang="en-US" sz="1800" dirty="0" smtClean="0"/>
              <a:t>), and some lab spectroscopy. </a:t>
            </a:r>
            <a:r>
              <a:rPr lang="en-US" sz="1800" dirty="0" smtClean="0"/>
              <a:t>In 1920’s, using quantum mechanics, Cecilia Payne explained how temperature governed spectral lines, and this explained OBAFGKM.  Subdivisions: 0 (hotter) - 9 (cooler).  Sun is G2.</a:t>
            </a:r>
            <a:endParaRPr lang="en-US" sz="1800" dirty="0"/>
          </a:p>
        </p:txBody>
      </p:sp>
      <p:pic>
        <p:nvPicPr>
          <p:cNvPr id="211972" name="Picture 4" descr="SunSpect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013200"/>
            <a:ext cx="4267200" cy="28448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D3D7-327D-490E-B8A3-6FCDE86F31E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figure 19-11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533400"/>
            <a:ext cx="9152526" cy="57912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6419-08FF-4967-BA56-B10F60579379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39200" y="114300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30" name="Picture 6" descr="http://www.unm.edu/~astro1/101lab/lab8/images/spectre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685800"/>
            <a:ext cx="6705600" cy="584981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1524000" y="2286000"/>
            <a:ext cx="228600" cy="2362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946667" y="2712400"/>
            <a:ext cx="480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Incident flux or apparent brightness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6419-08FF-4967-BA56-B10F60579379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6419-08FF-4967-BA56-B10F6057937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12324" name="Picture 4" descr="http://astronomy.case.edu/cassie/323/jan22p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98450"/>
            <a:ext cx="5643025" cy="65595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762000"/>
            <a:ext cx="20697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Just to prove that</a:t>
            </a:r>
          </a:p>
          <a:p>
            <a:r>
              <a:rPr lang="en-US" dirty="0" smtClean="0"/>
              <a:t>the hot stars really</a:t>
            </a:r>
          </a:p>
          <a:p>
            <a:r>
              <a:rPr lang="en-US" dirty="0" smtClean="0"/>
              <a:t>do show lines of</a:t>
            </a:r>
          </a:p>
          <a:p>
            <a:r>
              <a:rPr lang="en-US" dirty="0" smtClean="0"/>
              <a:t>Helium: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/>
              <a:t>Mnemonics</a:t>
            </a:r>
          </a:p>
        </p:txBody>
      </p:sp>
      <p:sp>
        <p:nvSpPr>
          <p:cNvPr id="212995" name="Comment 3"/>
          <p:cNvSpPr>
            <a:spLocks noChangeArrowheads="1"/>
          </p:cNvSpPr>
          <p:nvPr/>
        </p:nvSpPr>
        <p:spPr bwMode="auto">
          <a:xfrm>
            <a:off x="381000" y="1371600"/>
            <a:ext cx="3505200" cy="33855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Oh Be A Fine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Girl/Guy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Kiss Me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2996" name="Comment 4"/>
          <p:cNvSpPr>
            <a:spLocks noChangeArrowheads="1"/>
          </p:cNvSpPr>
          <p:nvPr/>
        </p:nvSpPr>
        <p:spPr bwMode="auto">
          <a:xfrm>
            <a:off x="762000" y="2016125"/>
            <a:ext cx="42672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Oh Bother, Another F's Gonna Kill Me</a:t>
            </a: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2997" name="Comment 5"/>
          <p:cNvSpPr>
            <a:spLocks noChangeArrowheads="1"/>
          </p:cNvSpPr>
          <p:nvPr/>
        </p:nvSpPr>
        <p:spPr bwMode="auto">
          <a:xfrm>
            <a:off x="1828800" y="3235325"/>
            <a:ext cx="42672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One Bug Ate Five Green Killer Moths</a:t>
            </a: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2998" name="Comment 6"/>
          <p:cNvSpPr>
            <a:spLocks noChangeArrowheads="1"/>
          </p:cNvSpPr>
          <p:nvPr/>
        </p:nvSpPr>
        <p:spPr bwMode="auto">
          <a:xfrm>
            <a:off x="1066800" y="5105400"/>
            <a:ext cx="66294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Only Boring Astronomers Find Gratification Knowing Mnemonics</a:t>
            </a: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2999" name="Comment 7"/>
          <p:cNvSpPr>
            <a:spLocks noChangeArrowheads="1"/>
          </p:cNvSpPr>
          <p:nvPr/>
        </p:nvSpPr>
        <p:spPr bwMode="auto">
          <a:xfrm>
            <a:off x="2438400" y="3844925"/>
            <a:ext cx="48768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Oven-Baked Ants,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Fry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Gently,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Keep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Moist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3000" name="Comment 8"/>
          <p:cNvSpPr>
            <a:spLocks noChangeArrowheads="1"/>
          </p:cNvSpPr>
          <p:nvPr/>
        </p:nvSpPr>
        <p:spPr bwMode="auto">
          <a:xfrm>
            <a:off x="1295400" y="2625725"/>
            <a:ext cx="57912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Oh Bother, Astronomers Frequently Give Killer Midterms</a:t>
            </a: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D3D7-327D-490E-B8A3-6FCDE86F31E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304800"/>
            <a:ext cx="7772400" cy="4114800"/>
          </a:xfrm>
        </p:spPr>
        <p:txBody>
          <a:bodyPr/>
          <a:lstStyle/>
          <a:p>
            <a:r>
              <a:rPr lang="en-US" sz="1800" dirty="0" smtClean="0"/>
              <a:t>Differences in strengths </a:t>
            </a:r>
            <a:r>
              <a:rPr lang="en-US" sz="1800" dirty="0"/>
              <a:t>of the lines </a:t>
            </a:r>
            <a:r>
              <a:rPr lang="en-US" sz="1800" dirty="0" smtClean="0"/>
              <a:t>are NOT primarily due to a difference </a:t>
            </a:r>
            <a:r>
              <a:rPr lang="en-US" sz="1800" dirty="0"/>
              <a:t>in abundance of </a:t>
            </a:r>
            <a:r>
              <a:rPr lang="en-US" sz="1800" dirty="0" smtClean="0"/>
              <a:t>elements.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smtClean="0"/>
              <a:t>Almost </a:t>
            </a:r>
            <a:r>
              <a:rPr lang="en-US" sz="1800" dirty="0"/>
              <a:t>all </a:t>
            </a:r>
            <a:r>
              <a:rPr lang="en-US" sz="1800" dirty="0" smtClean="0"/>
              <a:t>stars’ atmospheres </a:t>
            </a:r>
            <a:r>
              <a:rPr lang="en-US" sz="1800" dirty="0"/>
              <a:t>are about </a:t>
            </a:r>
            <a:r>
              <a:rPr lang="en-US" sz="1800" dirty="0" smtClean="0"/>
              <a:t>74% </a:t>
            </a:r>
            <a:r>
              <a:rPr lang="en-US" sz="1800" dirty="0"/>
              <a:t>H, 25% He and &lt;1% heavier elements by mass</a:t>
            </a:r>
            <a:r>
              <a:rPr lang="en-US" sz="1800" dirty="0" smtClean="0"/>
              <a:t>.  Small variations exist – these give clue to time of stellar birth.</a:t>
            </a:r>
            <a:endParaRPr lang="en-US" sz="1800" dirty="0"/>
          </a:p>
        </p:txBody>
      </p:sp>
      <p:pic>
        <p:nvPicPr>
          <p:cNvPr id="215043" name="Picture 3" descr="ch08_fig8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724" y="3187247"/>
            <a:ext cx="8842876" cy="3456442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553200"/>
            <a:ext cx="1905000" cy="457200"/>
          </a:xfrm>
        </p:spPr>
        <p:txBody>
          <a:bodyPr/>
          <a:lstStyle/>
          <a:p>
            <a:fld id="{1F5ED3D7-327D-490E-B8A3-6FCDE86F31E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2264" y="2817915"/>
            <a:ext cx="780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Abundances (in </a:t>
            </a:r>
            <a:r>
              <a:rPr lang="en-US" dirty="0" smtClean="0"/>
              <a:t>“local” interstellar </a:t>
            </a:r>
            <a:r>
              <a:rPr lang="en-US" dirty="0" smtClean="0"/>
              <a:t>gas, but star atmospheres about same)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0" y="2590800"/>
            <a:ext cx="5410200" cy="426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9067800" cy="1143000"/>
          </a:xfrm>
        </p:spPr>
        <p:txBody>
          <a:bodyPr/>
          <a:lstStyle/>
          <a:p>
            <a:r>
              <a:rPr lang="en-US" sz="3200" dirty="0" smtClean="0"/>
              <a:t>Why do spectra change with temperature? </a:t>
            </a:r>
            <a:endParaRPr lang="en-US" dirty="0"/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4114800"/>
          </a:xfrm>
        </p:spPr>
        <p:txBody>
          <a:bodyPr/>
          <a:lstStyle/>
          <a:p>
            <a:r>
              <a:rPr lang="en-US" sz="1800" dirty="0" smtClean="0"/>
              <a:t>Higher T =&gt; more energetic collisions and photons, excitation</a:t>
            </a:r>
            <a:r>
              <a:rPr lang="en-US" sz="1800" dirty="0"/>
              <a:t> </a:t>
            </a:r>
            <a:r>
              <a:rPr lang="en-US" sz="1800" dirty="0" smtClean="0"/>
              <a:t>of higher levels (collisions actually more important in populating the various levels, even though radiation from deeper down propagating through photosphere leads to absorption lines).</a:t>
            </a:r>
          </a:p>
        </p:txBody>
      </p:sp>
      <p:pic>
        <p:nvPicPr>
          <p:cNvPr id="216069" name="Picture 5" descr="habsorp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6662" y="2286000"/>
            <a:ext cx="5291138" cy="3965575"/>
          </a:xfrm>
          <a:prstGeom prst="rect">
            <a:avLst/>
          </a:prstGeom>
          <a:noFill/>
        </p:spPr>
      </p:pic>
      <p:sp>
        <p:nvSpPr>
          <p:cNvPr id="216071" name="Text Box 7"/>
          <p:cNvSpPr txBox="1">
            <a:spLocks noChangeArrowheads="1"/>
          </p:cNvSpPr>
          <p:nvPr/>
        </p:nvSpPr>
        <p:spPr bwMode="auto">
          <a:xfrm>
            <a:off x="304800" y="3621375"/>
            <a:ext cx="3810000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/>
              <a:t>Example hydrogen: if </a:t>
            </a:r>
            <a:r>
              <a:rPr lang="en-US" dirty="0" smtClean="0"/>
              <a:t>T= 5000 </a:t>
            </a:r>
            <a:r>
              <a:rPr lang="en-US" dirty="0"/>
              <a:t>K, most electrons are in the n=1 orbital state =&gt; cannot absorb visible light </a:t>
            </a:r>
            <a:r>
              <a:rPr lang="en-US" dirty="0" smtClean="0"/>
              <a:t>(</a:t>
            </a:r>
            <a:r>
              <a:rPr lang="en-US" dirty="0" err="1" smtClean="0"/>
              <a:t>Balmer</a:t>
            </a:r>
            <a:r>
              <a:rPr lang="en-US" dirty="0" smtClean="0"/>
              <a:t> </a:t>
            </a:r>
            <a:r>
              <a:rPr lang="en-US" dirty="0"/>
              <a:t>photons</a:t>
            </a:r>
            <a:r>
              <a:rPr lang="en-US" dirty="0" smtClean="0"/>
              <a:t>).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Typical atom kinetic energy is ~3/2 </a:t>
            </a:r>
            <a:r>
              <a:rPr lang="en-US" dirty="0" err="1" smtClean="0"/>
              <a:t>kT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 0.6 eV. </a:t>
            </a:r>
            <a:r>
              <a:rPr lang="en-US" dirty="0" smtClean="0">
                <a:sym typeface="Symbol"/>
              </a:rPr>
              <a:t>Excitations </a:t>
            </a:r>
            <a:r>
              <a:rPr lang="en-US" dirty="0" smtClean="0">
                <a:sym typeface="Symbol"/>
              </a:rPr>
              <a:t>to n=2 require 10.2 eV and are rare.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D3D7-327D-490E-B8A3-6FCDE86F31E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22231" y="4177594"/>
            <a:ext cx="1693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10.2 eV above ground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422231" y="3733800"/>
            <a:ext cx="1693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12.1 eV above ground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1" name="Picture 3" descr="habsorp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5225"/>
            <a:ext cx="4884453" cy="3660775"/>
          </a:xfrm>
          <a:prstGeom prst="rect">
            <a:avLst/>
          </a:prstGeom>
          <a:noFill/>
        </p:spPr>
      </p:pic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762000" y="457200"/>
            <a:ext cx="72390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69863" indent="-169863">
              <a:spcBef>
                <a:spcPct val="50000"/>
              </a:spcBef>
              <a:buFontTx/>
              <a:buChar char="•"/>
            </a:pPr>
            <a:r>
              <a:rPr lang="en-US" dirty="0"/>
              <a:t>If T~10</a:t>
            </a:r>
            <a:r>
              <a:rPr lang="en-US" baseline="30000" dirty="0"/>
              <a:t>4</a:t>
            </a:r>
            <a:r>
              <a:rPr lang="en-US" dirty="0"/>
              <a:t> K, </a:t>
            </a:r>
            <a:r>
              <a:rPr lang="en-US" dirty="0" smtClean="0"/>
              <a:t>3/2 </a:t>
            </a:r>
            <a:r>
              <a:rPr lang="en-US" dirty="0" err="1" smtClean="0"/>
              <a:t>kT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 1.3 </a:t>
            </a:r>
            <a:r>
              <a:rPr lang="en-US" dirty="0" smtClean="0">
                <a:sym typeface="Symbol"/>
              </a:rPr>
              <a:t>eV.  </a:t>
            </a:r>
            <a:r>
              <a:rPr lang="en-US" dirty="0" smtClean="0">
                <a:sym typeface="Symbol"/>
              </a:rPr>
              <a:t>Still low, with almost all H in ground state, but enough collisions have energy to excite to n=2 state and give </a:t>
            </a:r>
            <a:r>
              <a:rPr lang="en-US" dirty="0" smtClean="0"/>
              <a:t>noticeable </a:t>
            </a:r>
            <a:r>
              <a:rPr lang="en-US" dirty="0" err="1"/>
              <a:t>Balmer</a:t>
            </a:r>
            <a:r>
              <a:rPr lang="en-US" dirty="0"/>
              <a:t> absorption lines</a:t>
            </a:r>
            <a:r>
              <a:rPr lang="en-US" dirty="0" smtClean="0"/>
              <a:t>. </a:t>
            </a:r>
            <a:endParaRPr lang="en-US" dirty="0"/>
          </a:p>
          <a:p>
            <a:pPr marL="169863" indent="-169863">
              <a:spcBef>
                <a:spcPct val="50000"/>
              </a:spcBef>
              <a:buFontTx/>
              <a:buChar char="•"/>
            </a:pPr>
            <a:r>
              <a:rPr lang="en-US" dirty="0"/>
              <a:t>If T&gt;&gt;10</a:t>
            </a:r>
            <a:r>
              <a:rPr lang="en-US" baseline="30000" dirty="0"/>
              <a:t>4</a:t>
            </a:r>
            <a:r>
              <a:rPr lang="en-US" dirty="0"/>
              <a:t> K, </a:t>
            </a:r>
            <a:r>
              <a:rPr lang="en-US" dirty="0" smtClean="0"/>
              <a:t>dramatic rise in UV photons that can ionize H due to Wien and Stefan-Boltzmann Laws.  H starts to become significantly </a:t>
            </a:r>
            <a:r>
              <a:rPr lang="en-US" u="sng" dirty="0" smtClean="0"/>
              <a:t>ionized by UV photons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Balmer</a:t>
            </a:r>
            <a:r>
              <a:rPr lang="en-US" dirty="0" smtClean="0"/>
              <a:t> lines weaken again.</a:t>
            </a:r>
            <a:endParaRPr lang="en-US" dirty="0"/>
          </a:p>
        </p:txBody>
      </p:sp>
      <p:pic>
        <p:nvPicPr>
          <p:cNvPr id="4" name="Picture 2" descr="figure 19-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013272"/>
            <a:ext cx="5715000" cy="3616128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fld id="{1F5ED3D7-327D-490E-B8A3-6FCDE86F31E7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762000" y="2895600"/>
            <a:ext cx="77724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err="1"/>
              <a:t>Balmer</a:t>
            </a:r>
            <a:r>
              <a:rPr lang="en-US" dirty="0"/>
              <a:t> lines of hydrogen are most prominent about 10,000 K, </a:t>
            </a:r>
            <a:r>
              <a:rPr lang="en-US" dirty="0" smtClean="0"/>
              <a:t>peaking around </a:t>
            </a:r>
            <a:r>
              <a:rPr lang="en-US" dirty="0"/>
              <a:t>A0.  Other lines peak at different temperatures.</a:t>
            </a:r>
            <a:endParaRPr lang="en-US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18115" name="Picture 3" descr="ch19_fig19_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027237"/>
            <a:ext cx="7924800" cy="452596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</p:spPr>
        <p:txBody>
          <a:bodyPr/>
          <a:lstStyle/>
          <a:p>
            <a:fld id="{E1BE6419-08FF-4967-BA56-B10F60579379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7200" y="338914"/>
            <a:ext cx="8534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9863" indent="-169863">
              <a:spcBef>
                <a:spcPct val="50000"/>
              </a:spcBef>
              <a:buFontTx/>
              <a:buChar char="•"/>
            </a:pPr>
            <a:r>
              <a:rPr lang="en-US" dirty="0" err="1" smtClean="0"/>
              <a:t>Balmer</a:t>
            </a:r>
            <a:r>
              <a:rPr lang="en-US" dirty="0" smtClean="0"/>
              <a:t> lines of H are most prominent at about 10,000 K, peaking around A0.</a:t>
            </a:r>
          </a:p>
          <a:p>
            <a:pPr marL="169863" indent="-169863">
              <a:spcBef>
                <a:spcPct val="50000"/>
              </a:spcBef>
              <a:buFontTx/>
              <a:buChar char="•"/>
            </a:pPr>
            <a:r>
              <a:rPr lang="en-US" dirty="0" smtClean="0"/>
              <a:t>He requires even higher energies to excite or ionize – only seen in hottest stars.</a:t>
            </a:r>
          </a:p>
          <a:p>
            <a:pPr marL="169863" indent="-169863">
              <a:spcBef>
                <a:spcPct val="50000"/>
              </a:spcBef>
              <a:buFontTx/>
              <a:buChar char="•"/>
            </a:pPr>
            <a:r>
              <a:rPr lang="en-US" dirty="0" smtClean="0"/>
              <a:t>Why are other elements’ lines comparably strong, despite lower abundances?  They have lower lying energy levels (1 – few </a:t>
            </a:r>
            <a:r>
              <a:rPr lang="en-US" dirty="0" err="1" smtClean="0"/>
              <a:t>eV</a:t>
            </a:r>
            <a:r>
              <a:rPr lang="en-US" dirty="0" smtClean="0"/>
              <a:t>) so easy to excite at lower temperatures.  Also typically less energy to ionize than 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ch19_tab19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915400" cy="48133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6419-08FF-4967-BA56-B10F60579379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410200"/>
            <a:ext cx="8191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is much more detailed information about a star’s temperature (and other</a:t>
            </a:r>
          </a:p>
          <a:p>
            <a:r>
              <a:rPr lang="en-US" dirty="0" smtClean="0"/>
              <a:t>properties) from its spectrum than from its color!</a:t>
            </a:r>
          </a:p>
          <a:p>
            <a:endParaRPr lang="en-US" dirty="0"/>
          </a:p>
          <a:p>
            <a:r>
              <a:rPr lang="en-US" dirty="0" smtClean="0"/>
              <a:t>(So why measure colors with filters?)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dirty="0" smtClean="0"/>
              <a:t>How parallax relates to </a:t>
            </a:r>
            <a:r>
              <a:rPr lang="en-US" dirty="0"/>
              <a:t>distance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763000" cy="2016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Remember, a star with a parallax of 1” is 1 parsec (“parallax of one </a:t>
            </a:r>
            <a:r>
              <a:rPr lang="en-US" sz="1800" dirty="0" err="1" smtClean="0"/>
              <a:t>arcsecond</a:t>
            </a:r>
            <a:r>
              <a:rPr lang="en-US" sz="1800" dirty="0" smtClean="0"/>
              <a:t>”) away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sz="1800" dirty="0"/>
              <a:t>		   </a:t>
            </a:r>
            <a:r>
              <a:rPr lang="en-US" sz="1800" dirty="0" smtClean="0"/>
              <a:t> </a:t>
            </a:r>
            <a:r>
              <a:rPr lang="en-US" sz="1800" dirty="0"/>
              <a:t>where </a:t>
            </a:r>
            <a:r>
              <a:rPr lang="en-US" sz="1800" i="1" dirty="0"/>
              <a:t>p</a:t>
            </a:r>
            <a:r>
              <a:rPr lang="en-US" sz="1800" dirty="0"/>
              <a:t> is the parallax angle and </a:t>
            </a:r>
            <a:r>
              <a:rPr lang="en-US" sz="1800" i="1" dirty="0"/>
              <a:t>d</a:t>
            </a:r>
            <a:r>
              <a:rPr lang="en-US" sz="1800" dirty="0"/>
              <a:t> is the distance.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Distance units: 1 pc = 3.26 </a:t>
            </a:r>
            <a:r>
              <a:rPr lang="en-US" sz="1800" dirty="0" err="1"/>
              <a:t>ly</a:t>
            </a:r>
            <a:r>
              <a:rPr lang="en-US" sz="1800" dirty="0"/>
              <a:t> = 3.09x10</a:t>
            </a:r>
            <a:r>
              <a:rPr lang="en-US" sz="1800" baseline="30000" dirty="0"/>
              <a:t>16</a:t>
            </a:r>
            <a:r>
              <a:rPr lang="en-US" sz="1800" dirty="0"/>
              <a:t> m = 206,265AU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 smtClean="0"/>
              <a:t>First done in 1838.</a:t>
            </a:r>
            <a:endParaRPr lang="en-US" dirty="0"/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7718425" y="44878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228600" y="3276600"/>
            <a:ext cx="5105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latin typeface="+mn-lt"/>
              </a:rPr>
              <a:t>Limitations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+mn-lt"/>
              </a:rPr>
              <a:t>Until the 1990’s we </a:t>
            </a:r>
            <a:r>
              <a:rPr lang="en-US" dirty="0">
                <a:latin typeface="+mn-lt"/>
              </a:rPr>
              <a:t>only knew accurate (0.01") parallaxes for a few 100 stars (=&gt; d~100pc)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latin typeface="+mn-lt"/>
              </a:rPr>
              <a:t>In the 1990's the </a:t>
            </a:r>
            <a:r>
              <a:rPr lang="en-US" dirty="0" err="1" smtClean="0">
                <a:latin typeface="+mn-lt"/>
              </a:rPr>
              <a:t>Hipparcos</a:t>
            </a:r>
            <a:r>
              <a:rPr lang="en-US" dirty="0" smtClean="0">
                <a:latin typeface="+mn-lt"/>
              </a:rPr>
              <a:t> satellite measured </a:t>
            </a:r>
            <a:r>
              <a:rPr lang="en-US" dirty="0">
                <a:latin typeface="+mn-lt"/>
              </a:rPr>
              <a:t>over 100,000 parallaxes with an accuracy of 0.001"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latin typeface="+mn-lt"/>
              </a:rPr>
              <a:t>This is still a small portion of the </a:t>
            </a:r>
            <a:r>
              <a:rPr lang="en-US" dirty="0" smtClean="0">
                <a:latin typeface="+mn-lt"/>
              </a:rPr>
              <a:t>Galaxy </a:t>
            </a:r>
            <a:endParaRPr lang="en-US" dirty="0">
              <a:latin typeface="+mn-lt"/>
            </a:endParaRPr>
          </a:p>
        </p:txBody>
      </p:sp>
      <p:pic>
        <p:nvPicPr>
          <p:cNvPr id="63500" name="Picture 12" descr="hipparch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241675"/>
            <a:ext cx="3886200" cy="36131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8297" y="162933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 (pc</a:t>
            </a:r>
            <a:r>
              <a:rPr lang="en-US" dirty="0" smtClean="0"/>
              <a:t>) =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1524000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</a:p>
          <a:p>
            <a:r>
              <a:rPr lang="en-US" i="1" dirty="0" smtClean="0"/>
              <a:t>p(”)</a:t>
            </a:r>
            <a:endParaRPr lang="en-US" i="1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676400" y="1828800"/>
            <a:ext cx="457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-1295400" y="6400800"/>
            <a:ext cx="1905000" cy="457200"/>
          </a:xfrm>
        </p:spPr>
        <p:txBody>
          <a:bodyPr/>
          <a:lstStyle/>
          <a:p>
            <a:fld id="{1F5ED3D7-327D-490E-B8A3-6FCDE86F31E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unm.edu/~astro1/101lab/lab8/images/spectre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"/>
            <a:ext cx="5486400" cy="4786212"/>
          </a:xfrm>
          <a:prstGeom prst="rect">
            <a:avLst/>
          </a:prstGeom>
          <a:noFill/>
        </p:spPr>
      </p:pic>
      <p:pic>
        <p:nvPicPr>
          <p:cNvPr id="310274" name="Picture 2" descr="http://www.unm.edu/~astro1/101lab/lab8/images/K4V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29174"/>
            <a:ext cx="5638800" cy="1495426"/>
          </a:xfrm>
          <a:prstGeom prst="rect">
            <a:avLst/>
          </a:prstGeom>
          <a:noFill/>
        </p:spPr>
      </p:pic>
      <p:pic>
        <p:nvPicPr>
          <p:cNvPr id="310276" name="Picture 4" descr="http://www.unm.edu/~astro1/101lab/lab8/images/O9V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76800"/>
            <a:ext cx="5562600" cy="1495426"/>
          </a:xfrm>
          <a:prstGeom prst="rect">
            <a:avLst/>
          </a:prstGeom>
          <a:noFill/>
        </p:spPr>
      </p:pic>
      <p:pic>
        <p:nvPicPr>
          <p:cNvPr id="310278" name="Picture 6" descr="http://www.unm.edu/~astro1/101lab/lab8/images/M2V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86325"/>
            <a:ext cx="5791200" cy="1514475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6419-08FF-4967-BA56-B10F60579379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Binary </a:t>
            </a:r>
            <a:r>
              <a:rPr lang="en-US" dirty="0" smtClean="0"/>
              <a:t>stars and masses</a:t>
            </a:r>
            <a:endParaRPr 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en-US" sz="1800" u="sng" dirty="0"/>
              <a:t>Visual binaries</a:t>
            </a:r>
            <a:r>
              <a:rPr lang="en-US" sz="1800" dirty="0"/>
              <a:t> - can see both stars. Binaries (any type) always orbit around the mutual center of mass</a:t>
            </a:r>
            <a:r>
              <a:rPr lang="en-US" sz="1800" dirty="0" smtClean="0"/>
              <a:t>.  May also have measurable proper motion.</a:t>
            </a:r>
            <a:endParaRPr lang="en-US" sz="1800" dirty="0"/>
          </a:p>
        </p:txBody>
      </p:sp>
      <p:grpSp>
        <p:nvGrpSpPr>
          <p:cNvPr id="9" name="Group 8"/>
          <p:cNvGrpSpPr/>
          <p:nvPr/>
        </p:nvGrpSpPr>
        <p:grpSpPr>
          <a:xfrm>
            <a:off x="4800600" y="1752600"/>
            <a:ext cx="3124200" cy="5021491"/>
            <a:chOff x="6629400" y="1684109"/>
            <a:chExt cx="3124200" cy="5021491"/>
          </a:xfrm>
        </p:grpSpPr>
        <p:pic>
          <p:nvPicPr>
            <p:cNvPr id="248834" name="Picture 2" descr="http://www.oglethorpe.edu/faculty/~m_rulison/Astronomy/Chap%2017/Images/sirius_motion.gif"/>
            <p:cNvPicPr>
              <a:picLocks noChangeAspect="1" noChangeArrowheads="1"/>
            </p:cNvPicPr>
            <p:nvPr/>
          </p:nvPicPr>
          <p:blipFill>
            <a:blip r:embed="rId3" cstate="print"/>
            <a:srcRect l="10042" t="1174" r="16067" b="7042"/>
            <a:stretch>
              <a:fillRect/>
            </a:stretch>
          </p:blipFill>
          <p:spPr bwMode="auto">
            <a:xfrm>
              <a:off x="6629400" y="1684109"/>
              <a:ext cx="2362200" cy="5021491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 bwMode="auto">
            <a:xfrm>
              <a:off x="6629400" y="6400800"/>
              <a:ext cx="15240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848600" y="1760309"/>
              <a:ext cx="1905000" cy="1447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Helvetica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001000" y="3581400"/>
              <a:ext cx="10668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19800" y="19050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Plot stars’ positions relative to background stars</a:t>
            </a:r>
            <a:endParaRPr lang="en-US" sz="1600" i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fld id="{1F5ED3D7-327D-490E-B8A3-6FCDE86F31E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91783" y="2751285"/>
            <a:ext cx="395492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Assume</a:t>
            </a:r>
            <a:r>
              <a:rPr lang="en-US" dirty="0" smtClean="0"/>
              <a:t> orbit in plane of sky.</a:t>
            </a:r>
          </a:p>
          <a:p>
            <a:r>
              <a:rPr lang="en-US" dirty="0" smtClean="0"/>
              <a:t>Only one straight line can be drawn</a:t>
            </a:r>
          </a:p>
          <a:p>
            <a:r>
              <a:rPr lang="en-US" dirty="0" smtClean="0"/>
              <a:t>(C) that divides a line connecting the</a:t>
            </a:r>
          </a:p>
          <a:p>
            <a:r>
              <a:rPr lang="en-US" dirty="0" smtClean="0"/>
              <a:t>stars into the same ratio at all times.</a:t>
            </a:r>
          </a:p>
          <a:p>
            <a:r>
              <a:rPr lang="en-US" dirty="0" smtClean="0"/>
              <a:t>This marks the </a:t>
            </a:r>
            <a:r>
              <a:rPr lang="en-US" dirty="0" err="1" smtClean="0"/>
              <a:t>unaccelerated</a:t>
            </a:r>
            <a:r>
              <a:rPr lang="en-US" dirty="0" smtClean="0"/>
              <a:t> center</a:t>
            </a:r>
          </a:p>
          <a:p>
            <a:r>
              <a:rPr lang="en-US" dirty="0" smtClean="0"/>
              <a:t>of </a:t>
            </a:r>
            <a:r>
              <a:rPr lang="en-US" dirty="0" smtClean="0"/>
              <a:t>mass at common focus of orbits.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More complicated if orbit not in plane</a:t>
            </a:r>
          </a:p>
          <a:p>
            <a:r>
              <a:rPr lang="en-US" dirty="0" smtClean="0"/>
              <a:t>of sky but center of mass can still</a:t>
            </a:r>
          </a:p>
          <a:p>
            <a:r>
              <a:rPr lang="en-US" dirty="0" smtClean="0"/>
              <a:t>be found.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figure 19-2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09600"/>
            <a:ext cx="6858000" cy="4537075"/>
          </a:xfrm>
          <a:prstGeom prst="rect">
            <a:avLst/>
          </a:prstGeom>
          <a:noFill/>
        </p:spPr>
      </p:pic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1600200" y="5029200"/>
            <a:ext cx="5943600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		</a:t>
            </a:r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M</a:t>
            </a:r>
            <a:r>
              <a:rPr lang="en-US" sz="2400" baseline="-25000" dirty="0"/>
              <a:t>2</a:t>
            </a:r>
          </a:p>
          <a:p>
            <a:pPr>
              <a:spcBef>
                <a:spcPct val="50000"/>
              </a:spcBef>
            </a:pPr>
            <a:r>
              <a:rPr lang="en-US" dirty="0"/>
              <a:t>where a = </a:t>
            </a:r>
            <a:r>
              <a:rPr lang="en-US" dirty="0" err="1"/>
              <a:t>semimajor</a:t>
            </a:r>
            <a:r>
              <a:rPr lang="en-US" dirty="0"/>
              <a:t> axis, M = mass</a:t>
            </a:r>
          </a:p>
          <a:p>
            <a:pPr>
              <a:spcBef>
                <a:spcPct val="50000"/>
              </a:spcBef>
            </a:pPr>
            <a:r>
              <a:rPr lang="en-US" dirty="0"/>
              <a:t>Recall </a:t>
            </a:r>
            <a:r>
              <a:rPr lang="en-US" dirty="0" err="1"/>
              <a:t>semimajor</a:t>
            </a:r>
            <a:r>
              <a:rPr lang="en-US" dirty="0"/>
              <a:t> axis = half of the long axis of ellipse</a:t>
            </a:r>
            <a:endParaRPr lang="en-US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254" y="228600"/>
            <a:ext cx="558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</a:t>
            </a:r>
            <a:r>
              <a:rPr lang="en-US" u="sng" dirty="0" smtClean="0"/>
              <a:t>ssume</a:t>
            </a:r>
            <a:r>
              <a:rPr lang="en-US" dirty="0" smtClean="0"/>
              <a:t> distance known.  In frame of center of mass: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6419-08FF-4967-BA56-B10F60579379}" type="slidenum">
              <a:rPr lang="en-US" smtClean="0"/>
              <a:pPr/>
              <a:t>32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447800" y="2667000"/>
            <a:ext cx="228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715000" y="2667000"/>
            <a:ext cx="152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209800" y="228600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228600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8229600" cy="5562600"/>
          </a:xfrm>
        </p:spPr>
        <p:txBody>
          <a:bodyPr/>
          <a:lstStyle/>
          <a:p>
            <a:pPr marL="609600" indent="-609600">
              <a:buFont typeface="Arial" charset="0"/>
              <a:buNone/>
            </a:pPr>
            <a:r>
              <a:rPr lang="en-US" sz="1800" dirty="0"/>
              <a:t>	Visual binaries allow direct calculation of stellar masses. Use </a:t>
            </a:r>
            <a:r>
              <a:rPr lang="en-US" sz="1800" dirty="0" smtClean="0"/>
              <a:t>Newton’s generalization of </a:t>
            </a:r>
            <a:r>
              <a:rPr lang="en-US" sz="1800" dirty="0" err="1" smtClean="0"/>
              <a:t>Kepler's</a:t>
            </a:r>
            <a:r>
              <a:rPr lang="en-US" sz="1800" dirty="0" smtClean="0"/>
              <a:t> </a:t>
            </a:r>
            <a:r>
              <a:rPr lang="en-US" sz="1800" dirty="0"/>
              <a:t>third </a:t>
            </a:r>
            <a:r>
              <a:rPr lang="en-US" sz="1800" dirty="0" smtClean="0"/>
              <a:t>law:</a:t>
            </a:r>
            <a:endParaRPr lang="en-US" sz="1800" dirty="0"/>
          </a:p>
          <a:p>
            <a:pPr marL="609600" indent="-609600">
              <a:buFont typeface="Arial" charset="0"/>
              <a:buNone/>
            </a:pPr>
            <a:endParaRPr lang="en-US" sz="1800" dirty="0"/>
          </a:p>
          <a:p>
            <a:pPr marL="609600" indent="-609600">
              <a:buFont typeface="Arial" charset="0"/>
              <a:buNone/>
            </a:pPr>
            <a:endParaRPr lang="en-US" sz="1800" dirty="0"/>
          </a:p>
          <a:p>
            <a:pPr marL="609600" indent="-609600">
              <a:buFont typeface="Arial" charset="0"/>
              <a:buNone/>
            </a:pPr>
            <a:endParaRPr lang="en-US" sz="1800" dirty="0"/>
          </a:p>
          <a:p>
            <a:pPr marL="609600" indent="-609600">
              <a:buFont typeface="Arial" charset="0"/>
              <a:buNone/>
            </a:pPr>
            <a:r>
              <a:rPr lang="en-US" sz="1800" dirty="0"/>
              <a:t> </a:t>
            </a:r>
          </a:p>
          <a:p>
            <a:pPr marL="609600" indent="-609600">
              <a:buFont typeface="Arial" charset="0"/>
              <a:buNone/>
            </a:pPr>
            <a:endParaRPr lang="en-US" sz="1800" dirty="0"/>
          </a:p>
          <a:p>
            <a:pPr marL="609600" indent="-609600">
              <a:buFont typeface="Arial" charset="0"/>
              <a:buNone/>
            </a:pPr>
            <a:r>
              <a:rPr lang="en-US" sz="1800" dirty="0" smtClean="0"/>
              <a:t>	</a:t>
            </a:r>
            <a:r>
              <a:rPr lang="en-US" sz="1800" i="1" dirty="0" smtClean="0"/>
              <a:t>M</a:t>
            </a:r>
            <a:r>
              <a:rPr lang="en-US" sz="1800" i="1" baseline="-25000" dirty="0" smtClean="0"/>
              <a:t>1</a:t>
            </a:r>
            <a:r>
              <a:rPr lang="en-US" sz="1800" i="1" dirty="0"/>
              <a:t>, M</a:t>
            </a:r>
            <a:r>
              <a:rPr lang="en-US" sz="1800" i="1" baseline="-25000" dirty="0"/>
              <a:t>2</a:t>
            </a:r>
            <a:r>
              <a:rPr lang="en-US" sz="1800" dirty="0"/>
              <a:t> are masses of the two stars (in M</a:t>
            </a:r>
            <a:r>
              <a:rPr lang="en-US" sz="1800" baseline="-25000" dirty="0">
                <a:sym typeface="Wingdings 2" pitchFamily="-128" charset="2"/>
              </a:rPr>
              <a:t></a:t>
            </a:r>
            <a:r>
              <a:rPr lang="en-US" sz="1800" dirty="0" smtClean="0">
                <a:sym typeface="Wingdings 2" pitchFamily="-128" charset="2"/>
              </a:rPr>
              <a:t>).</a:t>
            </a:r>
            <a:endParaRPr lang="en-US" sz="1800" dirty="0">
              <a:sym typeface="Wingdings 2" pitchFamily="-128" charset="2"/>
            </a:endParaRPr>
          </a:p>
          <a:p>
            <a:pPr marL="609600" indent="-609600">
              <a:buFont typeface="Arial" charset="0"/>
              <a:buNone/>
            </a:pPr>
            <a:r>
              <a:rPr lang="en-US" sz="1800" dirty="0">
                <a:sym typeface="Wingdings 2" pitchFamily="-128" charset="2"/>
              </a:rPr>
              <a:t>	</a:t>
            </a:r>
            <a:r>
              <a:rPr lang="en-US" sz="1800" i="1" dirty="0">
                <a:sym typeface="Wingdings 2" pitchFamily="-128" charset="2"/>
              </a:rPr>
              <a:t>a</a:t>
            </a:r>
            <a:r>
              <a:rPr lang="en-US" sz="1800" dirty="0">
                <a:sym typeface="Wingdings 2" pitchFamily="-128" charset="2"/>
              </a:rPr>
              <a:t> = </a:t>
            </a:r>
            <a:r>
              <a:rPr lang="en-US" sz="1800" i="1" dirty="0" smtClean="0">
                <a:sym typeface="Wingdings 2" pitchFamily="-128" charset="2"/>
              </a:rPr>
              <a:t>a</a:t>
            </a:r>
            <a:r>
              <a:rPr lang="en-US" sz="1800" i="1" baseline="-25000" dirty="0" smtClean="0">
                <a:sym typeface="Wingdings 2" pitchFamily="-128" charset="2"/>
              </a:rPr>
              <a:t>1</a:t>
            </a:r>
            <a:r>
              <a:rPr lang="en-US" sz="1800" i="1" dirty="0" smtClean="0">
                <a:sym typeface="Wingdings 2" pitchFamily="-128" charset="2"/>
              </a:rPr>
              <a:t> + a</a:t>
            </a:r>
            <a:r>
              <a:rPr lang="en-US" sz="1800" i="1" baseline="-25000" dirty="0" smtClean="0">
                <a:sym typeface="Wingdings 2" pitchFamily="-128" charset="2"/>
              </a:rPr>
              <a:t>2</a:t>
            </a:r>
            <a:r>
              <a:rPr lang="en-US" sz="1800" dirty="0" smtClean="0">
                <a:sym typeface="Wingdings 2" pitchFamily="-128" charset="2"/>
              </a:rPr>
              <a:t> , which is also the mean separation over the orbit, in AU </a:t>
            </a:r>
            <a:r>
              <a:rPr lang="en-US" sz="1800" dirty="0" smtClean="0">
                <a:sym typeface="Wingdings 2" pitchFamily="-128" charset="2"/>
              </a:rPr>
              <a:t>(note </a:t>
            </a:r>
            <a:r>
              <a:rPr lang="en-US" sz="1800" dirty="0" smtClean="0">
                <a:sym typeface="Wingdings 2" pitchFamily="-128" charset="2"/>
              </a:rPr>
              <a:t>text says </a:t>
            </a:r>
            <a:r>
              <a:rPr lang="en-US" sz="1800" i="1" dirty="0" smtClean="0">
                <a:sym typeface="Wingdings 2" pitchFamily="-128" charset="2"/>
              </a:rPr>
              <a:t>a</a:t>
            </a:r>
            <a:r>
              <a:rPr lang="en-US" sz="1800" dirty="0" smtClean="0">
                <a:sym typeface="Wingdings 2" pitchFamily="-128" charset="2"/>
              </a:rPr>
              <a:t> is </a:t>
            </a:r>
            <a:r>
              <a:rPr lang="en-US" sz="1800" dirty="0" err="1" smtClean="0">
                <a:sym typeface="Wingdings 2" pitchFamily="-128" charset="2"/>
              </a:rPr>
              <a:t>semimajor</a:t>
            </a:r>
            <a:r>
              <a:rPr lang="en-US" sz="1800" dirty="0" smtClean="0">
                <a:sym typeface="Wingdings 2" pitchFamily="-128" charset="2"/>
              </a:rPr>
              <a:t> axis of one star's orbit around the other – not true).  Can also do this if orbit not in plane of sky. </a:t>
            </a:r>
            <a:endParaRPr lang="en-US" sz="1800" i="1" baseline="-25000" dirty="0">
              <a:sym typeface="Wingdings 2" pitchFamily="-128" charset="2"/>
            </a:endParaRPr>
          </a:p>
          <a:p>
            <a:pPr marL="609600" indent="-609600">
              <a:buFont typeface="Arial" charset="0"/>
              <a:buNone/>
            </a:pPr>
            <a:r>
              <a:rPr lang="en-US" sz="1800" dirty="0">
                <a:sym typeface="Wingdings 2" pitchFamily="-128" charset="2"/>
              </a:rPr>
              <a:t>	</a:t>
            </a:r>
            <a:r>
              <a:rPr lang="en-US" sz="1800" i="1" dirty="0">
                <a:sym typeface="Wingdings 2" pitchFamily="-128" charset="2"/>
              </a:rPr>
              <a:t>P</a:t>
            </a:r>
            <a:r>
              <a:rPr lang="en-US" sz="1800" dirty="0">
                <a:sym typeface="Wingdings 2" pitchFamily="-128" charset="2"/>
              </a:rPr>
              <a:t> = orbital period (in years</a:t>
            </a:r>
            <a:r>
              <a:rPr lang="en-US" sz="1800" dirty="0" smtClean="0">
                <a:sym typeface="Wingdings 2" pitchFamily="-128" charset="2"/>
              </a:rPr>
              <a:t>)</a:t>
            </a:r>
          </a:p>
          <a:p>
            <a:pPr marL="609600" indent="-609600">
              <a:buFont typeface="Arial" charset="0"/>
              <a:buNone/>
            </a:pPr>
            <a:r>
              <a:rPr lang="en-US" sz="1800" dirty="0">
                <a:sym typeface="Wingdings 2" pitchFamily="-128" charset="2"/>
              </a:rPr>
              <a:t>	</a:t>
            </a:r>
            <a:endParaRPr lang="en-US" sz="1800" dirty="0"/>
          </a:p>
        </p:txBody>
      </p:sp>
      <p:graphicFrame>
        <p:nvGraphicFramePr>
          <p:cNvPr id="2027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091949"/>
              </p:ext>
            </p:extLst>
          </p:nvPr>
        </p:nvGraphicFramePr>
        <p:xfrm>
          <a:off x="2971800" y="1295400"/>
          <a:ext cx="23622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67" name="Equation" r:id="rId4" imgW="927000" imgH="419040" progId="Equation.3">
                  <p:embed/>
                </p:oleObj>
              </mc:Choice>
              <mc:Fallback>
                <p:oleObj name="Equation" r:id="rId4" imgW="92700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295400"/>
                        <a:ext cx="2362200" cy="1082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D3D7-327D-490E-B8A3-6FCDE86F31E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43000" y="45720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 we have two </a:t>
            </a:r>
            <a:r>
              <a:rPr lang="en-US" dirty="0"/>
              <a:t>equations in two unknowns =&gt; can solve for individual masses, as </a:t>
            </a:r>
            <a:r>
              <a:rPr lang="en-US" dirty="0" smtClean="0"/>
              <a:t>long as </a:t>
            </a:r>
            <a:r>
              <a:rPr lang="en-US" dirty="0"/>
              <a:t>distance, inclination and tilt axis are known.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599" y="381000"/>
            <a:ext cx="7902575" cy="4114800"/>
          </a:xfrm>
        </p:spPr>
        <p:txBody>
          <a:bodyPr/>
          <a:lstStyle/>
          <a:p>
            <a:pPr marL="609600" indent="-609600">
              <a:buFont typeface="Arial" charset="0"/>
              <a:buNone/>
            </a:pPr>
            <a:r>
              <a:rPr lang="en-US" sz="1800" dirty="0"/>
              <a:t>2.	</a:t>
            </a:r>
            <a:r>
              <a:rPr lang="en-US" sz="1800" u="sng" dirty="0"/>
              <a:t>Spectroscopic binaries</a:t>
            </a:r>
            <a:r>
              <a:rPr lang="en-US" sz="1800" dirty="0"/>
              <a:t> - even if you can't </a:t>
            </a:r>
            <a:r>
              <a:rPr lang="en-US" sz="1800" dirty="0" smtClean="0"/>
              <a:t>image</a:t>
            </a:r>
            <a:r>
              <a:rPr lang="en-US" sz="1800" dirty="0" smtClean="0"/>
              <a:t> </a:t>
            </a:r>
            <a:r>
              <a:rPr lang="en-US" sz="1800" dirty="0"/>
              <a:t>both stars, might infer binary from </a:t>
            </a:r>
            <a:r>
              <a:rPr lang="en-US" sz="1800" dirty="0" smtClean="0"/>
              <a:t>spectrum.  Below is a “double-lined” spectroscopic binary.</a:t>
            </a:r>
            <a:endParaRPr lang="en-US" sz="1800" dirty="0"/>
          </a:p>
        </p:txBody>
      </p:sp>
      <p:pic>
        <p:nvPicPr>
          <p:cNvPr id="204803" name="Picture 3" descr="figure 19-24-to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75" y="1371600"/>
            <a:ext cx="2020888" cy="2286000"/>
          </a:xfrm>
          <a:prstGeom prst="rect">
            <a:avLst/>
          </a:prstGeom>
          <a:noFill/>
        </p:spPr>
      </p:pic>
      <p:pic>
        <p:nvPicPr>
          <p:cNvPr id="204804" name="Picture 4" descr="figure 19-24-top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4775" y="1371600"/>
            <a:ext cx="1827213" cy="2286000"/>
          </a:xfrm>
          <a:prstGeom prst="rect">
            <a:avLst/>
          </a:prstGeom>
          <a:noFill/>
        </p:spPr>
      </p:pic>
      <p:pic>
        <p:nvPicPr>
          <p:cNvPr id="204805" name="Picture 5" descr="figure 19-24-top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371600"/>
            <a:ext cx="1882775" cy="2286000"/>
          </a:xfrm>
          <a:prstGeom prst="rect">
            <a:avLst/>
          </a:prstGeom>
          <a:noFill/>
        </p:spPr>
      </p:pic>
      <p:pic>
        <p:nvPicPr>
          <p:cNvPr id="204806" name="Picture 6" descr="figure 19-24-top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9150" y="1371600"/>
            <a:ext cx="1825625" cy="2286000"/>
          </a:xfrm>
          <a:prstGeom prst="rect">
            <a:avLst/>
          </a:prstGeom>
          <a:noFill/>
        </p:spPr>
      </p:pic>
      <p:pic>
        <p:nvPicPr>
          <p:cNvPr id="204807" name="Picture 7" descr="figure 19-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3886200"/>
            <a:ext cx="7543800" cy="2593975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D3D7-327D-490E-B8A3-6FCDE86F31E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TextBox 9">
            <a:hlinkClick r:id="rId8"/>
          </p:cNvPr>
          <p:cNvSpPr txBox="1"/>
          <p:nvPr/>
        </p:nvSpPr>
        <p:spPr>
          <a:xfrm>
            <a:off x="152400" y="6408222"/>
            <a:ext cx="9026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Spectroscopic binary </a:t>
            </a:r>
            <a:r>
              <a:rPr lang="en-US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applet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(http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://www.phys.unm.edu/~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rjr/spectroscopicBinaries_scaleable.html)</a:t>
            </a:r>
            <a:endParaRPr lang="en-US" sz="1600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4840069"/>
            <a:ext cx="979755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Stage 1</a:t>
            </a:r>
          </a:p>
          <a:p>
            <a:r>
              <a:rPr lang="en-US" dirty="0" smtClean="0"/>
              <a:t>Stage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229600" cy="6248400"/>
          </a:xfrm>
        </p:spPr>
        <p:txBody>
          <a:bodyPr/>
          <a:lstStyle/>
          <a:p>
            <a:pPr marL="609600" indent="-609600">
              <a:buFont typeface="Arial" charset="0"/>
              <a:buAutoNum type="arabicPeriod" startAt="3"/>
            </a:pPr>
            <a:r>
              <a:rPr lang="en-US" sz="1800" u="sng" dirty="0"/>
              <a:t>Eclipsing binaries </a:t>
            </a:r>
            <a:r>
              <a:rPr lang="en-US" sz="1800" dirty="0"/>
              <a:t>- stars periodically eclipse each other. If </a:t>
            </a:r>
            <a:r>
              <a:rPr lang="en-US" sz="1800" dirty="0" smtClean="0"/>
              <a:t>not resolved </a:t>
            </a:r>
            <a:r>
              <a:rPr lang="en-US" sz="1800" dirty="0"/>
              <a:t>into 2 stars, can tell it's binary from "light curve" - plot of brightness vs. time.</a:t>
            </a:r>
          </a:p>
          <a:p>
            <a:pPr marL="609600" indent="-609600">
              <a:buFont typeface="Arial" charset="0"/>
              <a:buAutoNum type="arabicPeriod" startAt="3"/>
            </a:pPr>
            <a:endParaRPr lang="en-US" sz="1800" dirty="0"/>
          </a:p>
          <a:p>
            <a:pPr marL="609600" indent="-609600">
              <a:buFont typeface="Arial" charset="0"/>
              <a:buAutoNum type="arabicPeriod" startAt="3"/>
            </a:pPr>
            <a:endParaRPr lang="en-US" sz="1800" dirty="0"/>
          </a:p>
          <a:p>
            <a:pPr marL="609600" indent="-609600">
              <a:buFont typeface="Arial" charset="0"/>
              <a:buAutoNum type="arabicPeriod" startAt="3"/>
            </a:pPr>
            <a:endParaRPr lang="en-US" sz="1800" dirty="0"/>
          </a:p>
          <a:p>
            <a:pPr marL="609600" indent="-609600">
              <a:buFont typeface="Arial" charset="0"/>
              <a:buAutoNum type="arabicPeriod" startAt="3"/>
            </a:pPr>
            <a:endParaRPr lang="en-US" sz="1800" dirty="0"/>
          </a:p>
          <a:p>
            <a:pPr marL="609600" indent="-609600">
              <a:buFont typeface="Arial" charset="0"/>
              <a:buAutoNum type="arabicPeriod" startAt="3"/>
            </a:pPr>
            <a:endParaRPr lang="en-US" sz="1800" dirty="0"/>
          </a:p>
          <a:p>
            <a:pPr marL="609600" indent="-609600">
              <a:buFont typeface="Arial" charset="0"/>
              <a:buAutoNum type="arabicPeriod" startAt="3"/>
            </a:pPr>
            <a:endParaRPr lang="en-US" sz="1800" dirty="0"/>
          </a:p>
          <a:p>
            <a:pPr marL="609600" indent="-609600">
              <a:buFont typeface="Arial" charset="0"/>
              <a:buAutoNum type="arabicPeriod" startAt="3"/>
            </a:pPr>
            <a:endParaRPr lang="en-US" sz="1800" dirty="0"/>
          </a:p>
          <a:p>
            <a:pPr marL="609600" indent="-609600">
              <a:buFont typeface="Arial" charset="0"/>
              <a:buAutoNum type="arabicPeriod" startAt="3"/>
            </a:pPr>
            <a:endParaRPr lang="en-US" sz="1800" dirty="0"/>
          </a:p>
          <a:p>
            <a:pPr marL="609600" indent="-609600">
              <a:buFont typeface="Arial" charset="0"/>
              <a:buAutoNum type="arabicPeriod" startAt="3"/>
            </a:pPr>
            <a:endParaRPr lang="en-US" sz="1800" dirty="0"/>
          </a:p>
          <a:p>
            <a:pPr marL="609600" indent="-609600">
              <a:buFont typeface="Arial" charset="0"/>
              <a:buAutoNum type="arabicPeriod" startAt="3"/>
            </a:pPr>
            <a:endParaRPr lang="en-US" sz="1800" dirty="0"/>
          </a:p>
          <a:p>
            <a:pPr marL="609600" indent="-609600">
              <a:buFont typeface="Arial" charset="0"/>
              <a:buAutoNum type="arabicPeriod" startAt="3"/>
            </a:pPr>
            <a:endParaRPr lang="en-US" sz="1800" dirty="0"/>
          </a:p>
          <a:p>
            <a:pPr marL="609600" indent="-609600">
              <a:buFont typeface="Arial" charset="0"/>
              <a:buAutoNum type="arabicPeriod" startAt="3"/>
            </a:pPr>
            <a:endParaRPr lang="en-US" sz="1800" dirty="0"/>
          </a:p>
          <a:p>
            <a:pPr marL="609600" indent="-609600">
              <a:buFont typeface="Arial" charset="0"/>
              <a:buAutoNum type="arabicPeriod" startAt="3"/>
            </a:pPr>
            <a:endParaRPr lang="en-US" sz="1800" dirty="0"/>
          </a:p>
          <a:p>
            <a:pPr marL="609600" indent="-609600">
              <a:buFont typeface="Arial" charset="0"/>
              <a:buAutoNum type="arabicPeriod" startAt="3"/>
            </a:pPr>
            <a:endParaRPr lang="en-US" sz="1800" dirty="0"/>
          </a:p>
          <a:p>
            <a:pPr marL="609600" indent="-609600">
              <a:buFont typeface="Arial" charset="0"/>
              <a:buAutoNum type="arabicPeriod" startAt="3"/>
            </a:pPr>
            <a:endParaRPr lang="en-US" sz="1800" dirty="0"/>
          </a:p>
          <a:p>
            <a:pPr marL="609600" indent="-609600">
              <a:buFont typeface="Arial" charset="0"/>
              <a:buAutoNum type="arabicPeriod" startAt="3"/>
            </a:pPr>
            <a:r>
              <a:rPr lang="en-US" sz="1800" u="sng" dirty="0" err="1"/>
              <a:t>Astrometric</a:t>
            </a:r>
            <a:r>
              <a:rPr lang="en-US" sz="1800" u="sng" dirty="0"/>
              <a:t> binaries</a:t>
            </a:r>
            <a:r>
              <a:rPr lang="en-US" sz="1800" dirty="0"/>
              <a:t> - one star can be seen, the other can't. The unseen companion makes the visible star "</a:t>
            </a:r>
            <a:r>
              <a:rPr lang="en-US" sz="1800" dirty="0" smtClean="0"/>
              <a:t>wobble" </a:t>
            </a:r>
            <a:r>
              <a:rPr lang="en-US" sz="1800" dirty="0"/>
              <a:t>on the sky. </a:t>
            </a:r>
          </a:p>
          <a:p>
            <a:pPr marL="609600" indent="-609600">
              <a:buFont typeface="Arial" charset="0"/>
              <a:buAutoNum type="arabicPeriod" startAt="3"/>
            </a:pPr>
            <a:endParaRPr lang="en-US" sz="1800" dirty="0"/>
          </a:p>
        </p:txBody>
      </p:sp>
      <p:pic>
        <p:nvPicPr>
          <p:cNvPr id="205827" name="Picture 3" descr="figure 19-26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389063"/>
            <a:ext cx="5927725" cy="1811337"/>
          </a:xfrm>
          <a:prstGeom prst="rect">
            <a:avLst/>
          </a:prstGeom>
          <a:noFill/>
        </p:spPr>
      </p:pic>
      <p:pic>
        <p:nvPicPr>
          <p:cNvPr id="205828" name="Picture 4" descr="figure 19-2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316288"/>
            <a:ext cx="6032500" cy="1958975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1905000" cy="457200"/>
          </a:xfrm>
        </p:spPr>
        <p:txBody>
          <a:bodyPr/>
          <a:lstStyle/>
          <a:p>
            <a:fld id="{1F5ED3D7-327D-490E-B8A3-6FCDE86F31E7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 smtClean="0"/>
              <a:t>Results for stellar masses</a:t>
            </a:r>
            <a:endParaRPr lang="en-US" dirty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7467600" cy="838200"/>
          </a:xfrm>
        </p:spPr>
        <p:txBody>
          <a:bodyPr/>
          <a:lstStyle/>
          <a:p>
            <a:r>
              <a:rPr lang="en-US" sz="1800" dirty="0" smtClean="0"/>
              <a:t>Masses </a:t>
            </a:r>
            <a:r>
              <a:rPr lang="en-US" sz="1800" dirty="0"/>
              <a:t>known for about ~200 </a:t>
            </a:r>
            <a:r>
              <a:rPr lang="en-US" sz="1800" dirty="0" smtClean="0"/>
              <a:t>stars in binaries, </a:t>
            </a:r>
            <a:r>
              <a:rPr lang="en-US" sz="1800" dirty="0"/>
              <a:t>within a range of </a:t>
            </a:r>
            <a:r>
              <a:rPr lang="en-US" sz="1800" dirty="0" smtClean="0"/>
              <a:t>0.08 </a:t>
            </a:r>
            <a:r>
              <a:rPr lang="en-US" sz="1800" dirty="0"/>
              <a:t>- 60 M</a:t>
            </a:r>
            <a:r>
              <a:rPr lang="en-US" sz="1800" baseline="-25000" dirty="0" smtClean="0">
                <a:sym typeface="Wingdings 2" pitchFamily="-128" charset="2"/>
              </a:rPr>
              <a:t></a:t>
            </a:r>
            <a:r>
              <a:rPr lang="en-US" sz="1800" dirty="0" smtClean="0">
                <a:sym typeface="Wingdings 2" pitchFamily="-128" charset="2"/>
              </a:rPr>
              <a:t>.  Most massive star known may be up to 200 </a:t>
            </a:r>
            <a:r>
              <a:rPr lang="en-US" sz="1800" dirty="0"/>
              <a:t>M</a:t>
            </a:r>
            <a:r>
              <a:rPr lang="en-US" sz="1800" baseline="-25000" dirty="0" smtClean="0">
                <a:sym typeface="Wingdings 2" pitchFamily="-128" charset="2"/>
              </a:rPr>
              <a:t></a:t>
            </a:r>
            <a:r>
              <a:rPr lang="en-US" sz="1800" dirty="0" smtClean="0">
                <a:sym typeface="Wingdings 2" pitchFamily="-128" charset="2"/>
              </a:rPr>
              <a:t>?</a:t>
            </a:r>
            <a:endParaRPr lang="en-US" sz="1800" dirty="0">
              <a:sym typeface="Wingdings 2" pitchFamily="-128" charset="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22000" contrast="22000"/>
          </a:blip>
          <a:srcRect/>
          <a:stretch>
            <a:fillRect/>
          </a:stretch>
        </p:blipFill>
        <p:spPr bwMode="auto">
          <a:xfrm>
            <a:off x="4560888" y="2461461"/>
            <a:ext cx="4583112" cy="439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4419600"/>
            <a:ext cx="3810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Recall for a blackbody: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 = 4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charset="2"/>
              </a:rPr>
              <a:t>R</a:t>
            </a:r>
            <a:r>
              <a:rPr kumimoji="0" lang="en-US" sz="1800" b="0" i="1" u="none" strike="noStrike" kern="0" cap="none" spc="0" normalizeH="0" baseline="3000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charset="2"/>
              </a:rPr>
              <a:t>2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charset="2"/>
              </a:rPr>
              <a:t>T</a:t>
            </a:r>
            <a:r>
              <a:rPr kumimoji="0" lang="en-US" sz="1800" b="0" i="1" u="none" strike="noStrike" kern="0" cap="none" spc="0" normalizeH="0" baseline="3000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charset="2"/>
              </a:rPr>
              <a:t>4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charset="2"/>
              </a:rPr>
              <a:t>	If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charset="2"/>
              </a:rPr>
              <a:t>L,T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charset="2"/>
              </a:rPr>
              <a:t> known, find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charset="2"/>
              </a:rPr>
              <a:t>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charset="2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  <a:sym typeface="Wingdings 2" pitchFamily="-128" charset="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38200" y="1524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Stellar radii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2819400"/>
            <a:ext cx="4114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 2" pitchFamily="-128" charset="2"/>
              </a:rPr>
              <a:t>Direct radius measurements hard because of large distances (the Sun at 1 pc distance would have an angular diameter of 9.3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 2" pitchFamily="-128" charset="2"/>
              </a:rPr>
              <a:t>milliarcseconds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 2" pitchFamily="-128" charset="2"/>
              </a:rPr>
              <a:t>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 2" pitchFamily="-128" charset="2"/>
              </a:rPr>
              <a:t>	So how do you do it?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  <a:sym typeface="Wingdings 2" pitchFamily="-128" charset="2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-1295400" y="6400800"/>
            <a:ext cx="1905000" cy="457200"/>
          </a:xfrm>
        </p:spPr>
        <p:txBody>
          <a:bodyPr/>
          <a:lstStyle/>
          <a:p>
            <a:fld id="{1F5ED3D7-327D-490E-B8A3-6FCDE86F31E7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r>
              <a:rPr lang="en-US"/>
              <a:t>What we know so far about stars: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77200" cy="4114800"/>
          </a:xfrm>
        </p:spPr>
        <p:txBody>
          <a:bodyPr/>
          <a:lstStyle/>
          <a:p>
            <a:r>
              <a:rPr lang="en-US" sz="1800" dirty="0"/>
              <a:t>Distances</a:t>
            </a:r>
          </a:p>
          <a:p>
            <a:r>
              <a:rPr lang="en-US" sz="1800" dirty="0"/>
              <a:t>True 3-D motion</a:t>
            </a:r>
          </a:p>
          <a:p>
            <a:r>
              <a:rPr lang="en-US" sz="1800" dirty="0" smtClean="0"/>
              <a:t>Luminosity/Absolute magnitude</a:t>
            </a:r>
            <a:endParaRPr lang="en-US" sz="1800" dirty="0"/>
          </a:p>
          <a:p>
            <a:r>
              <a:rPr lang="en-US" sz="1800" dirty="0" smtClean="0"/>
              <a:t>Temperature/Spectral type/Color</a:t>
            </a:r>
            <a:endParaRPr lang="en-US" sz="1800" dirty="0"/>
          </a:p>
          <a:p>
            <a:r>
              <a:rPr lang="en-US" sz="1800" dirty="0"/>
              <a:t>Mass (for some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Radii</a:t>
            </a:r>
            <a:endParaRPr lang="en-US" sz="1800" dirty="0"/>
          </a:p>
          <a:p>
            <a:endParaRPr lang="en-US" sz="1800" dirty="0"/>
          </a:p>
          <a:p>
            <a:pPr>
              <a:buFontTx/>
              <a:buNone/>
            </a:pPr>
            <a:r>
              <a:rPr lang="en-US" sz="1800" dirty="0"/>
              <a:t>=&gt; synthesize this </a:t>
            </a:r>
            <a:r>
              <a:rPr lang="en-US" sz="1800" dirty="0" smtClean="0"/>
              <a:t>information (except motions) </a:t>
            </a:r>
            <a:r>
              <a:rPr lang="en-US" sz="1800" dirty="0"/>
              <a:t>into the </a:t>
            </a:r>
            <a:r>
              <a:rPr lang="en-US" sz="1800" dirty="0" err="1" smtClean="0"/>
              <a:t>Hertzsprung</a:t>
            </a:r>
            <a:r>
              <a:rPr lang="en-US" sz="1800" dirty="0" smtClean="0"/>
              <a:t>-Russell (H-R) </a:t>
            </a:r>
            <a:r>
              <a:rPr lang="en-US" sz="1800" dirty="0"/>
              <a:t>diagram.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D3D7-327D-490E-B8A3-6FCDE86F31E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 smtClean="0"/>
              <a:t>Hertzsprung</a:t>
            </a:r>
            <a:r>
              <a:rPr lang="en-US" dirty="0" smtClean="0"/>
              <a:t>-Russell (H-R) Diagram (1911)</a:t>
            </a:r>
            <a:endParaRPr lang="en-US" dirty="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1800" dirty="0"/>
              <a:t>Simple in concept, but a VERY powerful tool to examine stellar </a:t>
            </a:r>
            <a:r>
              <a:rPr lang="en-US" sz="1800" dirty="0" smtClean="0"/>
              <a:t>structure and evolution</a:t>
            </a:r>
            <a:endParaRPr lang="en-US" sz="1800" dirty="0"/>
          </a:p>
          <a:p>
            <a:pPr marL="609600" indent="-609600">
              <a:lnSpc>
                <a:spcPct val="90000"/>
              </a:lnSpc>
            </a:pPr>
            <a:endParaRPr lang="en-US" sz="1800" dirty="0"/>
          </a:p>
          <a:p>
            <a:pPr marL="609600" indent="-609600">
              <a:lnSpc>
                <a:spcPct val="90000"/>
              </a:lnSpc>
            </a:pPr>
            <a:r>
              <a:rPr lang="en-US" sz="1800" dirty="0" err="1"/>
              <a:t>Hertzsprung</a:t>
            </a:r>
            <a:r>
              <a:rPr lang="en-US" sz="1800" dirty="0"/>
              <a:t> and Russell independently asked themselves: "What are the two basic things </a:t>
            </a:r>
            <a:r>
              <a:rPr lang="en-US" sz="1800" dirty="0" smtClean="0"/>
              <a:t>about stars we can measure"?</a:t>
            </a:r>
            <a:endParaRPr lang="en-US" sz="1800" dirty="0"/>
          </a:p>
          <a:p>
            <a:pPr marL="609600" indent="-609600">
              <a:lnSpc>
                <a:spcPct val="90000"/>
              </a:lnSpc>
            </a:pPr>
            <a:endParaRPr lang="en-US" sz="1800" dirty="0"/>
          </a:p>
          <a:p>
            <a:pPr marL="990600" lvl="1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dirty="0" smtClean="0"/>
              <a:t>Luminosity (when distance known)</a:t>
            </a:r>
            <a:endParaRPr lang="en-US" dirty="0"/>
          </a:p>
          <a:p>
            <a:pPr marL="990600" lvl="1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dirty="0"/>
              <a:t>Temperature (or color or spectral type)</a:t>
            </a:r>
            <a:endParaRPr lang="en-US" sz="1600" dirty="0"/>
          </a:p>
        </p:txBody>
      </p:sp>
      <p:sp>
        <p:nvSpPr>
          <p:cNvPr id="221188" name="Comment 4"/>
          <p:cNvSpPr>
            <a:spLocks noChangeArrowheads="1"/>
          </p:cNvSpPr>
          <p:nvPr/>
        </p:nvSpPr>
        <p:spPr bwMode="auto">
          <a:xfrm>
            <a:off x="685800" y="4572000"/>
            <a:ext cx="8077200" cy="33855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50800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H-R diagram is a plot of L (or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Abs. Mag.)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vs. T (or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color, spectral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type) for stars.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D3D7-327D-490E-B8A3-6FCDE86F31E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4" name="Picture 6" descr="http://ebooks.bfwpub.com/universe8e/figures/17_15_big.gif"/>
          <p:cNvPicPr>
            <a:picLocks noChangeAspect="1" noChangeArrowheads="1"/>
          </p:cNvPicPr>
          <p:nvPr/>
        </p:nvPicPr>
        <p:blipFill>
          <a:blip r:embed="rId3" cstate="print"/>
          <a:srcRect r="53050" b="4737"/>
          <a:stretch>
            <a:fillRect/>
          </a:stretch>
        </p:blipFill>
        <p:spPr bwMode="auto">
          <a:xfrm>
            <a:off x="1981200" y="142823"/>
            <a:ext cx="5029200" cy="65932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5334000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or B-V color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082" y="4267200"/>
            <a:ext cx="218527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(y-axis may also</a:t>
            </a:r>
          </a:p>
          <a:p>
            <a:r>
              <a:rPr lang="en-US" dirty="0" smtClean="0"/>
              <a:t>be absolute</a:t>
            </a:r>
          </a:p>
          <a:p>
            <a:r>
              <a:rPr lang="en-US" dirty="0" smtClean="0"/>
              <a:t>magnitude in some</a:t>
            </a:r>
          </a:p>
          <a:p>
            <a:r>
              <a:rPr lang="en-US" dirty="0" smtClean="0"/>
              <a:t>filter, e.g. V.  x-axis</a:t>
            </a:r>
          </a:p>
          <a:p>
            <a:r>
              <a:rPr lang="en-US" dirty="0" smtClean="0"/>
              <a:t>may be </a:t>
            </a:r>
            <a:r>
              <a:rPr lang="en-US" i="1" dirty="0" smtClean="0"/>
              <a:t>b</a:t>
            </a:r>
            <a:r>
              <a:rPr lang="en-US" i="1" baseline="-25000" dirty="0" smtClean="0"/>
              <a:t>b</a:t>
            </a:r>
            <a:r>
              <a:rPr lang="en-US" i="1" dirty="0" smtClean="0"/>
              <a:t>/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v</a:t>
            </a:r>
            <a:r>
              <a:rPr lang="en-US" dirty="0" smtClean="0"/>
              <a:t> color.</a:t>
            </a:r>
          </a:p>
          <a:p>
            <a:r>
              <a:rPr lang="en-US" dirty="0" smtClean="0"/>
              <a:t>“Color magnitude</a:t>
            </a:r>
          </a:p>
          <a:p>
            <a:r>
              <a:rPr lang="en-US" smtClean="0"/>
              <a:t>diagram”)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762000"/>
            <a:ext cx="1774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H-R diagram</a:t>
            </a:r>
          </a:p>
          <a:p>
            <a:r>
              <a:rPr lang="en-US" dirty="0" smtClean="0"/>
              <a:t>of some nearby</a:t>
            </a:r>
          </a:p>
          <a:p>
            <a:r>
              <a:rPr lang="en-US" dirty="0" smtClean="0"/>
              <a:t>and bright stars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6419-08FF-4967-BA56-B10F6057937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 smtClean="0"/>
              <a:t>Gaia</a:t>
            </a:r>
            <a:endParaRPr lang="en-US" dirty="0"/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800100" y="5410200"/>
            <a:ext cx="8115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+mn-lt"/>
                <a:sym typeface="Symbol" charset="2"/>
              </a:rPr>
              <a:t>Launched </a:t>
            </a:r>
            <a:r>
              <a:rPr lang="en-US" dirty="0">
                <a:latin typeface="+mn-lt"/>
                <a:sym typeface="Symbol" charset="2"/>
              </a:rPr>
              <a:t>in </a:t>
            </a:r>
            <a:r>
              <a:rPr lang="en-US" dirty="0" smtClean="0">
                <a:latin typeface="+mn-lt"/>
                <a:sym typeface="Symbol" charset="2"/>
              </a:rPr>
              <a:t>2013 (European). </a:t>
            </a:r>
            <a:r>
              <a:rPr lang="en-US" dirty="0">
                <a:latin typeface="+mn-lt"/>
                <a:sym typeface="Symbol" charset="2"/>
              </a:rPr>
              <a:t>Follow up to </a:t>
            </a:r>
            <a:r>
              <a:rPr lang="en-US" dirty="0" err="1" smtClean="0">
                <a:latin typeface="+mn-lt"/>
                <a:sym typeface="Symbol" charset="2"/>
              </a:rPr>
              <a:t>Hipparcos</a:t>
            </a:r>
            <a:r>
              <a:rPr lang="en-US" dirty="0">
                <a:latin typeface="+mn-lt"/>
                <a:sym typeface="Symbol" charset="2"/>
              </a:rPr>
              <a:t>, all-sky survey instrument. Aims to measure parallaxes for </a:t>
            </a:r>
            <a:r>
              <a:rPr lang="en-US" dirty="0" smtClean="0">
                <a:latin typeface="+mn-lt"/>
                <a:sym typeface="Symbol" charset="2"/>
              </a:rPr>
              <a:t>a billion </a:t>
            </a:r>
            <a:r>
              <a:rPr lang="en-US" dirty="0">
                <a:latin typeface="+mn-lt"/>
                <a:sym typeface="Symbol" charset="2"/>
              </a:rPr>
              <a:t>stars with 2</a:t>
            </a:r>
            <a:r>
              <a:rPr lang="en-US" dirty="0" smtClean="0">
                <a:latin typeface="+mn-lt"/>
              </a:rPr>
              <a:t>0 </a:t>
            </a:r>
            <a:r>
              <a:rPr lang="en-US" dirty="0" smtClean="0">
                <a:latin typeface="+mn-lt"/>
                <a:sym typeface="Symbol" charset="2"/>
              </a:rPr>
              <a:t></a:t>
            </a:r>
            <a:r>
              <a:rPr lang="en-US" dirty="0">
                <a:latin typeface="+mn-lt"/>
                <a:sym typeface="Symbol" charset="2"/>
              </a:rPr>
              <a:t>as accuracy</a:t>
            </a:r>
            <a:r>
              <a:rPr lang="en-US" dirty="0" smtClean="0">
                <a:latin typeface="+mn-lt"/>
                <a:sym typeface="Symbol" charset="2"/>
              </a:rPr>
              <a:t>.  Will also measure colors, radial </a:t>
            </a:r>
            <a:r>
              <a:rPr lang="en-US" dirty="0" smtClean="0">
                <a:latin typeface="+mn-lt"/>
                <a:sym typeface="Symbol" charset="2"/>
              </a:rPr>
              <a:t>velocities, </a:t>
            </a:r>
            <a:r>
              <a:rPr lang="en-US" dirty="0" smtClean="0">
                <a:latin typeface="+mn-lt"/>
                <a:sym typeface="Symbol" charset="2"/>
              </a:rPr>
              <a:t>and (see next slide) proper motions</a:t>
            </a:r>
            <a:r>
              <a:rPr lang="en-US" dirty="0">
                <a:latin typeface="+mn-lt"/>
                <a:sym typeface="Symbol" charset="2"/>
              </a:rPr>
              <a:t>. http://sci.esa.int/gaia/</a:t>
            </a:r>
            <a:endParaRPr lang="en-US" dirty="0">
              <a:latin typeface="+mn-lt"/>
              <a:sym typeface="Symbol" charset="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-1524000" y="6400800"/>
            <a:ext cx="1905000" cy="457200"/>
          </a:xfrm>
        </p:spPr>
        <p:txBody>
          <a:bodyPr/>
          <a:lstStyle/>
          <a:p>
            <a:fld id="{1F5ED3D7-327D-490E-B8A3-6FCDE86F31E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36546" name="Picture 2" descr="Image: ES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8" b="-14688"/>
          <a:stretch/>
        </p:blipFill>
        <p:spPr bwMode="auto">
          <a:xfrm>
            <a:off x="2662237" y="1072008"/>
            <a:ext cx="38195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400884"/>
            <a:ext cx="17235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dirty="0" smtClean="0"/>
              <a:t>Since we know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i="1" dirty="0" smtClean="0"/>
              <a:t>L = 4</a:t>
            </a:r>
            <a:r>
              <a:rPr lang="en-US" i="1" dirty="0" smtClean="0">
                <a:sym typeface="Symbol" charset="2"/>
              </a:rPr>
              <a:t>R</a:t>
            </a:r>
            <a:r>
              <a:rPr lang="en-US" i="1" baseline="30000" dirty="0" smtClean="0">
                <a:sym typeface="Symbol" charset="2"/>
              </a:rPr>
              <a:t>2</a:t>
            </a:r>
            <a:r>
              <a:rPr lang="en-US" i="1" dirty="0" smtClean="0">
                <a:sym typeface="Symbol" charset="2"/>
              </a:rPr>
              <a:t>T</a:t>
            </a:r>
            <a:r>
              <a:rPr lang="en-US" i="1" baseline="30000" dirty="0" smtClean="0">
                <a:sym typeface="Symbol" charset="2"/>
              </a:rPr>
              <a:t>4</a:t>
            </a:r>
            <a:endParaRPr lang="en-US" i="1" dirty="0">
              <a:sym typeface="Symbol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467683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plot lines of constant </a:t>
            </a:r>
            <a:r>
              <a:rPr lang="en-US" i="1" dirty="0" smtClean="0"/>
              <a:t>R</a:t>
            </a:r>
          </a:p>
          <a:p>
            <a:r>
              <a:rPr lang="en-US" dirty="0" smtClean="0"/>
              <a:t>if </a:t>
            </a:r>
            <a:r>
              <a:rPr lang="en-US" u="sng" dirty="0" smtClean="0"/>
              <a:t>both</a:t>
            </a:r>
            <a:r>
              <a:rPr lang="en-US" dirty="0" smtClean="0"/>
              <a:t> axes are log.</a:t>
            </a:r>
          </a:p>
          <a:p>
            <a:endParaRPr lang="en-US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60592" y="2382083"/>
            <a:ext cx="376256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star’s position in H-R diagram</a:t>
            </a:r>
          </a:p>
          <a:p>
            <a:r>
              <a:rPr lang="en-US" dirty="0" smtClean="0"/>
              <a:t>depends primarily on </a:t>
            </a:r>
            <a:r>
              <a:rPr lang="en-US" u="sng" dirty="0" smtClean="0"/>
              <a:t>mass</a:t>
            </a:r>
            <a:r>
              <a:rPr lang="en-US" dirty="0" smtClean="0"/>
              <a:t> and</a:t>
            </a:r>
          </a:p>
          <a:p>
            <a:r>
              <a:rPr lang="en-US" u="sng" dirty="0" smtClean="0"/>
              <a:t>evolutionary state.</a:t>
            </a:r>
          </a:p>
          <a:p>
            <a:endParaRPr lang="en-US" u="sng" dirty="0" smtClean="0"/>
          </a:p>
          <a:p>
            <a:r>
              <a:rPr lang="en-US" dirty="0" smtClean="0"/>
              <a:t>Main Sequence stars are in the</a:t>
            </a:r>
          </a:p>
          <a:p>
            <a:r>
              <a:rPr lang="en-US" dirty="0" smtClean="0"/>
              <a:t>longest phase of their lifetime</a:t>
            </a:r>
          </a:p>
          <a:p>
            <a:r>
              <a:rPr lang="en-US" dirty="0" smtClean="0"/>
              <a:t>where they fuse H into He.</a:t>
            </a:r>
          </a:p>
          <a:p>
            <a:r>
              <a:rPr lang="en-US" dirty="0" smtClean="0"/>
              <a:t>They move little in this diagram.</a:t>
            </a:r>
          </a:p>
          <a:p>
            <a:endParaRPr lang="en-US" dirty="0" smtClean="0"/>
          </a:p>
          <a:p>
            <a:r>
              <a:rPr lang="en-US" dirty="0" smtClean="0"/>
              <a:t>Other stars are at late evolution</a:t>
            </a:r>
          </a:p>
          <a:p>
            <a:r>
              <a:rPr lang="en-US" dirty="0" smtClean="0"/>
              <a:t>stages.</a:t>
            </a:r>
          </a:p>
          <a:p>
            <a:endParaRPr lang="en-US" dirty="0"/>
          </a:p>
          <a:p>
            <a:r>
              <a:rPr lang="en-US" dirty="0" smtClean="0"/>
              <a:t>How do we know?  Our stellar</a:t>
            </a:r>
          </a:p>
          <a:p>
            <a:r>
              <a:rPr lang="en-US" dirty="0"/>
              <a:t>m</a:t>
            </a:r>
            <a:r>
              <a:rPr lang="en-US" dirty="0" smtClean="0"/>
              <a:t>odels predict </a:t>
            </a:r>
            <a:r>
              <a:rPr lang="en-US" i="1" dirty="0" smtClean="0"/>
              <a:t>L</a:t>
            </a:r>
            <a:r>
              <a:rPr lang="en-US" dirty="0" smtClean="0"/>
              <a:t> and </a:t>
            </a:r>
            <a:r>
              <a:rPr lang="en-US" i="1" dirty="0" smtClean="0"/>
              <a:t>T</a:t>
            </a:r>
            <a:r>
              <a:rPr lang="en-US" dirty="0" smtClean="0"/>
              <a:t> for different</a:t>
            </a:r>
          </a:p>
          <a:p>
            <a:r>
              <a:rPr lang="en-US" dirty="0"/>
              <a:t>m</a:t>
            </a:r>
            <a:r>
              <a:rPr lang="en-US" dirty="0" smtClean="0"/>
              <a:t>asses and stages of evolution.</a:t>
            </a:r>
            <a:endParaRPr lang="en-US" dirty="0"/>
          </a:p>
        </p:txBody>
      </p:sp>
      <p:pic>
        <p:nvPicPr>
          <p:cNvPr id="277506" name="Picture 2" descr="http://ebooks.bfwpub.com/universe8e/figures/17_15_big.gif"/>
          <p:cNvPicPr>
            <a:picLocks noChangeAspect="1" noChangeArrowheads="1"/>
          </p:cNvPicPr>
          <p:nvPr/>
        </p:nvPicPr>
        <p:blipFill>
          <a:blip r:embed="rId3" cstate="print"/>
          <a:srcRect l="53050" b="4737"/>
          <a:stretch>
            <a:fillRect/>
          </a:stretch>
        </p:blipFill>
        <p:spPr bwMode="auto">
          <a:xfrm>
            <a:off x="3886200" y="166285"/>
            <a:ext cx="4953000" cy="6493605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E1BE6419-08FF-4967-BA56-B10F60579379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h19_fig19_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52399"/>
            <a:ext cx="4910138" cy="661767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1524000"/>
            <a:ext cx="335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Main Sequence is a sequence of </a:t>
            </a:r>
            <a:r>
              <a:rPr lang="en-US" dirty="0" smtClean="0"/>
              <a:t>mass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So M, L, T, R all related for</a:t>
            </a:r>
          </a:p>
          <a:p>
            <a:r>
              <a:rPr lang="en-US" dirty="0" smtClean="0"/>
              <a:t>Main Sequence stars.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2800" y="6400800"/>
            <a:ext cx="1905000" cy="457200"/>
          </a:xfrm>
        </p:spPr>
        <p:txBody>
          <a:bodyPr/>
          <a:lstStyle/>
          <a:p>
            <a:fld id="{E1BE6419-08FF-4967-BA56-B10F60579379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 descr="http://worth.sohonet.com/files/155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85312"/>
            <a:ext cx="3962400" cy="4477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058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various quantities determined, can start relating to each other.  For </a:t>
            </a:r>
            <a:r>
              <a:rPr lang="en-US" u="sng" dirty="0" smtClean="0"/>
              <a:t>Main</a:t>
            </a:r>
          </a:p>
          <a:p>
            <a:r>
              <a:rPr lang="en-US" u="sng" dirty="0" smtClean="0"/>
              <a:t>Sequence stars only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5715000"/>
            <a:ext cx="1069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L </a:t>
            </a:r>
            <a:r>
              <a:rPr lang="en-GB" sz="2000" dirty="0">
                <a:latin typeface="Symbol" pitchFamily="18" charset="2"/>
              </a:rPr>
              <a:t> </a:t>
            </a:r>
            <a:r>
              <a:rPr lang="en-US" sz="2000" i="1" dirty="0" smtClean="0"/>
              <a:t>M</a:t>
            </a:r>
            <a:r>
              <a:rPr lang="en-US" sz="2000" i="1" baseline="30000" dirty="0" smtClean="0"/>
              <a:t>3.5</a:t>
            </a:r>
            <a:endParaRPr lang="en-US" sz="2000" i="1" baseline="30000" dirty="0"/>
          </a:p>
        </p:txBody>
      </p:sp>
      <p:pic>
        <p:nvPicPr>
          <p:cNvPr id="6" name="Picture 5" descr="chaissonATfig17.24.JPG"/>
          <p:cNvPicPr>
            <a:picLocks noChangeAspect="1"/>
          </p:cNvPicPr>
          <p:nvPr/>
        </p:nvPicPr>
        <p:blipFill>
          <a:blip r:embed="rId4" cstate="print"/>
          <a:srcRect l="1440" t="5692" r="54720" b="28459"/>
          <a:stretch>
            <a:fillRect/>
          </a:stretch>
        </p:blipFill>
        <p:spPr>
          <a:xfrm>
            <a:off x="4636352" y="1447800"/>
            <a:ext cx="4279048" cy="3252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0" y="4953000"/>
            <a:ext cx="1117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R</a:t>
            </a:r>
            <a:r>
              <a:rPr lang="en-US" sz="2000" i="1" dirty="0" smtClean="0"/>
              <a:t> </a:t>
            </a:r>
            <a:r>
              <a:rPr lang="en-GB" sz="2000" dirty="0">
                <a:latin typeface="Symbol" pitchFamily="18" charset="2"/>
              </a:rPr>
              <a:t> </a:t>
            </a:r>
            <a:r>
              <a:rPr lang="en-US" sz="2000" i="1" dirty="0" smtClean="0"/>
              <a:t>M</a:t>
            </a:r>
            <a:r>
              <a:rPr lang="en-US" sz="2000" i="1" baseline="30000" dirty="0" smtClean="0"/>
              <a:t>0.8</a:t>
            </a:r>
            <a:endParaRPr lang="en-US" sz="2000" i="1" baseline="30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6419-08FF-4967-BA56-B10F6057937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01096" y="6183868"/>
            <a:ext cx="2292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 </a:t>
            </a:r>
            <a:r>
              <a:rPr lang="en-US" sz="2000" i="1" dirty="0" smtClean="0"/>
              <a:t>L</a:t>
            </a:r>
            <a:r>
              <a:rPr lang="en-US" sz="2000" dirty="0" smtClean="0"/>
              <a:t>/</a:t>
            </a:r>
            <a:r>
              <a:rPr lang="en-US" sz="2000" i="1" dirty="0" err="1" smtClean="0"/>
              <a:t>L</a:t>
            </a:r>
            <a:r>
              <a:rPr lang="en-US" sz="1400" dirty="0" err="1" smtClean="0">
                <a:latin typeface="Times New Roman"/>
                <a:cs typeface="Times New Roman"/>
              </a:rPr>
              <a:t>ʘ</a:t>
            </a:r>
            <a:r>
              <a:rPr lang="en-US" sz="2000" dirty="0" smtClean="0"/>
              <a:t> = (</a:t>
            </a:r>
            <a:r>
              <a:rPr lang="en-US" sz="2000" i="1" dirty="0" smtClean="0"/>
              <a:t>M</a:t>
            </a:r>
            <a:r>
              <a:rPr lang="en-US" sz="2000" dirty="0" smtClean="0"/>
              <a:t>/</a:t>
            </a:r>
            <a:r>
              <a:rPr lang="en-US" sz="2000" i="1" dirty="0" err="1" smtClean="0"/>
              <a:t>M</a:t>
            </a:r>
            <a:r>
              <a:rPr lang="en-US" sz="1400" dirty="0" err="1" smtClean="0">
                <a:latin typeface="Times New Roman"/>
                <a:cs typeface="Times New Roman"/>
              </a:rPr>
              <a:t>ʘ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3.5</a:t>
            </a:r>
            <a:endParaRPr lang="en-US" sz="20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5948008" y="5530334"/>
            <a:ext cx="2379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 </a:t>
            </a:r>
            <a:r>
              <a:rPr lang="en-US" sz="2000" i="1" dirty="0" smtClean="0"/>
              <a:t>R</a:t>
            </a:r>
            <a:r>
              <a:rPr lang="en-US" sz="2000" dirty="0" smtClean="0"/>
              <a:t>/</a:t>
            </a:r>
            <a:r>
              <a:rPr lang="en-US" sz="2000" i="1" dirty="0" err="1"/>
              <a:t>R</a:t>
            </a:r>
            <a:r>
              <a:rPr lang="en-US" sz="1400" dirty="0" err="1" smtClean="0">
                <a:latin typeface="Times New Roman"/>
                <a:cs typeface="Times New Roman"/>
              </a:rPr>
              <a:t>ʘ</a:t>
            </a:r>
            <a:r>
              <a:rPr lang="en-US" sz="2000" dirty="0" smtClean="0"/>
              <a:t> = (</a:t>
            </a:r>
            <a:r>
              <a:rPr lang="en-US" sz="2000" i="1" dirty="0" smtClean="0"/>
              <a:t>M</a:t>
            </a:r>
            <a:r>
              <a:rPr lang="en-US" sz="2000" dirty="0" smtClean="0"/>
              <a:t>/</a:t>
            </a:r>
            <a:r>
              <a:rPr lang="en-US" sz="2000" i="1" dirty="0" err="1" smtClean="0"/>
              <a:t>M</a:t>
            </a:r>
            <a:r>
              <a:rPr lang="en-US" sz="1400" dirty="0" err="1" smtClean="0">
                <a:latin typeface="Times New Roman"/>
                <a:cs typeface="Times New Roman"/>
              </a:rPr>
              <a:t>ʘ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0.8</a:t>
            </a:r>
            <a:endParaRPr lang="en-US" sz="20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914400" y="228600"/>
            <a:ext cx="7010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800" dirty="0"/>
              <a:t>How Long do Stars Live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800" dirty="0"/>
              <a:t> (as Main Sequence Stars</a:t>
            </a:r>
            <a:r>
              <a:rPr lang="en-GB" sz="2800" dirty="0" smtClean="0"/>
              <a:t>)?  See Box 19.2</a:t>
            </a:r>
            <a:endParaRPr lang="en-GB" sz="2800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3400" y="1254204"/>
            <a:ext cx="80311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/>
              <a:t>Main </a:t>
            </a:r>
            <a:r>
              <a:rPr lang="en-GB" dirty="0"/>
              <a:t>Sequence </a:t>
            </a:r>
            <a:r>
              <a:rPr lang="en-GB" dirty="0" smtClean="0"/>
              <a:t>stars fuse </a:t>
            </a:r>
            <a:r>
              <a:rPr lang="en-GB" dirty="0"/>
              <a:t>H to He in </a:t>
            </a:r>
            <a:r>
              <a:rPr lang="en-GB" dirty="0" smtClean="0"/>
              <a:t>core</a:t>
            </a:r>
            <a:r>
              <a:rPr lang="en-GB" dirty="0"/>
              <a:t>.  L</a:t>
            </a:r>
            <a:r>
              <a:rPr lang="en-GB" dirty="0" smtClean="0"/>
              <a:t>ifetime </a:t>
            </a:r>
            <a:r>
              <a:rPr lang="en-GB" dirty="0"/>
              <a:t>depends on </a:t>
            </a:r>
            <a:r>
              <a:rPr lang="en-GB" u="sng" dirty="0"/>
              <a:t>mass of H available</a:t>
            </a:r>
            <a:r>
              <a:rPr lang="en-GB" dirty="0"/>
              <a:t> and </a:t>
            </a:r>
            <a:r>
              <a:rPr lang="en-GB" u="sng" dirty="0"/>
              <a:t>rate of fusion</a:t>
            </a:r>
            <a:r>
              <a:rPr lang="en-GB" dirty="0"/>
              <a:t>.  Mass of H in core </a:t>
            </a:r>
            <a:r>
              <a:rPr lang="en-GB" dirty="0" smtClean="0"/>
              <a:t>depends on </a:t>
            </a:r>
            <a:r>
              <a:rPr lang="en-GB" u="sng" dirty="0"/>
              <a:t>mass of </a:t>
            </a:r>
            <a:r>
              <a:rPr lang="en-GB" u="sng" dirty="0" smtClean="0"/>
              <a:t>star</a:t>
            </a:r>
            <a:r>
              <a:rPr lang="en-GB" dirty="0" smtClean="0"/>
              <a:t>, roughly </a:t>
            </a:r>
            <a:r>
              <a:rPr lang="en-GB" dirty="0" smtClean="0"/>
              <a:t>linearly</a:t>
            </a:r>
            <a:r>
              <a:rPr lang="en-GB" dirty="0" smtClean="0"/>
              <a:t>.  </a:t>
            </a:r>
            <a:r>
              <a:rPr lang="en-GB" dirty="0"/>
              <a:t>Fusion rate is </a:t>
            </a:r>
            <a:r>
              <a:rPr lang="en-GB" dirty="0" smtClean="0"/>
              <a:t>proportional to </a:t>
            </a:r>
            <a:r>
              <a:rPr lang="en-GB" u="sng" dirty="0" smtClean="0"/>
              <a:t>luminosity</a:t>
            </a:r>
            <a:r>
              <a:rPr lang="en-GB" dirty="0" smtClean="0"/>
              <a:t> </a:t>
            </a:r>
            <a:r>
              <a:rPr lang="en-GB" dirty="0"/>
              <a:t>(fusion reactions make the radiation energy).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66800" y="2590800"/>
            <a:ext cx="18367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</a:tabLst>
            </a:pPr>
            <a:r>
              <a:rPr lang="en-GB" dirty="0"/>
              <a:t>lifetime    </a:t>
            </a:r>
            <a:r>
              <a:rPr lang="en-GB" dirty="0">
                <a:latin typeface="Symbol" pitchFamily="18" charset="2"/>
              </a:rPr>
              <a:t></a:t>
            </a:r>
            <a:r>
              <a:rPr lang="en-GB" dirty="0">
                <a:latin typeface="Times" pitchFamily="16" charset="0"/>
              </a:rPr>
              <a:t>    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0" y="4343400"/>
            <a:ext cx="16621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GB" u="sng" dirty="0"/>
              <a:t> mass    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GB" dirty="0"/>
              <a:t>  </a:t>
            </a:r>
            <a:r>
              <a:rPr lang="en-GB" dirty="0" smtClean="0"/>
              <a:t>  (mass)</a:t>
            </a:r>
            <a:r>
              <a:rPr lang="en-GB" baseline="33000" dirty="0" smtClean="0"/>
              <a:t>3.5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3657600"/>
            <a:ext cx="441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/>
              <a:t>s</a:t>
            </a:r>
            <a:r>
              <a:rPr lang="en-GB" dirty="0" smtClean="0"/>
              <a:t>ince  </a:t>
            </a:r>
            <a:r>
              <a:rPr lang="en-GB" dirty="0"/>
              <a:t>luminosity </a:t>
            </a:r>
            <a:r>
              <a:rPr lang="en-GB" dirty="0" smtClean="0"/>
              <a:t> </a:t>
            </a:r>
            <a:r>
              <a:rPr lang="en-GB" dirty="0" smtClean="0">
                <a:latin typeface="Symbol" pitchFamily="18" charset="2"/>
              </a:rPr>
              <a:t> </a:t>
            </a:r>
            <a:r>
              <a:rPr lang="en-GB" dirty="0" smtClean="0">
                <a:cs typeface="Times New Roman" pitchFamily="18" charset="0"/>
              </a:rPr>
              <a:t>  </a:t>
            </a:r>
            <a:r>
              <a:rPr lang="en-GB" dirty="0">
                <a:cs typeface="Times New Roman" pitchFamily="18" charset="0"/>
              </a:rPr>
              <a:t>(mass) </a:t>
            </a:r>
            <a:r>
              <a:rPr lang="en-GB" baseline="33000" dirty="0" smtClean="0">
                <a:cs typeface="Times New Roman" pitchFamily="18" charset="0"/>
              </a:rPr>
              <a:t>3.5</a:t>
            </a:r>
            <a:r>
              <a:rPr lang="en-GB" dirty="0" smtClean="0">
                <a:latin typeface="Times" pitchFamily="16" charset="0"/>
              </a:rPr>
              <a:t>,  </a:t>
            </a:r>
            <a:endParaRPr lang="en-GB" dirty="0">
              <a:latin typeface="Times" pitchFamily="16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66800" y="4495800"/>
            <a:ext cx="18367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</a:tabLst>
            </a:pPr>
            <a:r>
              <a:rPr lang="en-GB" dirty="0"/>
              <a:t>lifetime    </a:t>
            </a:r>
            <a:r>
              <a:rPr lang="en-GB" dirty="0">
                <a:latin typeface="Symbol" pitchFamily="18" charset="2"/>
              </a:rPr>
              <a:t></a:t>
            </a:r>
            <a:r>
              <a:rPr lang="en-GB" dirty="0">
                <a:latin typeface="Times" pitchFamily="16" charset="0"/>
              </a:rPr>
              <a:t>    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67200" y="4495800"/>
            <a:ext cx="438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dirty="0">
                <a:cs typeface="Times New Roman" pitchFamily="18" charset="0"/>
              </a:rPr>
              <a:t>or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648200" y="4343400"/>
            <a:ext cx="16621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GB" u="sng" dirty="0"/>
              <a:t>  </a:t>
            </a:r>
            <a:r>
              <a:rPr lang="en-GB" u="sng" dirty="0" smtClean="0"/>
              <a:t>1</a:t>
            </a:r>
            <a:r>
              <a:rPr lang="en-GB" dirty="0" smtClean="0"/>
              <a:t>     </a:t>
            </a:r>
            <a:r>
              <a:rPr lang="en-GB" u="sng" dirty="0" smtClean="0"/>
              <a:t>           </a:t>
            </a:r>
            <a:endParaRPr lang="en-GB" u="sng" dirty="0"/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GB" dirty="0"/>
              <a:t>  </a:t>
            </a:r>
            <a:r>
              <a:rPr lang="en-GB" dirty="0" smtClean="0"/>
              <a:t>   </a:t>
            </a:r>
            <a:r>
              <a:rPr lang="en-GB" dirty="0"/>
              <a:t>(</a:t>
            </a:r>
            <a:r>
              <a:rPr lang="en-GB" dirty="0" smtClean="0"/>
              <a:t>mass)</a:t>
            </a:r>
            <a:r>
              <a:rPr lang="en-GB" baseline="33000" dirty="0" smtClean="0"/>
              <a:t>2.5</a:t>
            </a:r>
            <a:endParaRPr lang="en-GB" baseline="33000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81000" y="4690408"/>
            <a:ext cx="7772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dirty="0" smtClean="0"/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/>
              <a:t>Or can write: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dirty="0"/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dirty="0" smtClean="0"/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/>
              <a:t>So </a:t>
            </a:r>
            <a:r>
              <a:rPr lang="en-GB" dirty="0"/>
              <a:t>if the Sun's lifetime is </a:t>
            </a:r>
            <a:r>
              <a:rPr lang="en-GB" dirty="0" smtClean="0"/>
              <a:t>10 </a:t>
            </a:r>
            <a:r>
              <a:rPr lang="en-GB" u="sng" dirty="0"/>
              <a:t>billion</a:t>
            </a:r>
            <a:r>
              <a:rPr lang="en-GB" dirty="0"/>
              <a:t> years, a </a:t>
            </a:r>
            <a:r>
              <a:rPr lang="en-GB" dirty="0" smtClean="0"/>
              <a:t>10 </a:t>
            </a:r>
            <a:r>
              <a:rPr lang="en-GB" dirty="0" smtClean="0">
                <a:cs typeface="Times New Roman" pitchFamily="18" charset="0"/>
              </a:rPr>
              <a:t>M</a:t>
            </a:r>
            <a:r>
              <a:rPr lang="en-GB" sz="2400" baseline="-25000" dirty="0" smtClean="0">
                <a:cs typeface="Times New Roman" pitchFamily="18" charset="0"/>
                <a:sym typeface="Wingdings 2"/>
              </a:rPr>
              <a:t>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>
                <a:cs typeface="Times New Roman" pitchFamily="18" charset="0"/>
              </a:rPr>
              <a:t>star's lifetime is </a:t>
            </a:r>
            <a:r>
              <a:rPr lang="en-GB" dirty="0" smtClean="0">
                <a:cs typeface="Times New Roman" pitchFamily="18" charset="0"/>
              </a:rPr>
              <a:t>only: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dirty="0" smtClean="0">
              <a:cs typeface="Times New Roman" pitchFamily="18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dirty="0" smtClean="0">
              <a:cs typeface="Times New Roman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362200" y="2438400"/>
            <a:ext cx="20955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GB" u="sng" dirty="0"/>
              <a:t>mass of </a:t>
            </a:r>
            <a:r>
              <a:rPr lang="en-GB" u="sng" dirty="0" smtClean="0"/>
              <a:t>H in core    </a:t>
            </a:r>
            <a:endParaRPr lang="en-GB" u="sng" dirty="0"/>
          </a:p>
          <a:p>
            <a:pPr>
              <a:tabLst>
                <a:tab pos="723900" algn="l"/>
                <a:tab pos="1447800" algn="l"/>
              </a:tabLst>
            </a:pPr>
            <a:r>
              <a:rPr lang="en-GB" dirty="0"/>
              <a:t>     </a:t>
            </a:r>
            <a:r>
              <a:rPr lang="en-GB" dirty="0" smtClean="0"/>
              <a:t>   fusion </a:t>
            </a:r>
            <a:r>
              <a:rPr lang="en-GB" dirty="0"/>
              <a:t>rate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724400" y="2438400"/>
            <a:ext cx="24018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GB" u="sng" dirty="0"/>
              <a:t> mass </a:t>
            </a:r>
            <a:r>
              <a:rPr lang="en-GB" u="sng" dirty="0" smtClean="0"/>
              <a:t>of </a:t>
            </a:r>
            <a:r>
              <a:rPr lang="en-GB" u="sng" dirty="0"/>
              <a:t>star  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GB" dirty="0"/>
              <a:t>       </a:t>
            </a:r>
            <a:r>
              <a:rPr lang="en-GB" dirty="0" smtClean="0"/>
              <a:t>    </a:t>
            </a:r>
            <a:r>
              <a:rPr lang="en-GB" dirty="0"/>
              <a:t>luminosity 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724400" y="2514600"/>
            <a:ext cx="522288" cy="28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11000"/>
              </a:lnSpc>
            </a:pPr>
            <a:r>
              <a:rPr lang="en-GB" dirty="0">
                <a:latin typeface="Symbol" pitchFamily="18" charset="2"/>
              </a:rPr>
              <a:t></a:t>
            </a:r>
            <a:r>
              <a:rPr lang="en-GB" dirty="0">
                <a:latin typeface="Times" pitchFamily="16" charset="0"/>
              </a:rPr>
              <a:t>     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33400" y="320040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/>
              <a:t>So,</a:t>
            </a:r>
            <a:endParaRPr lang="en-GB" dirty="0">
              <a:latin typeface="Times" pitchFamily="1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20478" y="6172200"/>
            <a:ext cx="5766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cs typeface="Times New Roman" pitchFamily="18" charset="0"/>
              </a:rPr>
              <a:t>= 3 x 10</a:t>
            </a:r>
            <a:r>
              <a:rPr lang="en-GB" baseline="30000" dirty="0" smtClean="0">
                <a:cs typeface="Times New Roman" pitchFamily="18" charset="0"/>
              </a:rPr>
              <a:t>7</a:t>
            </a:r>
            <a:r>
              <a:rPr lang="en-GB" dirty="0" smtClean="0">
                <a:cs typeface="Times New Roman" pitchFamily="18" charset="0"/>
              </a:rPr>
              <a:t> years.  Such massive stars live only "briefly".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5765" y="6172200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1.0x10</a:t>
            </a:r>
            <a:r>
              <a:rPr lang="en-US" baseline="30000" dirty="0" smtClean="0"/>
              <a:t>10</a:t>
            </a:r>
            <a:r>
              <a:rPr lang="en-US" dirty="0" smtClean="0"/>
              <a:t> yrs x 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2362200" y="6324600"/>
            <a:ext cx="381000" cy="15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/>
          <a:p>
            <a:fld id="{E1BE6419-08FF-4967-BA56-B10F60579379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20735" y="5071497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000" dirty="0" smtClean="0"/>
              <a:t>/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1400" dirty="0" err="1" smtClean="0">
                <a:latin typeface="Times New Roman"/>
                <a:cs typeface="Times New Roman"/>
              </a:rPr>
              <a:t>ʘ</a:t>
            </a:r>
            <a:r>
              <a:rPr lang="en-US" sz="2000" dirty="0" smtClean="0"/>
              <a:t> </a:t>
            </a:r>
            <a:r>
              <a:rPr lang="en-US" sz="2000" dirty="0" smtClean="0"/>
              <a:t>= </a:t>
            </a:r>
            <a:r>
              <a:rPr lang="en-US" sz="2000" dirty="0" smtClean="0"/>
              <a:t>(</a:t>
            </a:r>
            <a:r>
              <a:rPr lang="en-US" sz="2000" i="1" dirty="0" err="1" smtClean="0"/>
              <a:t>M</a:t>
            </a:r>
            <a:r>
              <a:rPr lang="en-US" sz="1400" dirty="0" err="1" smtClean="0">
                <a:latin typeface="Times New Roman"/>
                <a:cs typeface="Times New Roman"/>
              </a:rPr>
              <a:t>ʘ</a:t>
            </a:r>
            <a:r>
              <a:rPr lang="en-US" sz="2000" dirty="0" smtClean="0"/>
              <a:t>/M)</a:t>
            </a:r>
            <a:r>
              <a:rPr lang="en-US" sz="2000" baseline="30000" dirty="0"/>
              <a:t>2</a:t>
            </a:r>
            <a:r>
              <a:rPr lang="en-US" sz="2000" baseline="30000" dirty="0" smtClean="0"/>
              <a:t>.5</a:t>
            </a:r>
            <a:endParaRPr lang="en-US" sz="2000" baseline="30000" dirty="0"/>
          </a:p>
        </p:txBody>
      </p:sp>
      <p:sp>
        <p:nvSpPr>
          <p:cNvPr id="17" name="Rectangle 16"/>
          <p:cNvSpPr/>
          <p:nvPr/>
        </p:nvSpPr>
        <p:spPr>
          <a:xfrm>
            <a:off x="2222771" y="6024845"/>
            <a:ext cx="697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cs typeface="Times New Roman" pitchFamily="18" charset="0"/>
              </a:rPr>
              <a:t> 1</a:t>
            </a:r>
            <a:r>
              <a:rPr lang="en-GB" baseline="30000" dirty="0">
                <a:cs typeface="Times New Roman" pitchFamily="18" charset="0"/>
              </a:rPr>
              <a:t>2.5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>
                <a:cs typeface="Times New Roman" pitchFamily="18" charset="0"/>
              </a:rPr>
              <a:t>10</a:t>
            </a:r>
            <a:r>
              <a:rPr lang="en-GB" baseline="30000" dirty="0" smtClean="0">
                <a:cs typeface="Times New Roman" pitchFamily="18" charset="0"/>
              </a:rPr>
              <a:t>2.5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381000" y="914400"/>
            <a:ext cx="3886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What if </a:t>
            </a:r>
            <a:r>
              <a:rPr lang="en-US" dirty="0" smtClean="0"/>
              <a:t>we find a star with T=5000 K and measured </a:t>
            </a:r>
            <a:r>
              <a:rPr lang="en-US" smtClean="0"/>
              <a:t>incident flux, </a:t>
            </a:r>
            <a:r>
              <a:rPr lang="en-US" dirty="0" smtClean="0"/>
              <a:t>but don't </a:t>
            </a:r>
            <a:r>
              <a:rPr lang="en-US" dirty="0"/>
              <a:t>know </a:t>
            </a:r>
            <a:r>
              <a:rPr lang="en-US" dirty="0" smtClean="0"/>
              <a:t>its distance?   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Can we place it in the H-R diagram and find its luminosity, and thus distance?  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How do we know where to place it on the </a:t>
            </a:r>
            <a:r>
              <a:rPr lang="en-US" i="1" dirty="0" smtClean="0"/>
              <a:t>L</a:t>
            </a:r>
            <a:r>
              <a:rPr lang="en-US" dirty="0" smtClean="0"/>
              <a:t> axis?</a:t>
            </a:r>
            <a:endParaRPr lang="en-US" dirty="0"/>
          </a:p>
        </p:txBody>
      </p:sp>
      <p:pic>
        <p:nvPicPr>
          <p:cNvPr id="230403" name="Picture 3" descr="ch19_fig19_1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6425" y="228600"/>
            <a:ext cx="4727575" cy="62484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/>
          <a:p>
            <a:fld id="{E1BE6419-08FF-4967-BA56-B10F60579379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dirty="0"/>
              <a:t>Line width and stellar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772400" cy="5105400"/>
          </a:xfrm>
        </p:spPr>
        <p:txBody>
          <a:bodyPr/>
          <a:lstStyle/>
          <a:p>
            <a:r>
              <a:rPr lang="en-US" sz="1800" dirty="0"/>
              <a:t>Atmospheric pressure affects width of absorption lines:</a:t>
            </a:r>
          </a:p>
          <a:p>
            <a:pPr lvl="1"/>
            <a:r>
              <a:rPr lang="en-US" sz="1600" dirty="0"/>
              <a:t>Lower pressure =&gt; decreased line width</a:t>
            </a:r>
          </a:p>
          <a:p>
            <a:pPr lvl="1"/>
            <a:r>
              <a:rPr lang="en-US" sz="1600" dirty="0"/>
              <a:t>Higher pressure =&gt; increased line width</a:t>
            </a:r>
          </a:p>
          <a:p>
            <a:pPr lvl="1"/>
            <a:endParaRPr lang="en-US" dirty="0"/>
          </a:p>
          <a:p>
            <a:r>
              <a:rPr lang="en-US" sz="1800" dirty="0"/>
              <a:t>The atmospheric pressure is lower in the photosphere of an extremely large red </a:t>
            </a:r>
            <a:r>
              <a:rPr lang="en-US" sz="1800" dirty="0" smtClean="0"/>
              <a:t>giant </a:t>
            </a:r>
            <a:r>
              <a:rPr lang="en-US" sz="1800" dirty="0"/>
              <a:t>than in a main sequence star of similar temperature</a:t>
            </a:r>
          </a:p>
          <a:p>
            <a:pPr>
              <a:buFontTx/>
              <a:buNone/>
            </a:pPr>
            <a:r>
              <a:rPr lang="en-US" sz="1800" dirty="0"/>
              <a:t>	=&gt; giant's spectral lines are </a:t>
            </a:r>
            <a:r>
              <a:rPr lang="en-US" sz="1800" i="1" dirty="0"/>
              <a:t>narrower</a:t>
            </a:r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31428" name="Picture 4" descr="figure 19-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09962"/>
            <a:ext cx="6003925" cy="1747838"/>
          </a:xfrm>
          <a:prstGeom prst="rect">
            <a:avLst/>
          </a:prstGeom>
          <a:noFill/>
        </p:spPr>
      </p:pic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304800" y="5229225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B8 supergiant (top), main sequence (bottom). </a:t>
            </a:r>
            <a:endParaRPr lang="en-US" sz="1400" dirty="0"/>
          </a:p>
        </p:txBody>
      </p:sp>
      <p:pic>
        <p:nvPicPr>
          <p:cNvPr id="6" name="Picture 2" descr="http://www.astrogeo.va.it/astronom/spettri/stelle-a/veg_den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835780"/>
            <a:ext cx="4038600" cy="30222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0" y="4797623"/>
            <a:ext cx="1030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Vega (MS)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3578423"/>
            <a:ext cx="1715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70C0"/>
                </a:solidFill>
              </a:rPr>
              <a:t>Deneb</a:t>
            </a:r>
            <a:r>
              <a:rPr lang="en-US" sz="1400" dirty="0" smtClean="0">
                <a:solidFill>
                  <a:srgbClr val="0070C0"/>
                </a:solidFill>
              </a:rPr>
              <a:t> (supergiant)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-1295400" y="6400800"/>
            <a:ext cx="1905000" cy="457200"/>
          </a:xfrm>
        </p:spPr>
        <p:txBody>
          <a:bodyPr/>
          <a:lstStyle/>
          <a:p>
            <a:fld id="{1F5ED3D7-327D-490E-B8A3-6FCDE86F31E7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Luminosity classes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4191000" cy="5181600"/>
          </a:xfrm>
        </p:spPr>
        <p:txBody>
          <a:bodyPr/>
          <a:lstStyle/>
          <a:p>
            <a:r>
              <a:rPr lang="en-US" sz="1800" dirty="0"/>
              <a:t>We classify stars in luminosity classes;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 - V</a:t>
            </a:r>
            <a:r>
              <a:rPr lang="en-US" sz="1800" dirty="0" smtClean="0"/>
              <a:t> </a:t>
            </a:r>
            <a:r>
              <a:rPr lang="en-US" sz="1800" dirty="0"/>
              <a:t>(from </a:t>
            </a:r>
            <a:r>
              <a:rPr lang="en-US" sz="1800" dirty="0" smtClean="0"/>
              <a:t>narrow lines </a:t>
            </a:r>
            <a:r>
              <a:rPr lang="en-US" sz="1800" dirty="0"/>
              <a:t>to </a:t>
            </a:r>
            <a:r>
              <a:rPr lang="en-US" sz="1800" dirty="0" smtClean="0"/>
              <a:t>wide lines, </a:t>
            </a:r>
            <a:r>
              <a:rPr lang="en-US" sz="1800" dirty="0"/>
              <a:t>which also is from very luminous to less luminous)</a:t>
            </a:r>
          </a:p>
          <a:p>
            <a:endParaRPr lang="en-US" dirty="0"/>
          </a:p>
          <a:p>
            <a:r>
              <a:rPr lang="en-US" sz="1800" dirty="0" smtClean="0"/>
              <a:t>Thus a star is classified by its </a:t>
            </a:r>
            <a:r>
              <a:rPr lang="en-US" sz="1800" dirty="0"/>
              <a:t>spectral </a:t>
            </a:r>
            <a:r>
              <a:rPr lang="en-US" sz="1800" dirty="0" smtClean="0"/>
              <a:t>type </a:t>
            </a:r>
            <a:r>
              <a:rPr lang="en-US" sz="1800" dirty="0"/>
              <a:t>and </a:t>
            </a:r>
            <a:r>
              <a:rPr lang="en-US" sz="1800" dirty="0" smtClean="0"/>
              <a:t>its luminosity </a:t>
            </a:r>
            <a:r>
              <a:rPr lang="en-US" sz="1800" dirty="0"/>
              <a:t>class.</a:t>
            </a:r>
          </a:p>
          <a:p>
            <a:endParaRPr lang="en-US" sz="1800" dirty="0"/>
          </a:p>
          <a:p>
            <a:r>
              <a:rPr lang="en-US" sz="1800" dirty="0" smtClean="0"/>
              <a:t>Full </a:t>
            </a:r>
            <a:r>
              <a:rPr lang="en-US" sz="1800" dirty="0"/>
              <a:t>description of the Sun is G2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800" dirty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39620" name="Picture 4" descr="ch19_fig19_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4238" y="914400"/>
            <a:ext cx="4449762" cy="59436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95400" y="6248400"/>
            <a:ext cx="1905000" cy="457200"/>
          </a:xfrm>
        </p:spPr>
        <p:txBody>
          <a:bodyPr/>
          <a:lstStyle/>
          <a:p>
            <a:fld id="{1F5ED3D7-327D-490E-B8A3-6FCDE86F31E7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 dirty="0"/>
              <a:t>Spectroscopic parallax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77200" cy="4114800"/>
          </a:xfrm>
        </p:spPr>
        <p:txBody>
          <a:bodyPr/>
          <a:lstStyle/>
          <a:p>
            <a:r>
              <a:rPr lang="en-US" sz="1800" dirty="0"/>
              <a:t>Without knowing a star's distance, we can place it on the H-R diagram (spectral type and width of lines).</a:t>
            </a:r>
          </a:p>
          <a:p>
            <a:endParaRPr lang="en-US" sz="1800" dirty="0"/>
          </a:p>
          <a:p>
            <a:r>
              <a:rPr lang="en-US" sz="1800" dirty="0"/>
              <a:t>This yields a </a:t>
            </a:r>
            <a:r>
              <a:rPr lang="en-US" sz="1800" dirty="0" smtClean="0"/>
              <a:t>luminosity, </a:t>
            </a:r>
            <a:r>
              <a:rPr lang="en-US" sz="1800" dirty="0"/>
              <a:t>to be compared to the star's apparent </a:t>
            </a:r>
            <a:r>
              <a:rPr lang="en-US" sz="1800" dirty="0" smtClean="0"/>
              <a:t>brightness.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=&gt; distance can be estimated (to about </a:t>
            </a:r>
            <a:r>
              <a:rPr lang="en-US" sz="1800" dirty="0">
                <a:sym typeface="Symbol" charset="2"/>
              </a:rPr>
              <a:t>10%).</a:t>
            </a:r>
            <a:r>
              <a:rPr lang="en-US" sz="1800" dirty="0"/>
              <a:t>  </a:t>
            </a:r>
          </a:p>
        </p:txBody>
      </p:sp>
      <p:sp>
        <p:nvSpPr>
          <p:cNvPr id="234500" name="Comment 4"/>
          <p:cNvSpPr>
            <a:spLocks noChangeArrowheads="1"/>
          </p:cNvSpPr>
          <p:nvPr/>
        </p:nvSpPr>
        <p:spPr bwMode="auto">
          <a:xfrm>
            <a:off x="1066800" y="3886200"/>
            <a:ext cx="4724400" cy="5847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This is how we infer distances to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most isolated stars!  (We’ll return to clusters)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4" descr="ch19_fig19_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786749"/>
            <a:ext cx="3048000" cy="407125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-1295400" y="6400800"/>
            <a:ext cx="1905000" cy="457200"/>
          </a:xfrm>
        </p:spPr>
        <p:txBody>
          <a:bodyPr/>
          <a:lstStyle/>
          <a:p>
            <a:fld id="{1F5ED3D7-327D-490E-B8A3-6FCDE86F31E7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6419-08FF-4967-BA56-B10F6057937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313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143000"/>
            <a:ext cx="4840351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6419-08FF-4967-BA56-B10F60579379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r>
              <a:rPr lang="en-US" dirty="0"/>
              <a:t>Proper motion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800600" cy="3733800"/>
          </a:xfrm>
        </p:spPr>
        <p:txBody>
          <a:bodyPr/>
          <a:lstStyle/>
          <a:p>
            <a:pPr marL="171450" indent="-171450"/>
            <a:r>
              <a:rPr lang="en-US" sz="1800" dirty="0"/>
              <a:t>Caused </a:t>
            </a:r>
            <a:r>
              <a:rPr lang="en-US" sz="1800" dirty="0" smtClean="0"/>
              <a:t>by </a:t>
            </a:r>
            <a:r>
              <a:rPr lang="en-US" sz="1800" dirty="0"/>
              <a:t>movement of a star </a:t>
            </a:r>
            <a:r>
              <a:rPr lang="en-US" sz="1800" dirty="0" smtClean="0"/>
              <a:t>relative to the </a:t>
            </a:r>
            <a:r>
              <a:rPr lang="en-US" sz="1800" u="sng" dirty="0" smtClean="0"/>
              <a:t>Sun</a:t>
            </a:r>
            <a:r>
              <a:rPr lang="en-US" sz="1800" dirty="0" smtClean="0"/>
              <a:t> (in </a:t>
            </a:r>
            <a:r>
              <a:rPr lang="en-US" sz="1800" dirty="0"/>
              <a:t>contrast to parallax which is an apparent motion of </a:t>
            </a:r>
            <a:r>
              <a:rPr lang="en-US" sz="1800" dirty="0" smtClean="0"/>
              <a:t>star </a:t>
            </a:r>
            <a:r>
              <a:rPr lang="en-US" sz="1800" dirty="0"/>
              <a:t>due to </a:t>
            </a:r>
            <a:r>
              <a:rPr lang="en-US" sz="1800" u="sng" dirty="0" smtClean="0"/>
              <a:t>Earth’s</a:t>
            </a:r>
            <a:r>
              <a:rPr lang="en-US" sz="1800" dirty="0" smtClean="0"/>
              <a:t> motion).  Hard to measure for distant stars.</a:t>
            </a:r>
            <a:endParaRPr lang="en-US" sz="1800" dirty="0"/>
          </a:p>
          <a:p>
            <a:pPr marL="171450" indent="-171450"/>
            <a:endParaRPr lang="en-US" sz="1800" dirty="0"/>
          </a:p>
          <a:p>
            <a:pPr marL="171450" indent="-171450"/>
            <a:r>
              <a:rPr lang="en-US" sz="1800" dirty="0"/>
              <a:t>Proper motion is the </a:t>
            </a:r>
            <a:r>
              <a:rPr lang="en-US" sz="1800" dirty="0" smtClean="0"/>
              <a:t>angle in </a:t>
            </a:r>
            <a:r>
              <a:rPr lang="en-US" sz="1800" dirty="0" err="1" smtClean="0"/>
              <a:t>arcsec</a:t>
            </a:r>
            <a:r>
              <a:rPr lang="en-US" sz="1800" dirty="0" smtClean="0"/>
              <a:t> </a:t>
            </a:r>
            <a:r>
              <a:rPr lang="en-US" sz="1800" dirty="0"/>
              <a:t>a star </a:t>
            </a:r>
            <a:r>
              <a:rPr lang="en-US" sz="1800" dirty="0" smtClean="0"/>
              <a:t>moves </a:t>
            </a:r>
            <a:r>
              <a:rPr lang="en-US" sz="1800" dirty="0"/>
              <a:t>per </a:t>
            </a:r>
            <a:r>
              <a:rPr lang="en-US" sz="1800" dirty="0" smtClean="0"/>
              <a:t>year</a:t>
            </a:r>
            <a:endParaRPr lang="en-US" sz="1800" dirty="0"/>
          </a:p>
          <a:p>
            <a:pPr marL="171450" indent="-171450"/>
            <a:endParaRPr lang="en-US" sz="1800" dirty="0"/>
          </a:p>
          <a:p>
            <a:pPr marL="171450" indent="-171450"/>
            <a:r>
              <a:rPr lang="en-US" sz="1800" dirty="0"/>
              <a:t>The superposition of this linear </a:t>
            </a:r>
            <a:r>
              <a:rPr lang="en-US" sz="1800" dirty="0" smtClean="0"/>
              <a:t>motion and </a:t>
            </a:r>
            <a:r>
              <a:rPr lang="en-US" sz="1800" dirty="0"/>
              <a:t>the elliptical motion from the parallax effect </a:t>
            </a:r>
            <a:r>
              <a:rPr lang="en-US" sz="1800" dirty="0" smtClean="0"/>
              <a:t>leads in general </a:t>
            </a:r>
            <a:r>
              <a:rPr lang="en-US" sz="1800" dirty="0"/>
              <a:t>to a </a:t>
            </a:r>
            <a:r>
              <a:rPr lang="en-US" sz="1800" dirty="0" smtClean="0"/>
              <a:t>helical </a:t>
            </a:r>
            <a:r>
              <a:rPr lang="en-US" sz="1800" dirty="0"/>
              <a:t>path on the </a:t>
            </a:r>
            <a:r>
              <a:rPr lang="en-US" sz="1800" dirty="0" smtClean="0"/>
              <a:t>sky (if both motions can be detected).</a:t>
            </a:r>
            <a:endParaRPr lang="en-US" sz="1800" dirty="0"/>
          </a:p>
        </p:txBody>
      </p:sp>
      <p:sp>
        <p:nvSpPr>
          <p:cNvPr id="66564" name="Comment 4"/>
          <p:cNvSpPr>
            <a:spLocks noChangeArrowheads="1"/>
          </p:cNvSpPr>
          <p:nvPr/>
        </p:nvSpPr>
        <p:spPr bwMode="auto">
          <a:xfrm>
            <a:off x="4953000" y="5029200"/>
            <a:ext cx="3810000" cy="52705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</a:rPr>
              <a:t>Barnard’s Star moving 227” </a:t>
            </a:r>
            <a:r>
              <a:rPr lang="en-US" sz="1400" b="1" dirty="0">
                <a:solidFill>
                  <a:srgbClr val="000000"/>
                </a:solidFill>
              </a:rPr>
              <a:t>over </a:t>
            </a:r>
            <a:r>
              <a:rPr lang="en-US" sz="1400" b="1" dirty="0" smtClean="0">
                <a:solidFill>
                  <a:srgbClr val="000000"/>
                </a:solidFill>
              </a:rPr>
              <a:t>22 years </a:t>
            </a:r>
            <a:r>
              <a:rPr lang="en-US" sz="1400" b="1" dirty="0">
                <a:solidFill>
                  <a:srgbClr val="000000"/>
                </a:solidFill>
              </a:rPr>
              <a:t>- a huge proper motion of </a:t>
            </a:r>
            <a:r>
              <a:rPr lang="en-US" sz="1400" b="1" dirty="0" smtClean="0">
                <a:solidFill>
                  <a:srgbClr val="000000"/>
                </a:solidFill>
              </a:rPr>
              <a:t>10.3”/yr</a:t>
            </a:r>
            <a:r>
              <a:rPr lang="en-US" sz="1400" b="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lum bright="-32000" contrast="30000"/>
          </a:blip>
          <a:srcRect/>
          <a:stretch>
            <a:fillRect/>
          </a:stretch>
        </p:blipFill>
        <p:spPr bwMode="auto">
          <a:xfrm>
            <a:off x="191708" y="4800600"/>
            <a:ext cx="4151692" cy="1957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D3D7-327D-490E-B8A3-6FCDE86F31E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5362" name="Picture 2" descr="http://physics.uoregon.edu/~jimbrau/BrauImNew/Chap17/FG17_03.jpg"/>
          <p:cNvPicPr>
            <a:picLocks noChangeAspect="1" noChangeArrowheads="1"/>
          </p:cNvPicPr>
          <p:nvPr/>
        </p:nvPicPr>
        <p:blipFill>
          <a:blip r:embed="rId4" cstate="print"/>
          <a:srcRect r="47035" b="22948"/>
          <a:stretch>
            <a:fillRect/>
          </a:stretch>
        </p:blipFill>
        <p:spPr bwMode="auto">
          <a:xfrm>
            <a:off x="5052113" y="990600"/>
            <a:ext cx="4015687" cy="1842125"/>
          </a:xfrm>
          <a:prstGeom prst="rect">
            <a:avLst/>
          </a:prstGeom>
          <a:noFill/>
        </p:spPr>
      </p:pic>
      <p:pic>
        <p:nvPicPr>
          <p:cNvPr id="15364" name="Picture 4" descr="http://physics.uoregon.edu/~jimbrau/BrauImNew/Chap17/FG17_03.jpg"/>
          <p:cNvPicPr>
            <a:picLocks noChangeAspect="1" noChangeArrowheads="1"/>
          </p:cNvPicPr>
          <p:nvPr/>
        </p:nvPicPr>
        <p:blipFill>
          <a:blip r:embed="rId4" cstate="print"/>
          <a:srcRect l="52462" b="22948"/>
          <a:stretch>
            <a:fillRect/>
          </a:stretch>
        </p:blipFill>
        <p:spPr bwMode="auto">
          <a:xfrm>
            <a:off x="5006520" y="2895600"/>
            <a:ext cx="3604080" cy="184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01000" cy="5181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800" dirty="0"/>
              <a:t>This comes from the definition of </a:t>
            </a:r>
            <a:r>
              <a:rPr lang="en-US" sz="1800" dirty="0" smtClean="0"/>
              <a:t>magnitude:</a:t>
            </a:r>
          </a:p>
          <a:p>
            <a:pPr marL="0" indent="0">
              <a:buFontTx/>
              <a:buNone/>
            </a:pPr>
            <a:endParaRPr lang="en-US" sz="1800" dirty="0"/>
          </a:p>
          <a:p>
            <a:pPr marL="0" indent="0">
              <a:buFontTx/>
              <a:buNone/>
            </a:pPr>
            <a:endParaRPr lang="en-US" sz="1800" dirty="0"/>
          </a:p>
          <a:p>
            <a:pPr marL="0" indent="0">
              <a:buFontTx/>
              <a:buNone/>
            </a:pPr>
            <a:endParaRPr lang="en-US" sz="1800" dirty="0"/>
          </a:p>
          <a:p>
            <a:pPr marL="0" indent="0">
              <a:buFontTx/>
              <a:buNone/>
            </a:pPr>
            <a:endParaRPr lang="en-US" sz="1800" dirty="0"/>
          </a:p>
          <a:p>
            <a:pPr marL="0" indent="0">
              <a:buFontTx/>
              <a:buNone/>
            </a:pPr>
            <a:r>
              <a:rPr lang="en-US" sz="1800" dirty="0" smtClean="0"/>
              <a:t>Consider two stars with same </a:t>
            </a:r>
            <a:r>
              <a:rPr lang="en-US" sz="1800" i="1" dirty="0" smtClean="0"/>
              <a:t>L</a:t>
            </a:r>
            <a:r>
              <a:rPr lang="en-US" sz="1800" dirty="0" smtClean="0"/>
              <a:t>, but assume </a:t>
            </a:r>
            <a:r>
              <a:rPr lang="en-US" sz="1800" dirty="0"/>
              <a:t>star 1 is at a distance </a:t>
            </a:r>
            <a:r>
              <a:rPr lang="en-US" sz="1800" i="1" dirty="0"/>
              <a:t>d</a:t>
            </a:r>
            <a:r>
              <a:rPr lang="en-US" sz="1800" dirty="0"/>
              <a:t> with an apparent magnitude </a:t>
            </a:r>
            <a:r>
              <a:rPr lang="en-US" sz="1800" i="1" dirty="0"/>
              <a:t>m</a:t>
            </a:r>
            <a:r>
              <a:rPr lang="en-US" sz="1800" i="1" baseline="-25000" dirty="0"/>
              <a:t>1</a:t>
            </a:r>
            <a:r>
              <a:rPr lang="en-US" sz="1800" i="1" dirty="0"/>
              <a:t>=m</a:t>
            </a:r>
            <a:r>
              <a:rPr lang="en-US" sz="1800" i="1" baseline="-25000" dirty="0"/>
              <a:t> </a:t>
            </a:r>
            <a:r>
              <a:rPr lang="en-US" sz="1800" dirty="0"/>
              <a:t>, and star 2 is </a:t>
            </a:r>
            <a:r>
              <a:rPr lang="en-US" sz="1800" dirty="0" smtClean="0"/>
              <a:t>10 </a:t>
            </a:r>
            <a:r>
              <a:rPr lang="en-US" sz="1800" dirty="0"/>
              <a:t>pc </a:t>
            </a:r>
            <a:r>
              <a:rPr lang="en-US" sz="1800" dirty="0" smtClean="0"/>
              <a:t>away with </a:t>
            </a:r>
            <a:r>
              <a:rPr lang="en-US" sz="1800" dirty="0"/>
              <a:t>apparent magnitude </a:t>
            </a:r>
            <a:r>
              <a:rPr lang="en-US" sz="1800" i="1" dirty="0"/>
              <a:t>m</a:t>
            </a:r>
            <a:r>
              <a:rPr lang="en-US" sz="1800" i="1" baseline="-25000" dirty="0"/>
              <a:t>2</a:t>
            </a:r>
            <a:r>
              <a:rPr lang="en-US" sz="1800" i="1" dirty="0"/>
              <a:t>=M:</a:t>
            </a:r>
          </a:p>
          <a:p>
            <a:pPr marL="0" indent="0">
              <a:buFontTx/>
              <a:buNone/>
            </a:pPr>
            <a:endParaRPr lang="en-US" sz="1800" i="1" dirty="0"/>
          </a:p>
          <a:p>
            <a:pPr marL="0" indent="0">
              <a:buFontTx/>
              <a:buNone/>
            </a:pPr>
            <a:endParaRPr lang="en-US" sz="1800" i="1" dirty="0"/>
          </a:p>
          <a:p>
            <a:pPr marL="0" indent="0">
              <a:buFontTx/>
              <a:buNone/>
            </a:pPr>
            <a:endParaRPr lang="en-US" sz="1800" i="1" dirty="0"/>
          </a:p>
        </p:txBody>
      </p:sp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3048000" y="5410200"/>
          <a:ext cx="334645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64" name="Equation" r:id="rId4" imgW="2159000" imgH="431800" progId="Equation.3">
                  <p:embed/>
                </p:oleObj>
              </mc:Choice>
              <mc:Fallback>
                <p:oleObj name="Equation" r:id="rId4" imgW="2159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410200"/>
                        <a:ext cx="334645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0" y="46482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 we use the relation 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= L/4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charset="2"/>
              </a:rPr>
              <a:t>d</a:t>
            </a:r>
            <a:r>
              <a:rPr kumimoji="0" lang="en-US" sz="1800" b="0" i="1" u="none" strike="noStrike" kern="0" cap="none" spc="0" normalizeH="0" baseline="3000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charset="2"/>
              </a:rPr>
              <a:t>2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charset="2"/>
              </a:rPr>
              <a:t>:</a:t>
            </a: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  <a:sym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5687" y="1953033"/>
            <a:ext cx="1957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i="1" baseline="30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- m</a:t>
            </a:r>
            <a:r>
              <a:rPr lang="en-US" sz="16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)/2.5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8487" y="1788965"/>
            <a:ext cx="474810" cy="869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spcBef>
                <a:spcPts val="300"/>
              </a:spcBef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352800" y="2209800"/>
            <a:ext cx="381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D3D7-327D-490E-B8A3-6FCDE86F31E7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58393" y="3881735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m - M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)/2.5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0661" y="3645932"/>
            <a:ext cx="771365" cy="869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pc</a:t>
            </a:r>
          </a:p>
          <a:p>
            <a:pPr>
              <a:spcBef>
                <a:spcPts val="300"/>
              </a:spcBef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3429000" y="4114800"/>
            <a:ext cx="381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8550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001000" cy="1676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800" dirty="0"/>
              <a:t>Thus, </a:t>
            </a:r>
          </a:p>
          <a:p>
            <a:pPr marL="0" indent="0">
              <a:buFontTx/>
              <a:buNone/>
            </a:pPr>
            <a:endParaRPr lang="en-US" sz="1800" dirty="0"/>
          </a:p>
          <a:p>
            <a:pPr marL="0" indent="0">
              <a:buFontTx/>
              <a:buNone/>
            </a:pPr>
            <a:endParaRPr lang="en-US" sz="1800" dirty="0"/>
          </a:p>
          <a:p>
            <a:pPr marL="0" indent="0">
              <a:buFontTx/>
              <a:buNone/>
            </a:pPr>
            <a:endParaRPr lang="en-US" sz="1800" dirty="0"/>
          </a:p>
          <a:p>
            <a:pPr marL="0" indent="0">
              <a:buFontTx/>
              <a:buNone/>
            </a:pPr>
            <a:endParaRPr lang="en-US" sz="1800" dirty="0"/>
          </a:p>
          <a:p>
            <a:pPr marL="0" indent="0">
              <a:buFontTx/>
              <a:buNone/>
            </a:pPr>
            <a:endParaRPr lang="en-US" sz="1800" i="1" dirty="0"/>
          </a:p>
          <a:p>
            <a:pPr marL="0" indent="0">
              <a:buFontTx/>
              <a:buNone/>
            </a:pPr>
            <a:endParaRPr lang="en-US" sz="1800" i="1" dirty="0"/>
          </a:p>
          <a:p>
            <a:pPr marL="0" indent="0">
              <a:buFontTx/>
              <a:buNone/>
            </a:pPr>
            <a:endParaRPr lang="en-US" sz="1800" i="1" dirty="0"/>
          </a:p>
          <a:p>
            <a:pPr marL="0" indent="0">
              <a:buFontTx/>
              <a:buNone/>
            </a:pPr>
            <a:endParaRPr lang="en-US" sz="1800" i="1" baseline="30000" dirty="0">
              <a:sym typeface="Symbol" charset="2"/>
            </a:endParaRP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623011" y="2438400"/>
            <a:ext cx="8001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Taking the log of both sides then yields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must be in units of parsecs.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3000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  <a:sym typeface="Symbol" charset="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D3D7-327D-490E-B8A3-6FCDE86F31E7}" type="slidenum">
              <a:rPr lang="en-US" smtClean="0"/>
              <a:pPr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1781" y="847246"/>
                <a:ext cx="5955541" cy="1398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100 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𝑝𝑐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)/2.5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="0" i="1" dirty="0" smtClean="0">
                  <a:latin typeface="Cambria Math"/>
                </a:endParaRPr>
              </a:p>
              <a:p>
                <a:endParaRPr lang="en-US" sz="2000" b="0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→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×10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/2.5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𝑝𝑐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+5)/2.5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𝑝𝑐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81" y="847246"/>
                <a:ext cx="5955541" cy="1398203"/>
              </a:xfrm>
              <a:prstGeom prst="rect">
                <a:avLst/>
              </a:prstGeom>
              <a:blipFill rotWithShape="1">
                <a:blip r:embed="rId3"/>
                <a:stretch>
                  <a:fillRect b="-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17852" y="3124200"/>
                <a:ext cx="33511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=(</m:t>
                      </m:r>
                      <m:r>
                        <a:rPr lang="en-US" sz="2000" b="0" i="1" smtClean="0">
                          <a:latin typeface="Cambria Math"/>
                        </a:rPr>
                        <m:t>𝑚</m:t>
                      </m:r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𝑀</m:t>
                      </m:r>
                      <m:r>
                        <a:rPr lang="en-US" sz="2000" b="0" i="1" smtClean="0">
                          <a:latin typeface="Cambria Math"/>
                        </a:rPr>
                        <m:t>+5)/2.5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852" y="3124200"/>
                <a:ext cx="335111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95600" y="4191000"/>
                <a:ext cx="26762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𝑚</m:t>
                      </m:r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𝑀</m:t>
                      </m:r>
                      <m:r>
                        <a:rPr lang="en-US" sz="2000" b="0" i="1" smtClean="0">
                          <a:latin typeface="Cambria Math"/>
                        </a:rPr>
                        <m:t>=5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191000"/>
                <a:ext cx="2676245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63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001000" cy="3124200"/>
          </a:xfrm>
        </p:spPr>
        <p:txBody>
          <a:bodyPr/>
          <a:lstStyle/>
          <a:p>
            <a:pPr algn="l"/>
            <a:r>
              <a:rPr lang="en-US" sz="1800" dirty="0"/>
              <a:t>Since</a:t>
            </a:r>
            <a:r>
              <a:rPr lang="en-US" sz="1800" dirty="0">
                <a:sym typeface="Symbol" charset="2"/>
              </a:rPr>
              <a:t> </a:t>
            </a:r>
            <a:r>
              <a:rPr lang="en-US" sz="1800" i="1" dirty="0">
                <a:sym typeface="Symbol" charset="2"/>
              </a:rPr>
              <a:t>L = 4d</a:t>
            </a:r>
            <a:r>
              <a:rPr lang="en-US" sz="1800" i="1" baseline="30000" dirty="0">
                <a:sym typeface="Symbol" charset="2"/>
              </a:rPr>
              <a:t>2</a:t>
            </a:r>
            <a:r>
              <a:rPr lang="en-US" sz="1800" i="1" dirty="0">
                <a:sym typeface="Symbol" charset="2"/>
              </a:rPr>
              <a:t>b</a:t>
            </a:r>
            <a:r>
              <a:rPr lang="en-US" sz="1800" dirty="0">
                <a:sym typeface="Symbol" charset="2"/>
              </a:rPr>
              <a:t>, we can compare any star’s luminosity to the Sun’s by a ratio:</a:t>
            </a:r>
          </a:p>
          <a:p>
            <a:pPr algn="l"/>
            <a:endParaRPr lang="en-US" sz="1800" dirty="0">
              <a:sym typeface="Symbol" charset="2"/>
            </a:endParaRPr>
          </a:p>
          <a:p>
            <a:pPr algn="l"/>
            <a:endParaRPr lang="en-US" sz="1800" baseline="30000" dirty="0"/>
          </a:p>
          <a:p>
            <a:pPr algn="l"/>
            <a:endParaRPr lang="en-US" sz="1800" baseline="30000" dirty="0"/>
          </a:p>
          <a:p>
            <a:pPr algn="l"/>
            <a:endParaRPr lang="en-US" sz="1800" baseline="30000" dirty="0"/>
          </a:p>
          <a:p>
            <a:pPr algn="l"/>
            <a:endParaRPr lang="en-US" sz="1800" baseline="30000" dirty="0"/>
          </a:p>
          <a:p>
            <a:pPr algn="l"/>
            <a:endParaRPr lang="en-US" sz="1800" baseline="30000" dirty="0"/>
          </a:p>
          <a:p>
            <a:pPr algn="l"/>
            <a:endParaRPr lang="en-US" sz="1800" baseline="30000" dirty="0"/>
          </a:p>
          <a:p>
            <a:pPr algn="l"/>
            <a:r>
              <a:rPr lang="en-US" sz="1800" dirty="0" smtClean="0"/>
              <a:t>Knowing </a:t>
            </a:r>
            <a:r>
              <a:rPr lang="en-US" sz="1800" dirty="0"/>
              <a:t>relative distance and brightness, we know the star’s </a:t>
            </a:r>
            <a:r>
              <a:rPr lang="en-US" sz="1800" dirty="0" smtClean="0"/>
              <a:t>luminosity relative to the Sun’s. </a:t>
            </a:r>
            <a:r>
              <a:rPr lang="en-US" sz="1800" dirty="0"/>
              <a:t>Finally, you can </a:t>
            </a:r>
            <a:r>
              <a:rPr lang="en-US" sz="1800" dirty="0" smtClean="0"/>
              <a:t>show from the above </a:t>
            </a:r>
            <a:r>
              <a:rPr lang="en-US" sz="1800" dirty="0" err="1" smtClean="0"/>
              <a:t>eqn</a:t>
            </a:r>
            <a:r>
              <a:rPr lang="en-US" sz="1800" dirty="0" smtClean="0"/>
              <a:t> and definition of distance modulus </a:t>
            </a:r>
            <a:r>
              <a:rPr lang="en-US" sz="1800" dirty="0"/>
              <a:t>that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graphicFrame>
        <p:nvGraphicFramePr>
          <p:cNvPr id="22937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559754"/>
              </p:ext>
            </p:extLst>
          </p:nvPr>
        </p:nvGraphicFramePr>
        <p:xfrm>
          <a:off x="2640013" y="4089400"/>
          <a:ext cx="3271837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54" name="Equation" r:id="rId4" imgW="1600200" imgH="431640" progId="Equation.3">
                  <p:embed/>
                </p:oleObj>
              </mc:Choice>
              <mc:Fallback>
                <p:oleObj name="Equation" r:id="rId4" imgW="1600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089400"/>
                        <a:ext cx="3271837" cy="8874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77" name="Object 102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55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78" name="Object 1026"/>
          <p:cNvGraphicFramePr>
            <a:graphicFrameLocks noChangeAspect="1"/>
          </p:cNvGraphicFramePr>
          <p:nvPr/>
        </p:nvGraphicFramePr>
        <p:xfrm>
          <a:off x="2438400" y="1441450"/>
          <a:ext cx="4191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56" name="Equation" r:id="rId8" imgW="1930400" imgH="482600" progId="Equation.3">
                  <p:embed/>
                </p:oleObj>
              </mc:Choice>
              <mc:Fallback>
                <p:oleObj name="Equation" r:id="rId8" imgW="1930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441450"/>
                        <a:ext cx="4191000" cy="10477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876800"/>
            <a:ext cx="464101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see </a:t>
            </a:r>
            <a:r>
              <a:rPr lang="en-US" dirty="0" smtClean="0">
                <a:sym typeface="Wingdings 2"/>
              </a:rPr>
              <a:t> symbol for Sun, e.g. </a:t>
            </a:r>
            <a:r>
              <a:rPr lang="en-US" i="1" dirty="0" smtClean="0">
                <a:sym typeface="Wingdings 2"/>
              </a:rPr>
              <a:t>L</a:t>
            </a:r>
            <a:r>
              <a:rPr lang="en-US" sz="1200" dirty="0" smtClean="0">
                <a:sym typeface="Wingdings 2"/>
              </a:rPr>
              <a:t></a:t>
            </a:r>
            <a:r>
              <a:rPr lang="en-US" dirty="0" smtClean="0">
                <a:sym typeface="Wingdings 2"/>
              </a:rPr>
              <a:t>, </a:t>
            </a:r>
            <a:r>
              <a:rPr lang="en-US" i="1" dirty="0" smtClean="0">
                <a:sym typeface="Wingdings 2"/>
              </a:rPr>
              <a:t>R</a:t>
            </a:r>
            <a:r>
              <a:rPr lang="en-US" sz="1200" dirty="0" smtClean="0">
                <a:sym typeface="Wingdings 2"/>
              </a:rPr>
              <a:t></a:t>
            </a:r>
            <a:r>
              <a:rPr lang="en-US" dirty="0" smtClean="0">
                <a:sym typeface="Wingdings 2"/>
              </a:rPr>
              <a:t>, etc.</a:t>
            </a:r>
          </a:p>
          <a:p>
            <a:endParaRPr lang="en-US" dirty="0" smtClean="0">
              <a:sym typeface="Wingdings 2"/>
            </a:endParaRPr>
          </a:p>
          <a:p>
            <a:r>
              <a:rPr lang="en-US" dirty="0" smtClean="0">
                <a:sym typeface="Wingdings 2"/>
              </a:rPr>
              <a:t>Or in general,</a:t>
            </a:r>
          </a:p>
          <a:p>
            <a:endParaRPr lang="en-US" sz="1200" dirty="0" smtClean="0">
              <a:sym typeface="Wingdings 2"/>
            </a:endParaRPr>
          </a:p>
          <a:p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159A-B3AD-4ED6-A31F-C5576C9211D2}" type="slidenum">
              <a:rPr lang="en-US" smtClean="0">
                <a:solidFill>
                  <a:srgbClr val="000000"/>
                </a:solidFill>
              </a:rPr>
              <a:pPr/>
              <a:t>52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29379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810072"/>
              </p:ext>
            </p:extLst>
          </p:nvPr>
        </p:nvGraphicFramePr>
        <p:xfrm>
          <a:off x="2741613" y="5638800"/>
          <a:ext cx="2884487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57" name="Equation" r:id="rId10" imgW="1409400" imgH="431640" progId="Equation.3">
                  <p:embed/>
                </p:oleObj>
              </mc:Choice>
              <mc:Fallback>
                <p:oleObj name="Equation" r:id="rId10" imgW="1409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3" y="5638800"/>
                        <a:ext cx="2884487" cy="8874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72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6419-08FF-4967-BA56-B10F60579379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547362"/>
              </p:ext>
            </p:extLst>
          </p:nvPr>
        </p:nvGraphicFramePr>
        <p:xfrm>
          <a:off x="2420938" y="1895475"/>
          <a:ext cx="3581400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6" name="Equation" r:id="rId3" imgW="1358310" imgH="482391" progId="Equation.3">
                  <p:embed/>
                </p:oleObj>
              </mc:Choice>
              <mc:Fallback>
                <p:oleObj name="Equation" r:id="rId3" imgW="1358310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938" y="1895475"/>
                        <a:ext cx="3581400" cy="12715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35272"/>
              </p:ext>
            </p:extLst>
          </p:nvPr>
        </p:nvGraphicFramePr>
        <p:xfrm>
          <a:off x="2362200" y="3886200"/>
          <a:ext cx="31496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7" name="Equation" r:id="rId5" imgW="1270000" imgH="177800" progId="Equation.3">
                  <p:embed/>
                </p:oleObj>
              </mc:Choice>
              <mc:Fallback>
                <p:oleObj name="Equation" r:id="rId5" imgW="1270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886200"/>
                        <a:ext cx="3149600" cy="4413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405025"/>
              </p:ext>
            </p:extLst>
          </p:nvPr>
        </p:nvGraphicFramePr>
        <p:xfrm>
          <a:off x="2420938" y="5029200"/>
          <a:ext cx="346551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8" name="Equation" r:id="rId7" imgW="1409400" imgH="431640" progId="Equation.3">
                  <p:embed/>
                </p:oleObj>
              </mc:Choice>
              <mc:Fallback>
                <p:oleObj name="Equation" r:id="rId7" imgW="1409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938" y="5029200"/>
                        <a:ext cx="3465512" cy="10668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621268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 the three key equations for magnitudes are: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8438" y="1612880"/>
            <a:ext cx="664156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Relating apparent magnitudes of two stars to incident fluxes: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Apparent, absolute magnitudes of a star and its distance: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Relating absolute magnitudes of two stars to luminosities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0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8077200" cy="5486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u="sng" dirty="0"/>
              <a:t>Tangential velocity</a:t>
            </a:r>
          </a:p>
          <a:p>
            <a:pPr marL="0" indent="0">
              <a:buFontTx/>
              <a:buNone/>
            </a:pPr>
            <a:endParaRPr lang="en-US" sz="1400" dirty="0"/>
          </a:p>
          <a:p>
            <a:pPr marL="0" indent="0">
              <a:buFontTx/>
              <a:buNone/>
            </a:pPr>
            <a:r>
              <a:rPr lang="en-US" sz="1800" i="1" dirty="0" err="1"/>
              <a:t>v</a:t>
            </a:r>
            <a:r>
              <a:rPr lang="en-US" sz="1800" i="1" baseline="-25000" dirty="0" err="1"/>
              <a:t>t</a:t>
            </a:r>
            <a:r>
              <a:rPr lang="en-US" sz="1800" i="1" dirty="0"/>
              <a:t> = 4.74 </a:t>
            </a:r>
            <a:r>
              <a:rPr lang="en-US" sz="1800" i="1" dirty="0">
                <a:sym typeface="Symbol" charset="2"/>
              </a:rPr>
              <a:t>d</a:t>
            </a:r>
            <a:r>
              <a:rPr lang="en-US" sz="1800" dirty="0">
                <a:sym typeface="Symbol" charset="2"/>
              </a:rPr>
              <a:t>, where </a:t>
            </a:r>
            <a:r>
              <a:rPr lang="en-US" sz="1800" i="1" dirty="0">
                <a:sym typeface="Symbol" charset="2"/>
              </a:rPr>
              <a:t></a:t>
            </a:r>
            <a:r>
              <a:rPr lang="en-US" sz="1800" dirty="0">
                <a:sym typeface="Symbol" charset="2"/>
              </a:rPr>
              <a:t> is </a:t>
            </a:r>
            <a:r>
              <a:rPr lang="en-US" sz="1800" dirty="0" smtClean="0">
                <a:sym typeface="Symbol" charset="2"/>
              </a:rPr>
              <a:t>proper </a:t>
            </a:r>
            <a:r>
              <a:rPr lang="en-US" sz="1800" dirty="0">
                <a:sym typeface="Symbol" charset="2"/>
              </a:rPr>
              <a:t>motion </a:t>
            </a:r>
            <a:r>
              <a:rPr lang="en-US" sz="1800" dirty="0" smtClean="0">
                <a:sym typeface="Symbol" charset="2"/>
              </a:rPr>
              <a:t>[</a:t>
            </a:r>
            <a:r>
              <a:rPr lang="en-US" sz="1600" b="1" dirty="0" smtClean="0">
                <a:solidFill>
                  <a:srgbClr val="000000"/>
                </a:solidFill>
                <a:sym typeface="Symbol" charset="2"/>
              </a:rPr>
              <a:t>”</a:t>
            </a:r>
            <a:r>
              <a:rPr lang="en-US" sz="1600" dirty="0" smtClean="0">
                <a:sym typeface="Symbol" charset="2"/>
              </a:rPr>
              <a:t>/</a:t>
            </a:r>
            <a:r>
              <a:rPr lang="en-US" sz="1800" dirty="0">
                <a:sym typeface="Symbol" charset="2"/>
              </a:rPr>
              <a:t>yr</a:t>
            </a:r>
            <a:r>
              <a:rPr lang="en-US" sz="1800" dirty="0" smtClean="0">
                <a:sym typeface="Symbol" charset="2"/>
              </a:rPr>
              <a:t>], </a:t>
            </a:r>
            <a:r>
              <a:rPr lang="en-US" sz="1800" i="1" dirty="0" smtClean="0">
                <a:sym typeface="Symbol" charset="2"/>
              </a:rPr>
              <a:t>d</a:t>
            </a:r>
            <a:r>
              <a:rPr lang="en-US" sz="1800" dirty="0" smtClean="0">
                <a:sym typeface="Symbol" charset="2"/>
              </a:rPr>
              <a:t> </a:t>
            </a:r>
            <a:r>
              <a:rPr lang="en-US" sz="1800" dirty="0">
                <a:sym typeface="Symbol" charset="2"/>
              </a:rPr>
              <a:t>is </a:t>
            </a:r>
            <a:r>
              <a:rPr lang="en-US" sz="1800" dirty="0" smtClean="0">
                <a:sym typeface="Symbol" charset="2"/>
              </a:rPr>
              <a:t>distance </a:t>
            </a:r>
            <a:r>
              <a:rPr lang="en-US" sz="1800" dirty="0">
                <a:sym typeface="Symbol" charset="2"/>
              </a:rPr>
              <a:t>[pc</a:t>
            </a:r>
            <a:r>
              <a:rPr lang="en-US" sz="1800" dirty="0" smtClean="0">
                <a:sym typeface="Symbol" charset="2"/>
              </a:rPr>
              <a:t>], and </a:t>
            </a:r>
            <a:r>
              <a:rPr lang="en-US" sz="1800" i="1" dirty="0" err="1" smtClean="0"/>
              <a:t>v</a:t>
            </a:r>
            <a:r>
              <a:rPr lang="en-US" sz="1800" i="1" baseline="-25000" dirty="0" err="1" smtClean="0"/>
              <a:t>t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is in  </a:t>
            </a:r>
            <a:r>
              <a:rPr lang="en-US" sz="1800" dirty="0"/>
              <a:t>units of km/s.</a:t>
            </a: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u="sng" dirty="0"/>
              <a:t>Radial velocity</a:t>
            </a:r>
          </a:p>
          <a:p>
            <a:pPr marL="0" indent="0">
              <a:buFontTx/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/>
              <a:t>Given by Doppler shift:</a:t>
            </a:r>
          </a:p>
          <a:p>
            <a:pPr marL="0" indent="0">
              <a:buFontTx/>
              <a:buNone/>
            </a:pPr>
            <a:r>
              <a:rPr lang="en-US" sz="1800" i="1" dirty="0" err="1"/>
              <a:t>v</a:t>
            </a:r>
            <a:r>
              <a:rPr lang="en-US" sz="1800" i="1" baseline="-25000" dirty="0" err="1"/>
              <a:t>r</a:t>
            </a:r>
            <a:r>
              <a:rPr lang="en-US" sz="1800" baseline="-25000" dirty="0"/>
              <a:t> </a:t>
            </a:r>
            <a:r>
              <a:rPr lang="en-US" sz="1800" dirty="0"/>
              <a:t>= [(</a:t>
            </a:r>
            <a:r>
              <a:rPr lang="en-US" sz="1800" dirty="0">
                <a:sym typeface="Symbol" charset="2"/>
              </a:rPr>
              <a:t></a:t>
            </a:r>
            <a:r>
              <a:rPr lang="en-US" sz="1800" baseline="-25000" dirty="0">
                <a:sym typeface="Symbol" charset="2"/>
              </a:rPr>
              <a:t>observed</a:t>
            </a:r>
            <a:r>
              <a:rPr lang="en-US" sz="1800" dirty="0">
                <a:sym typeface="Symbol" charset="2"/>
              </a:rPr>
              <a:t>  - </a:t>
            </a:r>
            <a:r>
              <a:rPr lang="en-US" sz="1800" baseline="-25000" dirty="0">
                <a:sym typeface="Symbol" charset="2"/>
              </a:rPr>
              <a:t>emitted</a:t>
            </a:r>
            <a:r>
              <a:rPr lang="en-US" sz="1800" dirty="0">
                <a:sym typeface="Symbol" charset="2"/>
              </a:rPr>
              <a:t>) / </a:t>
            </a:r>
            <a:r>
              <a:rPr lang="en-US" sz="1800" baseline="-25000" dirty="0">
                <a:sym typeface="Symbol" charset="2"/>
              </a:rPr>
              <a:t>emitted</a:t>
            </a:r>
            <a:r>
              <a:rPr lang="en-US" sz="1800" dirty="0">
                <a:sym typeface="Symbol" charset="2"/>
              </a:rPr>
              <a:t> ] c</a:t>
            </a:r>
          </a:p>
          <a:p>
            <a:pPr marL="0" indent="0">
              <a:buFontTx/>
              <a:buNone/>
            </a:pPr>
            <a:endParaRPr lang="en-US" sz="1800" dirty="0">
              <a:sym typeface="Symbol" charset="2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814888" y="671512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en-US"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246" name="Comment 6"/>
          <p:cNvSpPr>
            <a:spLocks noChangeArrowheads="1"/>
          </p:cNvSpPr>
          <p:nvPr/>
        </p:nvSpPr>
        <p:spPr bwMode="auto">
          <a:xfrm>
            <a:off x="4953000" y="3810000"/>
            <a:ext cx="32004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Independent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of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distance</a:t>
            </a:r>
          </a:p>
        </p:txBody>
      </p:sp>
      <p:sp>
        <p:nvSpPr>
          <p:cNvPr id="10247" name="Comment 7"/>
          <p:cNvSpPr>
            <a:spLocks noChangeArrowheads="1"/>
          </p:cNvSpPr>
          <p:nvPr/>
        </p:nvSpPr>
        <p:spPr bwMode="auto">
          <a:xfrm>
            <a:off x="4876800" y="2133600"/>
            <a:ext cx="32004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Depends on distance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D3D7-327D-490E-B8A3-6FCDE86F31E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57200"/>
            <a:ext cx="8382000" cy="1219200"/>
          </a:xfrm>
        </p:spPr>
        <p:txBody>
          <a:bodyPr/>
          <a:lstStyle/>
          <a:p>
            <a:pPr>
              <a:buFontTx/>
              <a:buNone/>
            </a:pPr>
            <a:r>
              <a:rPr lang="en-US" u="sng" dirty="0"/>
              <a:t>Space </a:t>
            </a:r>
            <a:r>
              <a:rPr lang="en-US" u="sng" dirty="0" smtClean="0"/>
              <a:t>Velocity</a:t>
            </a:r>
            <a:r>
              <a:rPr lang="en-US" dirty="0" smtClean="0"/>
              <a:t> (relative to the Sun, which is also moving through space)</a:t>
            </a:r>
            <a:endParaRPr lang="en-US" dirty="0"/>
          </a:p>
          <a:p>
            <a:pPr>
              <a:buFontTx/>
              <a:buNone/>
            </a:pPr>
            <a:r>
              <a:rPr lang="en-US" sz="1800" dirty="0"/>
              <a:t>Speed and direction of star. From Pythagorean theorem</a:t>
            </a:r>
            <a:endParaRPr lang="en-US" dirty="0"/>
          </a:p>
        </p:txBody>
      </p:sp>
      <p:pic>
        <p:nvPicPr>
          <p:cNvPr id="11270" name="Picture 6" descr="box 19-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147888"/>
            <a:ext cx="5105400" cy="3186112"/>
          </a:xfrm>
          <a:prstGeom prst="rect">
            <a:avLst/>
          </a:prstGeom>
          <a:noFill/>
        </p:spPr>
      </p:pic>
      <p:sp>
        <p:nvSpPr>
          <p:cNvPr id="11271" name="Comment 7"/>
          <p:cNvSpPr>
            <a:spLocks noChangeArrowheads="1"/>
          </p:cNvSpPr>
          <p:nvPr/>
        </p:nvSpPr>
        <p:spPr bwMode="auto">
          <a:xfrm>
            <a:off x="6096000" y="3124200"/>
            <a:ext cx="2819400" cy="830997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Typical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space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velocities are 20-100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km/s for nearby stars.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1447800" y="1295400"/>
          <a:ext cx="55133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0" name="Equation" r:id="rId5" imgW="2133600" imgH="292100" progId="Equation.3">
                  <p:embed/>
                </p:oleObj>
              </mc:Choice>
              <mc:Fallback>
                <p:oleObj name="Equation" r:id="rId5" imgW="2133600" imgH="2921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295400"/>
                        <a:ext cx="5513388" cy="5762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33400" y="5486400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Thus, three </a:t>
            </a:r>
            <a:r>
              <a:rPr lang="en-US" dirty="0"/>
              <a:t>quantities need to be measured </a:t>
            </a:r>
            <a:r>
              <a:rPr lang="en-US" dirty="0" smtClean="0"/>
              <a:t>to get space velocity.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97680" y="2999232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  <a:latin typeface="Times New Roman"/>
                <a:cs typeface="Times New Roman"/>
              </a:rPr>
              <a:t>θ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6172200"/>
            <a:ext cx="5070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also measure direction of motion relative to</a:t>
            </a:r>
          </a:p>
          <a:p>
            <a:r>
              <a:rPr lang="en-US" dirty="0" smtClean="0"/>
              <a:t>the line of sight, from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0138" y="6248400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imes New Roman"/>
                <a:cs typeface="Times New Roman"/>
              </a:rPr>
              <a:t>θ</a:t>
            </a:r>
            <a:r>
              <a:rPr lang="en-US" sz="2400" dirty="0" smtClean="0">
                <a:latin typeface="Times New Roman"/>
                <a:cs typeface="Times New Roman"/>
              </a:rPr>
              <a:t> = </a:t>
            </a:r>
            <a:r>
              <a:rPr lang="en-US" sz="2400" dirty="0" err="1" smtClean="0">
                <a:latin typeface="Times New Roman"/>
                <a:cs typeface="Times New Roman"/>
              </a:rPr>
              <a:t>arctan</a:t>
            </a:r>
            <a:r>
              <a:rPr lang="en-US" sz="2400" dirty="0" smtClean="0">
                <a:latin typeface="Times New Roman"/>
                <a:cs typeface="Times New Roman"/>
              </a:rPr>
              <a:t> (</a:t>
            </a:r>
            <a:r>
              <a:rPr lang="en-US" sz="2400" dirty="0" err="1" smtClean="0">
                <a:latin typeface="Times New Roman"/>
                <a:cs typeface="Times New Roman"/>
              </a:rPr>
              <a:t>v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 err="1" smtClean="0">
                <a:latin typeface="Times New Roman"/>
                <a:cs typeface="Times New Roman"/>
              </a:rPr>
              <a:t>v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r</a:t>
            </a:r>
            <a:r>
              <a:rPr lang="en-US" sz="2400" dirty="0" smtClean="0">
                <a:latin typeface="Times New Roman"/>
                <a:cs typeface="Times New Roman"/>
              </a:rPr>
              <a:t>)</a:t>
            </a:r>
            <a:endParaRPr lang="en-US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D3D7-327D-490E-B8A3-6FCDE86F31E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066800"/>
          </a:xfrm>
        </p:spPr>
        <p:txBody>
          <a:bodyPr/>
          <a:lstStyle/>
          <a:p>
            <a:r>
              <a:rPr lang="en-US"/>
              <a:t>Why care about stellar motions?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4114800"/>
          </a:xfrm>
        </p:spPr>
        <p:txBody>
          <a:bodyPr/>
          <a:lstStyle/>
          <a:p>
            <a:r>
              <a:rPr lang="en-US" sz="1800" dirty="0" smtClean="0"/>
              <a:t>A </a:t>
            </a:r>
            <a:r>
              <a:rPr lang="en-US" sz="1800" dirty="0"/>
              <a:t>tool to </a:t>
            </a:r>
            <a:r>
              <a:rPr lang="en-US" sz="1800" dirty="0" smtClean="0"/>
              <a:t>learn about stellar properties and structure and dynamics of our Galaxy, even to reveal unseen objects:</a:t>
            </a:r>
            <a:endParaRPr lang="en-US" sz="1800" dirty="0"/>
          </a:p>
          <a:p>
            <a:pPr>
              <a:buFontTx/>
              <a:buNone/>
            </a:pPr>
            <a:endParaRPr lang="en-US" sz="1800" dirty="0"/>
          </a:p>
          <a:p>
            <a:pPr lvl="1"/>
            <a:r>
              <a:rPr lang="en-US" dirty="0"/>
              <a:t>Motion of the </a:t>
            </a:r>
            <a:r>
              <a:rPr lang="en-US" dirty="0" smtClean="0"/>
              <a:t>Sun</a:t>
            </a:r>
            <a:endParaRPr lang="en-US" dirty="0"/>
          </a:p>
          <a:p>
            <a:pPr lvl="1"/>
            <a:r>
              <a:rPr lang="en-US" dirty="0"/>
              <a:t>Rotation of the Galactic </a:t>
            </a:r>
            <a:r>
              <a:rPr lang="en-US" dirty="0" smtClean="0"/>
              <a:t>disk</a:t>
            </a:r>
          </a:p>
          <a:p>
            <a:pPr lvl="1"/>
            <a:r>
              <a:rPr lang="en-US" dirty="0" smtClean="0"/>
              <a:t>Binary stars – masses of stars</a:t>
            </a:r>
            <a:endParaRPr lang="en-US" dirty="0"/>
          </a:p>
          <a:p>
            <a:pPr lvl="1"/>
            <a:r>
              <a:rPr lang="en-US" dirty="0" smtClean="0"/>
              <a:t>Masses of clusters of stars</a:t>
            </a:r>
          </a:p>
          <a:p>
            <a:pPr lvl="1"/>
            <a:r>
              <a:rPr lang="en-US" dirty="0" smtClean="0"/>
              <a:t>“Stellar streams”</a:t>
            </a:r>
          </a:p>
          <a:p>
            <a:pPr lvl="1"/>
            <a:r>
              <a:rPr lang="en-US" dirty="0" smtClean="0"/>
              <a:t>Unusual stars</a:t>
            </a:r>
          </a:p>
          <a:p>
            <a:pPr lvl="1"/>
            <a:endParaRPr lang="en-US" dirty="0" smtClean="0"/>
          </a:p>
          <a:p>
            <a:pPr lvl="1"/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D3D7-327D-490E-B8A3-6FCDE86F31E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6400" y="5574268"/>
            <a:ext cx="603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http://www.astro.ucla.edu/~ghezgroup/gc/animations.html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4812268"/>
            <a:ext cx="6908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Stars orbiting an unseen mass at the center of the Milky Way: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/>
          <a:lstStyle/>
          <a:p>
            <a:r>
              <a:rPr lang="en-US" dirty="0" smtClean="0"/>
              <a:t>Reminder of Luminosity, Incident Flux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3048000"/>
          </a:xfrm>
        </p:spPr>
        <p:txBody>
          <a:bodyPr/>
          <a:lstStyle/>
          <a:p>
            <a:r>
              <a:rPr lang="en-US" sz="1800" dirty="0" smtClean="0"/>
              <a:t>(Box 17.2)</a:t>
            </a:r>
          </a:p>
          <a:p>
            <a:r>
              <a:rPr lang="en-US" sz="1800" dirty="0" smtClean="0"/>
              <a:t>Luminosity </a:t>
            </a:r>
            <a:r>
              <a:rPr lang="en-US" sz="1800" dirty="0"/>
              <a:t>(</a:t>
            </a:r>
            <a:r>
              <a:rPr lang="en-US" sz="1800" i="1" dirty="0"/>
              <a:t>L,</a:t>
            </a:r>
            <a:r>
              <a:rPr lang="en-US" sz="1800" dirty="0"/>
              <a:t> intrinsic property): the total energy output, a physical property of the star. Doesn't depend on distance. </a:t>
            </a:r>
            <a:r>
              <a:rPr lang="en-US" sz="1800" dirty="0" smtClean="0"/>
              <a:t> Units J/s or W.</a:t>
            </a:r>
            <a:endParaRPr lang="en-US" sz="1800" dirty="0"/>
          </a:p>
          <a:p>
            <a:endParaRPr lang="en-US" sz="1200" dirty="0"/>
          </a:p>
          <a:p>
            <a:r>
              <a:rPr lang="en-US" sz="1800" dirty="0"/>
              <a:t>Apparent </a:t>
            </a:r>
            <a:r>
              <a:rPr lang="en-US" sz="1800" dirty="0" smtClean="0"/>
              <a:t>brightness or </a:t>
            </a:r>
            <a:r>
              <a:rPr lang="en-US" sz="1800" u="sng" dirty="0" smtClean="0"/>
              <a:t>incident</a:t>
            </a:r>
            <a:r>
              <a:rPr lang="en-US" sz="1800" dirty="0" smtClean="0"/>
              <a:t> flux (</a:t>
            </a:r>
            <a:r>
              <a:rPr lang="en-US" sz="1800" i="1" dirty="0" smtClean="0"/>
              <a:t>b</a:t>
            </a:r>
            <a:r>
              <a:rPr lang="en-US" sz="1800" dirty="0" smtClean="0"/>
              <a:t>, or 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i</a:t>
            </a:r>
            <a:r>
              <a:rPr lang="en-US" sz="1800" i="1" dirty="0" smtClean="0"/>
              <a:t>)</a:t>
            </a:r>
            <a:r>
              <a:rPr lang="en-US" sz="1800" dirty="0" smtClean="0"/>
              <a:t>: </a:t>
            </a:r>
            <a:r>
              <a:rPr lang="en-US" sz="1800" dirty="0"/>
              <a:t>measures how bright a star </a:t>
            </a:r>
            <a:r>
              <a:rPr lang="en-US" sz="1800" dirty="0" smtClean="0"/>
              <a:t> appears </a:t>
            </a:r>
            <a:r>
              <a:rPr lang="en-US" sz="1800" dirty="0"/>
              <a:t>to </a:t>
            </a:r>
            <a:r>
              <a:rPr lang="en-US" sz="1800" dirty="0" smtClean="0"/>
              <a:t>be. </a:t>
            </a:r>
            <a:r>
              <a:rPr lang="en-US" sz="1800" dirty="0"/>
              <a:t>Does depend on distance</a:t>
            </a:r>
            <a:r>
              <a:rPr lang="en-US" sz="1800" dirty="0" smtClean="0"/>
              <a:t>!  Units W/m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.</a:t>
            </a:r>
            <a:endParaRPr lang="en-US" sz="1800" dirty="0"/>
          </a:p>
          <a:p>
            <a:endParaRPr lang="en-US" sz="1200" dirty="0"/>
          </a:p>
          <a:p>
            <a:r>
              <a:rPr lang="en-US" sz="1800" dirty="0" smtClean="0"/>
              <a:t>The incident flux </a:t>
            </a:r>
            <a:r>
              <a:rPr lang="en-US" sz="1800" dirty="0"/>
              <a:t>diminishes as the inverse square of the distance.</a:t>
            </a:r>
          </a:p>
          <a:p>
            <a:pPr>
              <a:buFontTx/>
              <a:buNone/>
            </a:pPr>
            <a:r>
              <a:rPr lang="en-US" sz="1800" dirty="0"/>
              <a:t>				</a:t>
            </a:r>
            <a:r>
              <a:rPr lang="en-US" sz="1800" dirty="0" smtClean="0"/>
              <a:t>     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i</a:t>
            </a:r>
            <a:r>
              <a:rPr lang="en-US" sz="1800" i="1" dirty="0" smtClean="0"/>
              <a:t> </a:t>
            </a:r>
            <a:r>
              <a:rPr lang="en-US" sz="1800" i="1" dirty="0"/>
              <a:t>= </a:t>
            </a:r>
            <a:r>
              <a:rPr lang="en-US" sz="1800" i="1" dirty="0" smtClean="0"/>
              <a:t>L / 4</a:t>
            </a:r>
            <a:r>
              <a:rPr lang="en-US" sz="1800" i="1" dirty="0">
                <a:sym typeface="Symbol" charset="2"/>
              </a:rPr>
              <a:t></a:t>
            </a:r>
            <a:r>
              <a:rPr lang="en-US" sz="1800" i="1" dirty="0" smtClean="0">
                <a:sym typeface="Symbol" charset="2"/>
              </a:rPr>
              <a:t>d</a:t>
            </a:r>
            <a:r>
              <a:rPr lang="en-US" sz="1800" i="1" baseline="30000" dirty="0" smtClean="0">
                <a:sym typeface="Symbol" charset="2"/>
              </a:rPr>
              <a:t>2</a:t>
            </a:r>
            <a:endParaRPr lang="en-US" sz="1800" baseline="30000" dirty="0">
              <a:sym typeface="Symbol" charset="2"/>
            </a:endParaRPr>
          </a:p>
        </p:txBody>
      </p:sp>
      <p:pic>
        <p:nvPicPr>
          <p:cNvPr id="68614" name="Picture 6" descr="figure 19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8738" y="3851275"/>
            <a:ext cx="3344862" cy="2930525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D3D7-327D-490E-B8A3-6FCDE86F31E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4080"/>
      </a:dk2>
      <a:lt2>
        <a:srgbClr val="FFFF00"/>
      </a:lt2>
      <a:accent1>
        <a:srgbClr val="FFFFFF"/>
      </a:accent1>
      <a:accent2>
        <a:srgbClr val="00FFFF"/>
      </a:accent2>
      <a:accent3>
        <a:srgbClr val="AAAFC0"/>
      </a:accent3>
      <a:accent4>
        <a:srgbClr val="DADADA"/>
      </a:accent4>
      <a:accent5>
        <a:srgbClr val="FFFFFF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4080"/>
        </a:dk2>
        <a:lt2>
          <a:srgbClr val="FFFF00"/>
        </a:lt2>
        <a:accent1>
          <a:srgbClr val="FFFFFF"/>
        </a:accent1>
        <a:accent2>
          <a:srgbClr val="00FFFF"/>
        </a:accent2>
        <a:accent3>
          <a:srgbClr val="AAAFC0"/>
        </a:accent3>
        <a:accent4>
          <a:srgbClr val="DADADA"/>
        </a:accent4>
        <a:accent5>
          <a:srgbClr val="FFFFFF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138347</TotalTime>
  <Words>2928</Words>
  <Application>Microsoft Office PowerPoint</Application>
  <PresentationFormat>On-screen Show (4:3)</PresentationFormat>
  <Paragraphs>554</Paragraphs>
  <Slides>53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</vt:lpstr>
      <vt:lpstr>Cambria Math</vt:lpstr>
      <vt:lpstr>Helvetica</vt:lpstr>
      <vt:lpstr>Symbol</vt:lpstr>
      <vt:lpstr>Times</vt:lpstr>
      <vt:lpstr>Times New Roman</vt:lpstr>
      <vt:lpstr>Wingdings 2</vt:lpstr>
      <vt:lpstr>Default Design</vt:lpstr>
      <vt:lpstr>Equation</vt:lpstr>
      <vt:lpstr>How to Understand Stars Chapter 17</vt:lpstr>
      <vt:lpstr>Location in space</vt:lpstr>
      <vt:lpstr>How parallax relates to distance</vt:lpstr>
      <vt:lpstr>Gaia</vt:lpstr>
      <vt:lpstr>Proper motion</vt:lpstr>
      <vt:lpstr>PowerPoint Presentation</vt:lpstr>
      <vt:lpstr>PowerPoint Presentation</vt:lpstr>
      <vt:lpstr>Why care about stellar motions?</vt:lpstr>
      <vt:lpstr>Reminder of Luminosity, Incident Flux</vt:lpstr>
      <vt:lpstr>Apparent magnitudes</vt:lpstr>
      <vt:lpstr>PowerPoint Presentation</vt:lpstr>
      <vt:lpstr>PowerPoint Presentation</vt:lpstr>
      <vt:lpstr>Absolute magnitude</vt:lpstr>
      <vt:lpstr>PowerPoint Presentation</vt:lpstr>
      <vt:lpstr>Distance modulus</vt:lpstr>
      <vt:lpstr>Luminosity function</vt:lpstr>
      <vt:lpstr>Colors and temperatures of stars</vt:lpstr>
      <vt:lpstr>To measure colors</vt:lpstr>
      <vt:lpstr>Temperature, color and color ratio</vt:lpstr>
      <vt:lpstr>Stars - spectral types</vt:lpstr>
      <vt:lpstr>PowerPoint Presentation</vt:lpstr>
      <vt:lpstr>PowerPoint Presentation</vt:lpstr>
      <vt:lpstr>PowerPoint Presentation</vt:lpstr>
      <vt:lpstr>Mnemonics</vt:lpstr>
      <vt:lpstr>PowerPoint Presentation</vt:lpstr>
      <vt:lpstr>Why do spectra change with temperature? </vt:lpstr>
      <vt:lpstr>PowerPoint Presentation</vt:lpstr>
      <vt:lpstr>PowerPoint Presentation</vt:lpstr>
      <vt:lpstr>PowerPoint Presentation</vt:lpstr>
      <vt:lpstr>PowerPoint Presentation</vt:lpstr>
      <vt:lpstr>Binary stars and masses</vt:lpstr>
      <vt:lpstr>PowerPoint Presentation</vt:lpstr>
      <vt:lpstr>PowerPoint Presentation</vt:lpstr>
      <vt:lpstr>PowerPoint Presentation</vt:lpstr>
      <vt:lpstr>PowerPoint Presentation</vt:lpstr>
      <vt:lpstr>Results for stellar masses</vt:lpstr>
      <vt:lpstr>What we know so far about stars:</vt:lpstr>
      <vt:lpstr>The Hertzsprung-Russell (H-R) Diagram (1911)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 width and stellar size</vt:lpstr>
      <vt:lpstr>Luminosity classes</vt:lpstr>
      <vt:lpstr>Spectroscopic parallax</vt:lpstr>
      <vt:lpstr>PowerPoint Presentation</vt:lpstr>
      <vt:lpstr>PowerPoint Presentation</vt:lpstr>
      <vt:lpstr>Derivation</vt:lpstr>
      <vt:lpstr>PowerPoint Presentation</vt:lpstr>
      <vt:lpstr>PowerPoint Presentation</vt:lpstr>
      <vt:lpstr>PowerPoint Presentation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19 - Stars</dc:title>
  <dc:creator>Henning</dc:creator>
  <cp:lastModifiedBy>Rich</cp:lastModifiedBy>
  <cp:revision>493</cp:revision>
  <cp:lastPrinted>2017-02-06T23:46:23Z</cp:lastPrinted>
  <dcterms:created xsi:type="dcterms:W3CDTF">2002-01-16T17:09:16Z</dcterms:created>
  <dcterms:modified xsi:type="dcterms:W3CDTF">2017-02-08T20:50:30Z</dcterms:modified>
</cp:coreProperties>
</file>