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608" r:id="rId2"/>
    <p:sldId id="610" r:id="rId3"/>
    <p:sldId id="611" r:id="rId4"/>
    <p:sldId id="659" r:id="rId5"/>
    <p:sldId id="615" r:id="rId6"/>
    <p:sldId id="613" r:id="rId7"/>
    <p:sldId id="614" r:id="rId8"/>
    <p:sldId id="618" r:id="rId9"/>
    <p:sldId id="620" r:id="rId10"/>
    <p:sldId id="623" r:id="rId11"/>
    <p:sldId id="625" r:id="rId12"/>
    <p:sldId id="658" r:id="rId13"/>
    <p:sldId id="630" r:id="rId14"/>
    <p:sldId id="622" r:id="rId15"/>
    <p:sldId id="632" r:id="rId16"/>
    <p:sldId id="634" r:id="rId17"/>
    <p:sldId id="636" r:id="rId18"/>
    <p:sldId id="639" r:id="rId19"/>
    <p:sldId id="653" r:id="rId20"/>
    <p:sldId id="661" r:id="rId21"/>
    <p:sldId id="662" r:id="rId22"/>
    <p:sldId id="663" r:id="rId23"/>
    <p:sldId id="656" r:id="rId24"/>
    <p:sldId id="657" r:id="rId25"/>
    <p:sldId id="654" r:id="rId26"/>
    <p:sldId id="660" r:id="rId27"/>
  </p:sldIdLst>
  <p:sldSz cx="9144000" cy="6858000" type="screen4x3"/>
  <p:notesSz cx="9601200" cy="7315200"/>
  <p:defaultTextStyle>
    <a:defPPr>
      <a:defRPr lang="en-US"/>
    </a:defPPr>
    <a:lvl1pPr algn="l" rtl="0" fontAlgn="base">
      <a:spcBef>
        <a:spcPct val="0"/>
      </a:spcBef>
      <a:spcAft>
        <a:spcPct val="0"/>
      </a:spcAft>
      <a:defRPr sz="1400" kern="1200">
        <a:solidFill>
          <a:srgbClr val="000000"/>
        </a:solidFill>
        <a:latin typeface="Helvetica" pitchFamily="-128" charset="0"/>
        <a:ea typeface="+mn-ea"/>
        <a:cs typeface="+mn-cs"/>
      </a:defRPr>
    </a:lvl1pPr>
    <a:lvl2pPr marL="457200" algn="l" rtl="0" fontAlgn="base">
      <a:spcBef>
        <a:spcPct val="0"/>
      </a:spcBef>
      <a:spcAft>
        <a:spcPct val="0"/>
      </a:spcAft>
      <a:defRPr sz="1400" kern="1200">
        <a:solidFill>
          <a:srgbClr val="000000"/>
        </a:solidFill>
        <a:latin typeface="Helvetica" pitchFamily="-128" charset="0"/>
        <a:ea typeface="+mn-ea"/>
        <a:cs typeface="+mn-cs"/>
      </a:defRPr>
    </a:lvl2pPr>
    <a:lvl3pPr marL="914400" algn="l" rtl="0" fontAlgn="base">
      <a:spcBef>
        <a:spcPct val="0"/>
      </a:spcBef>
      <a:spcAft>
        <a:spcPct val="0"/>
      </a:spcAft>
      <a:defRPr sz="1400" kern="1200">
        <a:solidFill>
          <a:srgbClr val="000000"/>
        </a:solidFill>
        <a:latin typeface="Helvetica" pitchFamily="-128" charset="0"/>
        <a:ea typeface="+mn-ea"/>
        <a:cs typeface="+mn-cs"/>
      </a:defRPr>
    </a:lvl3pPr>
    <a:lvl4pPr marL="1371600" algn="l" rtl="0" fontAlgn="base">
      <a:spcBef>
        <a:spcPct val="0"/>
      </a:spcBef>
      <a:spcAft>
        <a:spcPct val="0"/>
      </a:spcAft>
      <a:defRPr sz="1400" kern="1200">
        <a:solidFill>
          <a:srgbClr val="000000"/>
        </a:solidFill>
        <a:latin typeface="Helvetica" pitchFamily="-128" charset="0"/>
        <a:ea typeface="+mn-ea"/>
        <a:cs typeface="+mn-cs"/>
      </a:defRPr>
    </a:lvl4pPr>
    <a:lvl5pPr marL="1828800" algn="l" rtl="0" fontAlgn="base">
      <a:spcBef>
        <a:spcPct val="0"/>
      </a:spcBef>
      <a:spcAft>
        <a:spcPct val="0"/>
      </a:spcAft>
      <a:defRPr sz="1400" kern="1200">
        <a:solidFill>
          <a:srgbClr val="000000"/>
        </a:solidFill>
        <a:latin typeface="Helvetica" pitchFamily="-128" charset="0"/>
        <a:ea typeface="+mn-ea"/>
        <a:cs typeface="+mn-cs"/>
      </a:defRPr>
    </a:lvl5pPr>
    <a:lvl6pPr marL="2286000" algn="l" defTabSz="914400" rtl="0" eaLnBrk="1" latinLnBrk="0" hangingPunct="1">
      <a:defRPr sz="1400" kern="1200">
        <a:solidFill>
          <a:srgbClr val="000000"/>
        </a:solidFill>
        <a:latin typeface="Helvetica" pitchFamily="-128" charset="0"/>
        <a:ea typeface="+mn-ea"/>
        <a:cs typeface="+mn-cs"/>
      </a:defRPr>
    </a:lvl6pPr>
    <a:lvl7pPr marL="2743200" algn="l" defTabSz="914400" rtl="0" eaLnBrk="1" latinLnBrk="0" hangingPunct="1">
      <a:defRPr sz="1400" kern="1200">
        <a:solidFill>
          <a:srgbClr val="000000"/>
        </a:solidFill>
        <a:latin typeface="Helvetica" pitchFamily="-128" charset="0"/>
        <a:ea typeface="+mn-ea"/>
        <a:cs typeface="+mn-cs"/>
      </a:defRPr>
    </a:lvl7pPr>
    <a:lvl8pPr marL="3200400" algn="l" defTabSz="914400" rtl="0" eaLnBrk="1" latinLnBrk="0" hangingPunct="1">
      <a:defRPr sz="1400" kern="1200">
        <a:solidFill>
          <a:srgbClr val="000000"/>
        </a:solidFill>
        <a:latin typeface="Helvetica" pitchFamily="-128" charset="0"/>
        <a:ea typeface="+mn-ea"/>
        <a:cs typeface="+mn-cs"/>
      </a:defRPr>
    </a:lvl8pPr>
    <a:lvl9pPr marL="3657600" algn="l" defTabSz="914400" rtl="0" eaLnBrk="1" latinLnBrk="0" hangingPunct="1">
      <a:defRPr sz="1400" kern="1200">
        <a:solidFill>
          <a:srgbClr val="000000"/>
        </a:solidFill>
        <a:latin typeface="Helvetica" pitchFamily="-12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00408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3" autoAdjust="0"/>
    <p:restoredTop sz="90929"/>
  </p:normalViewPr>
  <p:slideViewPr>
    <p:cSldViewPr>
      <p:cViewPr varScale="1">
        <p:scale>
          <a:sx n="60" d="100"/>
          <a:sy n="60" d="100"/>
        </p:scale>
        <p:origin x="1152"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87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1"/>
            <a:ext cx="4160520" cy="365760"/>
          </a:xfrm>
          <a:prstGeom prst="rect">
            <a:avLst/>
          </a:prstGeom>
          <a:noFill/>
          <a:ln w="9525">
            <a:noFill/>
            <a:miter lim="800000"/>
            <a:headEnd/>
            <a:tailEnd/>
          </a:ln>
          <a:effectLst/>
        </p:spPr>
        <p:txBody>
          <a:bodyPr vert="horz" wrap="square" lIns="96652" tIns="48327" rIns="96652" bIns="48327" numCol="1" anchor="t" anchorCtr="0" compatLnSpc="1">
            <a:prstTxWarp prst="textNoShape">
              <a:avLst/>
            </a:prstTxWarp>
          </a:bodyPr>
          <a:lstStyle>
            <a:lvl1pPr>
              <a:defRPr sz="1300">
                <a:solidFill>
                  <a:schemeClr val="tx1"/>
                </a:solidFill>
                <a:latin typeface="Times New Roman" pitchFamily="-128" charset="0"/>
              </a:defRPr>
            </a:lvl1pPr>
          </a:lstStyle>
          <a:p>
            <a:endParaRPr lang="en-US"/>
          </a:p>
        </p:txBody>
      </p:sp>
      <p:sp>
        <p:nvSpPr>
          <p:cNvPr id="89091" name="Rectangle 3"/>
          <p:cNvSpPr>
            <a:spLocks noGrp="1" noChangeArrowheads="1"/>
          </p:cNvSpPr>
          <p:nvPr>
            <p:ph type="dt" sz="quarter" idx="1"/>
          </p:nvPr>
        </p:nvSpPr>
        <p:spPr bwMode="auto">
          <a:xfrm>
            <a:off x="5440680" y="1"/>
            <a:ext cx="4160520" cy="365760"/>
          </a:xfrm>
          <a:prstGeom prst="rect">
            <a:avLst/>
          </a:prstGeom>
          <a:noFill/>
          <a:ln w="9525">
            <a:noFill/>
            <a:miter lim="800000"/>
            <a:headEnd/>
            <a:tailEnd/>
          </a:ln>
          <a:effectLst/>
        </p:spPr>
        <p:txBody>
          <a:bodyPr vert="horz" wrap="square" lIns="96652" tIns="48327" rIns="96652" bIns="48327" numCol="1" anchor="t" anchorCtr="0" compatLnSpc="1">
            <a:prstTxWarp prst="textNoShape">
              <a:avLst/>
            </a:prstTxWarp>
          </a:bodyPr>
          <a:lstStyle>
            <a:lvl1pPr algn="r">
              <a:defRPr sz="1300">
                <a:solidFill>
                  <a:schemeClr val="tx1"/>
                </a:solidFill>
                <a:latin typeface="Times New Roman" pitchFamily="-128" charset="0"/>
              </a:defRPr>
            </a:lvl1pPr>
          </a:lstStyle>
          <a:p>
            <a:endParaRPr lang="en-US"/>
          </a:p>
        </p:txBody>
      </p:sp>
      <p:sp>
        <p:nvSpPr>
          <p:cNvPr id="89092" name="Rectangle 4"/>
          <p:cNvSpPr>
            <a:spLocks noGrp="1" noChangeArrowheads="1"/>
          </p:cNvSpPr>
          <p:nvPr>
            <p:ph type="ftr" sz="quarter" idx="2"/>
          </p:nvPr>
        </p:nvSpPr>
        <p:spPr bwMode="auto">
          <a:xfrm>
            <a:off x="0" y="6949440"/>
            <a:ext cx="4160520" cy="365760"/>
          </a:xfrm>
          <a:prstGeom prst="rect">
            <a:avLst/>
          </a:prstGeom>
          <a:noFill/>
          <a:ln w="9525">
            <a:noFill/>
            <a:miter lim="800000"/>
            <a:headEnd/>
            <a:tailEnd/>
          </a:ln>
          <a:effectLst/>
        </p:spPr>
        <p:txBody>
          <a:bodyPr vert="horz" wrap="square" lIns="96652" tIns="48327" rIns="96652" bIns="48327" numCol="1" anchor="b" anchorCtr="0" compatLnSpc="1">
            <a:prstTxWarp prst="textNoShape">
              <a:avLst/>
            </a:prstTxWarp>
          </a:bodyPr>
          <a:lstStyle>
            <a:lvl1pPr>
              <a:defRPr sz="1300">
                <a:solidFill>
                  <a:schemeClr val="tx1"/>
                </a:solidFill>
                <a:latin typeface="Times New Roman" pitchFamily="-128" charset="0"/>
              </a:defRPr>
            </a:lvl1pPr>
          </a:lstStyle>
          <a:p>
            <a:endParaRPr lang="en-US"/>
          </a:p>
        </p:txBody>
      </p:sp>
      <p:sp>
        <p:nvSpPr>
          <p:cNvPr id="89093" name="Rectangle 5"/>
          <p:cNvSpPr>
            <a:spLocks noGrp="1" noChangeArrowheads="1"/>
          </p:cNvSpPr>
          <p:nvPr>
            <p:ph type="sldNum" sz="quarter" idx="3"/>
          </p:nvPr>
        </p:nvSpPr>
        <p:spPr bwMode="auto">
          <a:xfrm>
            <a:off x="5440680" y="6949440"/>
            <a:ext cx="4160520" cy="365760"/>
          </a:xfrm>
          <a:prstGeom prst="rect">
            <a:avLst/>
          </a:prstGeom>
          <a:noFill/>
          <a:ln w="9525">
            <a:noFill/>
            <a:miter lim="800000"/>
            <a:headEnd/>
            <a:tailEnd/>
          </a:ln>
          <a:effectLst/>
        </p:spPr>
        <p:txBody>
          <a:bodyPr vert="horz" wrap="square" lIns="96652" tIns="48327" rIns="96652" bIns="48327" numCol="1" anchor="b" anchorCtr="0" compatLnSpc="1">
            <a:prstTxWarp prst="textNoShape">
              <a:avLst/>
            </a:prstTxWarp>
          </a:bodyPr>
          <a:lstStyle>
            <a:lvl1pPr algn="r">
              <a:defRPr sz="1300">
                <a:solidFill>
                  <a:schemeClr val="tx1"/>
                </a:solidFill>
                <a:latin typeface="Times New Roman" pitchFamily="-128" charset="0"/>
              </a:defRPr>
            </a:lvl1pPr>
          </a:lstStyle>
          <a:p>
            <a:fld id="{DD09E518-E9C5-4146-BC3C-2CE495297EB8}" type="slidenum">
              <a:rPr lang="en-US"/>
              <a:pPr/>
              <a:t>‹#›</a:t>
            </a:fld>
            <a:endParaRPr lang="en-US"/>
          </a:p>
        </p:txBody>
      </p:sp>
    </p:spTree>
    <p:extLst>
      <p:ext uri="{BB962C8B-B14F-4D97-AF65-F5344CB8AC3E}">
        <p14:creationId xmlns:p14="http://schemas.microsoft.com/office/powerpoint/2010/main" val="401052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3970" name="Rectangle 2"/>
          <p:cNvSpPr>
            <a:spLocks noGrp="1" noChangeArrowheads="1"/>
          </p:cNvSpPr>
          <p:nvPr>
            <p:ph type="hdr" sz="quarter"/>
          </p:nvPr>
        </p:nvSpPr>
        <p:spPr bwMode="auto">
          <a:xfrm>
            <a:off x="0" y="1"/>
            <a:ext cx="4160520" cy="365760"/>
          </a:xfrm>
          <a:prstGeom prst="rect">
            <a:avLst/>
          </a:prstGeom>
          <a:noFill/>
          <a:ln w="9525">
            <a:noFill/>
            <a:miter lim="800000"/>
            <a:headEnd/>
            <a:tailEnd/>
          </a:ln>
          <a:effectLst/>
        </p:spPr>
        <p:txBody>
          <a:bodyPr vert="horz" wrap="square" lIns="96652" tIns="48327" rIns="96652" bIns="48327" numCol="1" anchor="t" anchorCtr="0" compatLnSpc="1">
            <a:prstTxWarp prst="textNoShape">
              <a:avLst/>
            </a:prstTxWarp>
          </a:bodyPr>
          <a:lstStyle>
            <a:lvl1pPr>
              <a:defRPr sz="1300">
                <a:solidFill>
                  <a:schemeClr val="tx1"/>
                </a:solidFill>
                <a:latin typeface="Times New Roman" pitchFamily="-128" charset="0"/>
              </a:defRPr>
            </a:lvl1pPr>
          </a:lstStyle>
          <a:p>
            <a:endParaRPr lang="en-US"/>
          </a:p>
        </p:txBody>
      </p:sp>
      <p:sp>
        <p:nvSpPr>
          <p:cNvPr id="83971" name="Rectangle 3"/>
          <p:cNvSpPr>
            <a:spLocks noGrp="1" noChangeArrowheads="1"/>
          </p:cNvSpPr>
          <p:nvPr>
            <p:ph type="dt" idx="1"/>
          </p:nvPr>
        </p:nvSpPr>
        <p:spPr bwMode="auto">
          <a:xfrm>
            <a:off x="5440680" y="1"/>
            <a:ext cx="4160520" cy="365760"/>
          </a:xfrm>
          <a:prstGeom prst="rect">
            <a:avLst/>
          </a:prstGeom>
          <a:noFill/>
          <a:ln w="9525">
            <a:noFill/>
            <a:miter lim="800000"/>
            <a:headEnd/>
            <a:tailEnd/>
          </a:ln>
          <a:effectLst/>
        </p:spPr>
        <p:txBody>
          <a:bodyPr vert="horz" wrap="square" lIns="96652" tIns="48327" rIns="96652" bIns="48327" numCol="1" anchor="t" anchorCtr="0" compatLnSpc="1">
            <a:prstTxWarp prst="textNoShape">
              <a:avLst/>
            </a:prstTxWarp>
          </a:bodyPr>
          <a:lstStyle>
            <a:lvl1pPr algn="r">
              <a:defRPr sz="1300">
                <a:solidFill>
                  <a:schemeClr val="tx1"/>
                </a:solidFill>
                <a:latin typeface="Times New Roman" pitchFamily="-128" charset="0"/>
              </a:defRPr>
            </a:lvl1pPr>
          </a:lstStyle>
          <a:p>
            <a:endParaRPr lang="en-US"/>
          </a:p>
        </p:txBody>
      </p:sp>
      <p:sp>
        <p:nvSpPr>
          <p:cNvPr id="83972" name="Rectangle 4"/>
          <p:cNvSpPr>
            <a:spLocks noGrp="1" noRot="1" noChangeAspect="1" noChangeArrowheads="1" noTextEdit="1"/>
          </p:cNvSpPr>
          <p:nvPr>
            <p:ph type="sldImg" idx="2"/>
          </p:nvPr>
        </p:nvSpPr>
        <p:spPr bwMode="auto">
          <a:xfrm>
            <a:off x="2973388" y="550863"/>
            <a:ext cx="3654425" cy="2741612"/>
          </a:xfrm>
          <a:prstGeom prst="rect">
            <a:avLst/>
          </a:prstGeom>
          <a:noFill/>
          <a:ln w="9525">
            <a:solidFill>
              <a:srgbClr val="000000"/>
            </a:solidFill>
            <a:miter lim="800000"/>
            <a:headEnd/>
            <a:tailEnd/>
          </a:ln>
          <a:effectLst/>
        </p:spPr>
      </p:sp>
      <p:sp>
        <p:nvSpPr>
          <p:cNvPr id="83973" name="Rectangle 5"/>
          <p:cNvSpPr>
            <a:spLocks noGrp="1" noChangeArrowheads="1"/>
          </p:cNvSpPr>
          <p:nvPr>
            <p:ph type="body" sz="quarter" idx="3"/>
          </p:nvPr>
        </p:nvSpPr>
        <p:spPr bwMode="auto">
          <a:xfrm>
            <a:off x="1280160" y="3474720"/>
            <a:ext cx="7040880" cy="3291840"/>
          </a:xfrm>
          <a:prstGeom prst="rect">
            <a:avLst/>
          </a:prstGeom>
          <a:noFill/>
          <a:ln w="9525">
            <a:noFill/>
            <a:miter lim="800000"/>
            <a:headEnd/>
            <a:tailEnd/>
          </a:ln>
          <a:effectLst/>
        </p:spPr>
        <p:txBody>
          <a:bodyPr vert="horz" wrap="square" lIns="96652" tIns="48327" rIns="96652" bIns="4832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3974" name="Rectangle 6"/>
          <p:cNvSpPr>
            <a:spLocks noGrp="1" noChangeArrowheads="1"/>
          </p:cNvSpPr>
          <p:nvPr>
            <p:ph type="ftr" sz="quarter" idx="4"/>
          </p:nvPr>
        </p:nvSpPr>
        <p:spPr bwMode="auto">
          <a:xfrm>
            <a:off x="0" y="6949440"/>
            <a:ext cx="4160520" cy="365760"/>
          </a:xfrm>
          <a:prstGeom prst="rect">
            <a:avLst/>
          </a:prstGeom>
          <a:noFill/>
          <a:ln w="9525">
            <a:noFill/>
            <a:miter lim="800000"/>
            <a:headEnd/>
            <a:tailEnd/>
          </a:ln>
          <a:effectLst/>
        </p:spPr>
        <p:txBody>
          <a:bodyPr vert="horz" wrap="square" lIns="96652" tIns="48327" rIns="96652" bIns="48327" numCol="1" anchor="b" anchorCtr="0" compatLnSpc="1">
            <a:prstTxWarp prst="textNoShape">
              <a:avLst/>
            </a:prstTxWarp>
          </a:bodyPr>
          <a:lstStyle>
            <a:lvl1pPr>
              <a:defRPr sz="1300">
                <a:solidFill>
                  <a:schemeClr val="tx1"/>
                </a:solidFill>
                <a:latin typeface="Times New Roman" pitchFamily="-128" charset="0"/>
              </a:defRPr>
            </a:lvl1pPr>
          </a:lstStyle>
          <a:p>
            <a:endParaRPr lang="en-US"/>
          </a:p>
        </p:txBody>
      </p:sp>
      <p:sp>
        <p:nvSpPr>
          <p:cNvPr id="83975" name="Rectangle 7"/>
          <p:cNvSpPr>
            <a:spLocks noGrp="1" noChangeArrowheads="1"/>
          </p:cNvSpPr>
          <p:nvPr>
            <p:ph type="sldNum" sz="quarter" idx="5"/>
          </p:nvPr>
        </p:nvSpPr>
        <p:spPr bwMode="auto">
          <a:xfrm>
            <a:off x="5440680" y="6949440"/>
            <a:ext cx="4160520" cy="365760"/>
          </a:xfrm>
          <a:prstGeom prst="rect">
            <a:avLst/>
          </a:prstGeom>
          <a:noFill/>
          <a:ln w="9525">
            <a:noFill/>
            <a:miter lim="800000"/>
            <a:headEnd/>
            <a:tailEnd/>
          </a:ln>
          <a:effectLst/>
        </p:spPr>
        <p:txBody>
          <a:bodyPr vert="horz" wrap="square" lIns="96652" tIns="48327" rIns="96652" bIns="48327" numCol="1" anchor="b" anchorCtr="0" compatLnSpc="1">
            <a:prstTxWarp prst="textNoShape">
              <a:avLst/>
            </a:prstTxWarp>
          </a:bodyPr>
          <a:lstStyle>
            <a:lvl1pPr algn="r">
              <a:defRPr sz="1300">
                <a:solidFill>
                  <a:schemeClr val="tx1"/>
                </a:solidFill>
                <a:latin typeface="Times New Roman" pitchFamily="-128" charset="0"/>
              </a:defRPr>
            </a:lvl1pPr>
          </a:lstStyle>
          <a:p>
            <a:fld id="{3729FF81-1617-4E4A-A024-14B77EBBF168}" type="slidenum">
              <a:rPr lang="en-US"/>
              <a:pPr/>
              <a:t>‹#›</a:t>
            </a:fld>
            <a:endParaRPr lang="en-US"/>
          </a:p>
        </p:txBody>
      </p:sp>
    </p:spTree>
    <p:extLst>
      <p:ext uri="{BB962C8B-B14F-4D97-AF65-F5344CB8AC3E}">
        <p14:creationId xmlns:p14="http://schemas.microsoft.com/office/powerpoint/2010/main" val="132876148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28" charset="0"/>
        <a:ea typeface="+mn-ea"/>
        <a:cs typeface="+mn-cs"/>
      </a:defRPr>
    </a:lvl1pPr>
    <a:lvl2pPr marL="457200" algn="l" rtl="0" fontAlgn="base">
      <a:spcBef>
        <a:spcPct val="30000"/>
      </a:spcBef>
      <a:spcAft>
        <a:spcPct val="0"/>
      </a:spcAft>
      <a:defRPr sz="1200" kern="1200">
        <a:solidFill>
          <a:schemeClr val="tx1"/>
        </a:solidFill>
        <a:latin typeface="Times New Roman" pitchFamily="-128" charset="0"/>
        <a:ea typeface="+mn-ea"/>
        <a:cs typeface="+mn-cs"/>
      </a:defRPr>
    </a:lvl2pPr>
    <a:lvl3pPr marL="914400" algn="l" rtl="0" fontAlgn="base">
      <a:spcBef>
        <a:spcPct val="30000"/>
      </a:spcBef>
      <a:spcAft>
        <a:spcPct val="0"/>
      </a:spcAft>
      <a:defRPr sz="1200" kern="1200">
        <a:solidFill>
          <a:schemeClr val="tx1"/>
        </a:solidFill>
        <a:latin typeface="Times New Roman" pitchFamily="-128" charset="0"/>
        <a:ea typeface="+mn-ea"/>
        <a:cs typeface="+mn-cs"/>
      </a:defRPr>
    </a:lvl3pPr>
    <a:lvl4pPr marL="1371600" algn="l" rtl="0" fontAlgn="base">
      <a:spcBef>
        <a:spcPct val="30000"/>
      </a:spcBef>
      <a:spcAft>
        <a:spcPct val="0"/>
      </a:spcAft>
      <a:defRPr sz="1200" kern="1200">
        <a:solidFill>
          <a:schemeClr val="tx1"/>
        </a:solidFill>
        <a:latin typeface="Times New Roman" pitchFamily="-128" charset="0"/>
        <a:ea typeface="+mn-ea"/>
        <a:cs typeface="+mn-cs"/>
      </a:defRPr>
    </a:lvl4pPr>
    <a:lvl5pPr marL="1828800" algn="l" rtl="0" fontAlgn="base">
      <a:spcBef>
        <a:spcPct val="30000"/>
      </a:spcBef>
      <a:spcAft>
        <a:spcPct val="0"/>
      </a:spcAft>
      <a:defRPr sz="1200" kern="1200">
        <a:solidFill>
          <a:schemeClr val="tx1"/>
        </a:solidFill>
        <a:latin typeface="Times New Roman" pitchFamily="-1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01284D-6F5A-4E30-9913-AE74D243AEFC}" type="slidenum">
              <a:rPr lang="en-US"/>
              <a:pPr/>
              <a:t>1</a:t>
            </a:fld>
            <a:endParaRPr lang="en-US"/>
          </a:p>
        </p:txBody>
      </p:sp>
      <p:sp>
        <p:nvSpPr>
          <p:cNvPr id="662530" name="Rectangle 2"/>
          <p:cNvSpPr>
            <a:spLocks noGrp="1" noRot="1" noChangeAspect="1" noChangeArrowheads="1" noTextEdit="1"/>
          </p:cNvSpPr>
          <p:nvPr>
            <p:ph type="sldImg"/>
          </p:nvPr>
        </p:nvSpPr>
        <p:spPr>
          <a:ln/>
        </p:spPr>
      </p:sp>
      <p:sp>
        <p:nvSpPr>
          <p:cNvPr id="66253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4664212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C8793D6-ECCE-4054-BA59-2ED085BBFD5B}" type="slidenum">
              <a:rPr lang="en-US"/>
              <a:pPr/>
              <a:t>10</a:t>
            </a:fld>
            <a:endParaRPr lang="en-US"/>
          </a:p>
        </p:txBody>
      </p:sp>
      <p:sp>
        <p:nvSpPr>
          <p:cNvPr id="633858"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633859"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r>
              <a:rPr lang="en-US"/>
              <a:t>Halpha + continuum image. 55kpc away. The MW has a Snrate of about 2 per century. Harmful ones would be closer than 10pc, for which the rate is less than 1 per 100Myr. </a:t>
            </a:r>
          </a:p>
        </p:txBody>
      </p:sp>
    </p:spTree>
    <p:extLst>
      <p:ext uri="{BB962C8B-B14F-4D97-AF65-F5344CB8AC3E}">
        <p14:creationId xmlns:p14="http://schemas.microsoft.com/office/powerpoint/2010/main" val="24427241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42CA6E-3A81-441F-852C-A7D5614A43DA}" type="slidenum">
              <a:rPr lang="en-US"/>
              <a:pPr/>
              <a:t>11</a:t>
            </a:fld>
            <a:endParaRPr lang="en-US"/>
          </a:p>
        </p:txBody>
      </p:sp>
      <p:sp>
        <p:nvSpPr>
          <p:cNvPr id="674818" name="Rectangle 2"/>
          <p:cNvSpPr>
            <a:spLocks noGrp="1" noRot="1" noChangeAspect="1" noChangeArrowheads="1" noTextEdit="1"/>
          </p:cNvSpPr>
          <p:nvPr>
            <p:ph type="sldImg"/>
          </p:nvPr>
        </p:nvSpPr>
        <p:spPr>
          <a:ln/>
        </p:spPr>
      </p:sp>
      <p:sp>
        <p:nvSpPr>
          <p:cNvPr id="67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753980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F68034-5EB7-4A40-B433-337785E31B3A}" type="slidenum">
              <a:rPr lang="en-US"/>
              <a:pPr/>
              <a:t>12</a:t>
            </a:fld>
            <a:endParaRPr lang="en-US"/>
          </a:p>
        </p:txBody>
      </p:sp>
      <p:sp>
        <p:nvSpPr>
          <p:cNvPr id="678914" name="Rectangle 2"/>
          <p:cNvSpPr>
            <a:spLocks noGrp="1" noRot="1" noChangeAspect="1" noChangeArrowheads="1" noTextEdit="1"/>
          </p:cNvSpPr>
          <p:nvPr>
            <p:ph type="sldImg"/>
          </p:nvPr>
        </p:nvSpPr>
        <p:spPr>
          <a:ln/>
        </p:spPr>
      </p:sp>
      <p:sp>
        <p:nvSpPr>
          <p:cNvPr id="67891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149859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DBF6990-03FF-4E45-BAE4-DDB221995A88}" type="slidenum">
              <a:rPr lang="en-US"/>
              <a:pPr/>
              <a:t>13</a:t>
            </a:fld>
            <a:endParaRPr lang="en-US"/>
          </a:p>
        </p:txBody>
      </p:sp>
      <p:sp>
        <p:nvSpPr>
          <p:cNvPr id="679938" name="Rectangle 2"/>
          <p:cNvSpPr>
            <a:spLocks noGrp="1" noRot="1" noChangeAspect="1" noChangeArrowheads="1" noTextEdit="1"/>
          </p:cNvSpPr>
          <p:nvPr>
            <p:ph type="sldImg"/>
          </p:nvPr>
        </p:nvSpPr>
        <p:spPr>
          <a:ln/>
        </p:spPr>
      </p:sp>
      <p:sp>
        <p:nvSpPr>
          <p:cNvPr id="679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3813799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350ADB-BC00-4BF0-8C56-5ABD146BBA97}" type="slidenum">
              <a:rPr lang="en-US"/>
              <a:pPr/>
              <a:t>14</a:t>
            </a:fld>
            <a:endParaRPr lang="en-US"/>
          </a:p>
        </p:txBody>
      </p:sp>
      <p:sp>
        <p:nvSpPr>
          <p:cNvPr id="673794" name="Rectangle 2"/>
          <p:cNvSpPr>
            <a:spLocks noGrp="1" noRot="1" noChangeAspect="1" noChangeArrowheads="1" noTextEdit="1"/>
          </p:cNvSpPr>
          <p:nvPr>
            <p:ph type="sldImg"/>
          </p:nvPr>
        </p:nvSpPr>
        <p:spPr>
          <a:ln/>
        </p:spPr>
      </p:sp>
      <p:sp>
        <p:nvSpPr>
          <p:cNvPr id="67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609011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F5DBF1F-80F9-4C05-A39D-40A80AB24D0A}" type="slidenum">
              <a:rPr lang="en-US"/>
              <a:pPr/>
              <a:t>15</a:t>
            </a:fld>
            <a:endParaRPr lang="en-US"/>
          </a:p>
        </p:txBody>
      </p:sp>
      <p:sp>
        <p:nvSpPr>
          <p:cNvPr id="681986" name="Rectangle 2"/>
          <p:cNvSpPr>
            <a:spLocks noGrp="1" noRot="1" noChangeAspect="1" noChangeArrowheads="1" noTextEdit="1"/>
          </p:cNvSpPr>
          <p:nvPr>
            <p:ph type="sldImg"/>
          </p:nvPr>
        </p:nvSpPr>
        <p:spPr>
          <a:ln/>
        </p:spPr>
      </p:sp>
      <p:sp>
        <p:nvSpPr>
          <p:cNvPr id="68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621676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522695D-68EE-4596-B797-CBECA26E39C2}" type="slidenum">
              <a:rPr lang="en-US"/>
              <a:pPr/>
              <a:t>16</a:t>
            </a:fld>
            <a:endParaRPr lang="en-US"/>
          </a:p>
        </p:txBody>
      </p:sp>
      <p:sp>
        <p:nvSpPr>
          <p:cNvPr id="684034" name="Rectangle 2"/>
          <p:cNvSpPr>
            <a:spLocks noGrp="1" noRot="1" noChangeAspect="1" noChangeArrowheads="1" noTextEdit="1"/>
          </p:cNvSpPr>
          <p:nvPr>
            <p:ph type="sldImg"/>
          </p:nvPr>
        </p:nvSpPr>
        <p:spPr>
          <a:ln/>
        </p:spPr>
      </p:sp>
      <p:sp>
        <p:nvSpPr>
          <p:cNvPr id="68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8608307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E8F4CB2-1A9C-47D4-B32A-814330E1D4EC}" type="slidenum">
              <a:rPr lang="en-US"/>
              <a:pPr/>
              <a:t>17</a:t>
            </a:fld>
            <a:endParaRPr lang="en-US"/>
          </a:p>
        </p:txBody>
      </p:sp>
      <p:sp>
        <p:nvSpPr>
          <p:cNvPr id="686082" name="Rectangle 2"/>
          <p:cNvSpPr>
            <a:spLocks noGrp="1" noRot="1" noChangeAspect="1" noChangeArrowheads="1" noTextEdit="1"/>
          </p:cNvSpPr>
          <p:nvPr>
            <p:ph type="sldImg"/>
          </p:nvPr>
        </p:nvSpPr>
        <p:spPr>
          <a:ln/>
        </p:spPr>
      </p:sp>
      <p:sp>
        <p:nvSpPr>
          <p:cNvPr id="68608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072689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4C0580-E237-4005-8125-B6B93BF8B99F}" type="slidenum">
              <a:rPr lang="en-US"/>
              <a:pPr/>
              <a:t>18</a:t>
            </a:fld>
            <a:endParaRPr lang="en-US"/>
          </a:p>
        </p:txBody>
      </p:sp>
      <p:sp>
        <p:nvSpPr>
          <p:cNvPr id="689154" name="Rectangle 2"/>
          <p:cNvSpPr>
            <a:spLocks noGrp="1" noRot="1" noChangeAspect="1" noChangeArrowheads="1" noTextEdit="1"/>
          </p:cNvSpPr>
          <p:nvPr>
            <p:ph type="sldImg"/>
          </p:nvPr>
        </p:nvSpPr>
        <p:spPr>
          <a:ln/>
        </p:spPr>
      </p:sp>
      <p:sp>
        <p:nvSpPr>
          <p:cNvPr id="68915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924913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DD6AE4-9933-4F28-BFBF-C260A26463D3}" type="slidenum">
              <a:rPr lang="en-US"/>
              <a:pPr/>
              <a:t>19</a:t>
            </a:fld>
            <a:endParaRPr lang="en-US"/>
          </a:p>
        </p:txBody>
      </p:sp>
      <p:sp>
        <p:nvSpPr>
          <p:cNvPr id="703490"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703491"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68801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A18A4B-C88F-43BE-9D6D-659A24938BB6}" type="slidenum">
              <a:rPr lang="en-US"/>
              <a:pPr/>
              <a:t>2</a:t>
            </a:fld>
            <a:endParaRPr lang="en-US"/>
          </a:p>
        </p:txBody>
      </p:sp>
      <p:sp>
        <p:nvSpPr>
          <p:cNvPr id="665602" name="Rectangle 1026"/>
          <p:cNvSpPr>
            <a:spLocks noGrp="1" noRot="1" noChangeAspect="1" noChangeArrowheads="1" noTextEdit="1"/>
          </p:cNvSpPr>
          <p:nvPr>
            <p:ph type="sldImg"/>
          </p:nvPr>
        </p:nvSpPr>
        <p:spPr>
          <a:ln/>
        </p:spPr>
      </p:sp>
      <p:sp>
        <p:nvSpPr>
          <p:cNvPr id="665603"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67423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0B2719-3DFA-413E-AC2E-D503F618678D}" type="slidenum">
              <a:rPr lang="en-US"/>
              <a:pPr/>
              <a:t>23</a:t>
            </a:fld>
            <a:endParaRPr lang="en-US"/>
          </a:p>
        </p:txBody>
      </p:sp>
      <p:sp>
        <p:nvSpPr>
          <p:cNvPr id="675842" name="Rectangle 2"/>
          <p:cNvSpPr>
            <a:spLocks noGrp="1" noRot="1" noChangeAspect="1" noChangeArrowheads="1" noTextEdit="1"/>
          </p:cNvSpPr>
          <p:nvPr>
            <p:ph type="sldImg"/>
          </p:nvPr>
        </p:nvSpPr>
        <p:spPr>
          <a:ln/>
        </p:spPr>
      </p:sp>
      <p:sp>
        <p:nvSpPr>
          <p:cNvPr id="675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9060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D0A65-2DC9-4BFA-8F72-DA34A5C879C6}" type="slidenum">
              <a:rPr lang="en-US"/>
              <a:pPr/>
              <a:t>24</a:t>
            </a:fld>
            <a:endParaRPr lang="en-US"/>
          </a:p>
        </p:txBody>
      </p:sp>
      <p:sp>
        <p:nvSpPr>
          <p:cNvPr id="677890" name="Rectangle 2"/>
          <p:cNvSpPr>
            <a:spLocks noGrp="1" noRot="1" noChangeAspect="1" noChangeArrowheads="1" noTextEdit="1"/>
          </p:cNvSpPr>
          <p:nvPr>
            <p:ph type="sldImg"/>
          </p:nvPr>
        </p:nvSpPr>
        <p:spPr>
          <a:ln/>
        </p:spPr>
      </p:sp>
      <p:sp>
        <p:nvSpPr>
          <p:cNvPr id="67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389839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F2EBF23-FC7C-416C-A867-3FDAE50AB077}" type="slidenum">
              <a:rPr lang="en-US"/>
              <a:pPr/>
              <a:t>25</a:t>
            </a:fld>
            <a:endParaRPr lang="en-US"/>
          </a:p>
        </p:txBody>
      </p:sp>
      <p:sp>
        <p:nvSpPr>
          <p:cNvPr id="750594" name="Rectangle 2"/>
          <p:cNvSpPr>
            <a:spLocks noGrp="1" noRot="1" noChangeAspect="1" noChangeArrowheads="1" noTextEdit="1"/>
          </p:cNvSpPr>
          <p:nvPr>
            <p:ph type="sldImg"/>
          </p:nvPr>
        </p:nvSpPr>
        <p:spPr>
          <a:ln/>
        </p:spPr>
      </p:sp>
      <p:sp>
        <p:nvSpPr>
          <p:cNvPr id="7505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445464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12705CC-94EE-4C7B-BB8E-2533E91CF790}" type="slidenum">
              <a:rPr lang="en-US"/>
              <a:pPr/>
              <a:t>26</a:t>
            </a:fld>
            <a:endParaRPr lang="en-US"/>
          </a:p>
        </p:txBody>
      </p:sp>
      <p:sp>
        <p:nvSpPr>
          <p:cNvPr id="630786"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630787"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32671017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17EBE77-2114-4AE5-8868-F368A6E81657}" type="slidenum">
              <a:rPr lang="en-US"/>
              <a:pPr/>
              <a:t>3</a:t>
            </a:fld>
            <a:endParaRPr lang="en-US"/>
          </a:p>
        </p:txBody>
      </p:sp>
      <p:sp>
        <p:nvSpPr>
          <p:cNvPr id="666626" name="Rectangle 1026"/>
          <p:cNvSpPr>
            <a:spLocks noGrp="1" noRot="1" noChangeAspect="1" noChangeArrowheads="1" noTextEdit="1"/>
          </p:cNvSpPr>
          <p:nvPr>
            <p:ph type="sldImg"/>
          </p:nvPr>
        </p:nvSpPr>
        <p:spPr>
          <a:ln/>
        </p:spPr>
      </p:sp>
      <p:sp>
        <p:nvSpPr>
          <p:cNvPr id="666627" name="Rectangle 1027"/>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3394301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729FF81-1617-4E4A-A024-14B77EBBF168}" type="slidenum">
              <a:rPr lang="en-US" smtClean="0"/>
              <a:pPr/>
              <a:t>4</a:t>
            </a:fld>
            <a:endParaRPr lang="en-US"/>
          </a:p>
        </p:txBody>
      </p:sp>
    </p:spTree>
    <p:extLst>
      <p:ext uri="{BB962C8B-B14F-4D97-AF65-F5344CB8AC3E}">
        <p14:creationId xmlns:p14="http://schemas.microsoft.com/office/powerpoint/2010/main" val="4034430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43ECD0-DD98-485C-99BF-11782ADC9ED9}" type="slidenum">
              <a:rPr lang="en-US"/>
              <a:pPr/>
              <a:t>5</a:t>
            </a:fld>
            <a:endParaRPr lang="en-US"/>
          </a:p>
        </p:txBody>
      </p:sp>
      <p:sp>
        <p:nvSpPr>
          <p:cNvPr id="668674" name="Rectangle 2"/>
          <p:cNvSpPr>
            <a:spLocks noGrp="1" noRot="1" noChangeAspect="1" noChangeArrowheads="1" noTextEdit="1"/>
          </p:cNvSpPr>
          <p:nvPr>
            <p:ph type="sldImg"/>
          </p:nvPr>
        </p:nvSpPr>
        <p:spPr>
          <a:ln/>
        </p:spPr>
      </p:sp>
      <p:sp>
        <p:nvSpPr>
          <p:cNvPr id="6686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2067249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C9BF2B-A519-487A-B058-EB861B13601E}" type="slidenum">
              <a:rPr lang="en-US"/>
              <a:pPr/>
              <a:t>6</a:t>
            </a:fld>
            <a:endParaRPr lang="en-US"/>
          </a:p>
        </p:txBody>
      </p:sp>
      <p:sp>
        <p:nvSpPr>
          <p:cNvPr id="667650" name="Rectangle 2"/>
          <p:cNvSpPr>
            <a:spLocks noGrp="1" noRot="1" noChangeAspect="1" noChangeArrowheads="1" noTextEdit="1"/>
          </p:cNvSpPr>
          <p:nvPr>
            <p:ph type="sldImg"/>
          </p:nvPr>
        </p:nvSpPr>
        <p:spPr>
          <a:ln/>
        </p:spPr>
      </p:sp>
      <p:sp>
        <p:nvSpPr>
          <p:cNvPr id="66765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6116661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147AF85-581B-4328-B773-1540A9AD5524}" type="slidenum">
              <a:rPr lang="en-US"/>
              <a:pPr/>
              <a:t>7</a:t>
            </a:fld>
            <a:endParaRPr lang="en-US"/>
          </a:p>
        </p:txBody>
      </p:sp>
      <p:sp>
        <p:nvSpPr>
          <p:cNvPr id="622594" name="Rectangle 2"/>
          <p:cNvSpPr>
            <a:spLocks noGrp="1" noRot="1" noChangeAspect="1" noChangeArrowheads="1"/>
          </p:cNvSpPr>
          <p:nvPr>
            <p:ph type="sldImg"/>
          </p:nvPr>
        </p:nvSpPr>
        <p:spPr bwMode="auto">
          <a:xfrm>
            <a:off x="2973388" y="550863"/>
            <a:ext cx="3654425" cy="2741612"/>
          </a:xfrm>
          <a:prstGeom prst="rect">
            <a:avLst/>
          </a:prstGeom>
          <a:solidFill>
            <a:srgbClr val="FFFFFF"/>
          </a:solidFill>
          <a:ln>
            <a:solidFill>
              <a:srgbClr val="000000"/>
            </a:solidFill>
            <a:miter lim="800000"/>
            <a:headEnd/>
            <a:tailEnd/>
          </a:ln>
        </p:spPr>
      </p:sp>
      <p:sp>
        <p:nvSpPr>
          <p:cNvPr id="622595" name="Rectangle 3"/>
          <p:cNvSpPr>
            <a:spLocks noGrp="1" noChangeArrowheads="1"/>
          </p:cNvSpPr>
          <p:nvPr>
            <p:ph type="body" idx="1"/>
          </p:nvPr>
        </p:nvSpPr>
        <p:spPr bwMode="auto">
          <a:xfrm>
            <a:off x="1280160" y="3474720"/>
            <a:ext cx="7040880" cy="3291840"/>
          </a:xfrm>
          <a:prstGeom prst="rect">
            <a:avLst/>
          </a:prstGeom>
          <a:solidFill>
            <a:srgbClr val="FFFFFF"/>
          </a:solidFill>
          <a:ln>
            <a:solidFill>
              <a:srgbClr val="000000"/>
            </a:solidFill>
            <a:miter lim="800000"/>
            <a:headEnd/>
            <a:tailEnd/>
          </a:ln>
        </p:spPr>
        <p:txBody>
          <a:bodyPr/>
          <a:lstStyle/>
          <a:p>
            <a:endParaRPr lang="en-US"/>
          </a:p>
        </p:txBody>
      </p:sp>
    </p:spTree>
    <p:extLst>
      <p:ext uri="{BB962C8B-B14F-4D97-AF65-F5344CB8AC3E}">
        <p14:creationId xmlns:p14="http://schemas.microsoft.com/office/powerpoint/2010/main" val="183975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1C1831D-6E5B-40D9-B418-AE8B68B1B3FC}" type="slidenum">
              <a:rPr lang="en-US"/>
              <a:pPr/>
              <a:t>8</a:t>
            </a:fld>
            <a:endParaRPr lang="en-US"/>
          </a:p>
        </p:txBody>
      </p:sp>
      <p:sp>
        <p:nvSpPr>
          <p:cNvPr id="671746" name="Rectangle 2"/>
          <p:cNvSpPr>
            <a:spLocks noGrp="1" noRot="1" noChangeAspect="1" noChangeArrowheads="1" noTextEdit="1"/>
          </p:cNvSpPr>
          <p:nvPr>
            <p:ph type="sldImg"/>
          </p:nvPr>
        </p:nvSpPr>
        <p:spPr>
          <a:ln/>
        </p:spPr>
      </p:sp>
      <p:sp>
        <p:nvSpPr>
          <p:cNvPr id="671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5283049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2D1BAB-8503-4854-8CBE-C3AE7909CED0}" type="slidenum">
              <a:rPr lang="en-US"/>
              <a:pPr/>
              <a:t>9</a:t>
            </a:fld>
            <a:endParaRPr lang="en-US"/>
          </a:p>
        </p:txBody>
      </p:sp>
      <p:sp>
        <p:nvSpPr>
          <p:cNvPr id="672770" name="Rectangle 1026"/>
          <p:cNvSpPr>
            <a:spLocks noGrp="1" noRot="1" noChangeAspect="1" noChangeArrowheads="1" noTextEdit="1"/>
          </p:cNvSpPr>
          <p:nvPr>
            <p:ph type="sldImg"/>
          </p:nvPr>
        </p:nvSpPr>
        <p:spPr>
          <a:ln/>
        </p:spPr>
      </p:sp>
      <p:sp>
        <p:nvSpPr>
          <p:cNvPr id="672771" name="Rectangle 1027"/>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4830271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7DAB423-97DE-4E67-9336-192F8B35A16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A56EBD1-D306-4D78-AFE1-562164D01E29}"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52400"/>
            <a:ext cx="194310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52400"/>
            <a:ext cx="567690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5C2AAFF-B584-4CF6-BBDF-AFFF24AF658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bg2"/>
                </a:solidFill>
              </a:defRPr>
            </a:lvl1pPr>
          </a:lstStyle>
          <a:p>
            <a:fld id="{CB12F119-7E40-414B-96E5-1A71FB0478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7D4E26E-A768-4F7A-88BC-6CB2FDDB03BE}"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2192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9200"/>
            <a:ext cx="3810000"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8AEF6366-B070-479D-A8DD-5AE8B9BDBA7C}"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4B93D6A2-D5FA-45B4-97E7-73D48697095D}"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83C5B5A0-46A8-4E0A-A7FA-294209385601}"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687D17A1-6988-4DB7-89E5-11A2D14FFDA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E55FD19C-0E34-49D5-B4ED-28B2813CF3EF}"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0C7EE7D-A720-4C80-A83D-044D14EBE08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152400"/>
            <a:ext cx="77724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219200"/>
            <a:ext cx="777240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solidFill>
                  <a:schemeClr val="tx1"/>
                </a:solidFill>
                <a:latin typeface="Times New Roman" pitchFamily="-128" charset="0"/>
              </a:defRPr>
            </a:lvl1pPr>
          </a:lstStyle>
          <a:p>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a:solidFill>
                  <a:schemeClr val="tx1"/>
                </a:solidFill>
                <a:latin typeface="Times New Roman" pitchFamily="-128" charset="0"/>
              </a:defRPr>
            </a:lvl1pPr>
          </a:lstStyle>
          <a:p>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a:solidFill>
                  <a:schemeClr val="tx1"/>
                </a:solidFill>
                <a:latin typeface="Times New Roman" pitchFamily="-128" charset="0"/>
              </a:defRPr>
            </a:lvl1pPr>
          </a:lstStyle>
          <a:p>
            <a:fld id="{07B7D00C-D34F-4137-9D6A-8BC2F09DEB14}" type="slidenum">
              <a:rPr lang="en-US"/>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fontAlgn="base">
        <a:spcBef>
          <a:spcPct val="0"/>
        </a:spcBef>
        <a:spcAft>
          <a:spcPct val="0"/>
        </a:spcAft>
        <a:defRPr sz="3200">
          <a:solidFill>
            <a:schemeClr val="bg2"/>
          </a:solidFill>
          <a:latin typeface="+mj-lt"/>
          <a:ea typeface="+mj-ea"/>
          <a:cs typeface="+mj-cs"/>
        </a:defRPr>
      </a:lvl1pPr>
      <a:lvl2pPr algn="ctr" rtl="0" fontAlgn="base">
        <a:spcBef>
          <a:spcPct val="0"/>
        </a:spcBef>
        <a:spcAft>
          <a:spcPct val="0"/>
        </a:spcAft>
        <a:defRPr sz="3200">
          <a:solidFill>
            <a:schemeClr val="bg2"/>
          </a:solidFill>
          <a:latin typeface="Helvetica" pitchFamily="-128" charset="0"/>
        </a:defRPr>
      </a:lvl2pPr>
      <a:lvl3pPr algn="ctr" rtl="0" fontAlgn="base">
        <a:spcBef>
          <a:spcPct val="0"/>
        </a:spcBef>
        <a:spcAft>
          <a:spcPct val="0"/>
        </a:spcAft>
        <a:defRPr sz="3200">
          <a:solidFill>
            <a:schemeClr val="bg2"/>
          </a:solidFill>
          <a:latin typeface="Helvetica" pitchFamily="-128" charset="0"/>
        </a:defRPr>
      </a:lvl3pPr>
      <a:lvl4pPr algn="ctr" rtl="0" fontAlgn="base">
        <a:spcBef>
          <a:spcPct val="0"/>
        </a:spcBef>
        <a:spcAft>
          <a:spcPct val="0"/>
        </a:spcAft>
        <a:defRPr sz="3200">
          <a:solidFill>
            <a:schemeClr val="bg2"/>
          </a:solidFill>
          <a:latin typeface="Helvetica" pitchFamily="-128" charset="0"/>
        </a:defRPr>
      </a:lvl4pPr>
      <a:lvl5pPr algn="ctr" rtl="0" fontAlgn="base">
        <a:spcBef>
          <a:spcPct val="0"/>
        </a:spcBef>
        <a:spcAft>
          <a:spcPct val="0"/>
        </a:spcAft>
        <a:defRPr sz="3200">
          <a:solidFill>
            <a:schemeClr val="bg2"/>
          </a:solidFill>
          <a:latin typeface="Helvetica" pitchFamily="-128" charset="0"/>
        </a:defRPr>
      </a:lvl5pPr>
      <a:lvl6pPr marL="457200" algn="ctr" rtl="0" fontAlgn="base">
        <a:spcBef>
          <a:spcPct val="0"/>
        </a:spcBef>
        <a:spcAft>
          <a:spcPct val="0"/>
        </a:spcAft>
        <a:defRPr sz="3200">
          <a:solidFill>
            <a:schemeClr val="bg2"/>
          </a:solidFill>
          <a:latin typeface="Helvetica" pitchFamily="-128" charset="0"/>
        </a:defRPr>
      </a:lvl6pPr>
      <a:lvl7pPr marL="914400" algn="ctr" rtl="0" fontAlgn="base">
        <a:spcBef>
          <a:spcPct val="0"/>
        </a:spcBef>
        <a:spcAft>
          <a:spcPct val="0"/>
        </a:spcAft>
        <a:defRPr sz="3200">
          <a:solidFill>
            <a:schemeClr val="bg2"/>
          </a:solidFill>
          <a:latin typeface="Helvetica" pitchFamily="-128" charset="0"/>
        </a:defRPr>
      </a:lvl7pPr>
      <a:lvl8pPr marL="1371600" algn="ctr" rtl="0" fontAlgn="base">
        <a:spcBef>
          <a:spcPct val="0"/>
        </a:spcBef>
        <a:spcAft>
          <a:spcPct val="0"/>
        </a:spcAft>
        <a:defRPr sz="3200">
          <a:solidFill>
            <a:schemeClr val="bg2"/>
          </a:solidFill>
          <a:latin typeface="Helvetica" pitchFamily="-128" charset="0"/>
        </a:defRPr>
      </a:lvl8pPr>
      <a:lvl9pPr marL="1828800" algn="ctr" rtl="0" fontAlgn="base">
        <a:spcBef>
          <a:spcPct val="0"/>
        </a:spcBef>
        <a:spcAft>
          <a:spcPct val="0"/>
        </a:spcAft>
        <a:defRPr sz="3200">
          <a:solidFill>
            <a:schemeClr val="bg2"/>
          </a:solidFill>
          <a:latin typeface="Helvetica" pitchFamily="-128" charset="0"/>
        </a:defRPr>
      </a:lvl9pPr>
    </p:titleStyle>
    <p:bodyStyle>
      <a:lvl1pPr marL="342900" indent="-342900" algn="l" rtl="0" fontAlgn="base">
        <a:spcBef>
          <a:spcPct val="20000"/>
        </a:spcBef>
        <a:spcAft>
          <a:spcPct val="0"/>
        </a:spcAft>
        <a:buChar char="•"/>
        <a:defRPr>
          <a:solidFill>
            <a:schemeClr val="bg2"/>
          </a:solidFill>
          <a:latin typeface="+mn-lt"/>
          <a:ea typeface="+mn-ea"/>
          <a:cs typeface="+mn-cs"/>
        </a:defRPr>
      </a:lvl1pPr>
      <a:lvl2pPr marL="742950" indent="-285750" algn="l" rtl="0" fontAlgn="base">
        <a:spcBef>
          <a:spcPct val="20000"/>
        </a:spcBef>
        <a:spcAft>
          <a:spcPct val="0"/>
        </a:spcAft>
        <a:buChar char="–"/>
        <a:defRPr sz="1600">
          <a:solidFill>
            <a:schemeClr val="bg2"/>
          </a:solidFill>
          <a:latin typeface="+mn-lt"/>
        </a:defRPr>
      </a:lvl2pPr>
      <a:lvl3pPr marL="1143000" indent="-228600" algn="l" rtl="0" fontAlgn="base">
        <a:spcBef>
          <a:spcPct val="20000"/>
        </a:spcBef>
        <a:spcAft>
          <a:spcPct val="0"/>
        </a:spcAft>
        <a:buChar char="•"/>
        <a:defRPr sz="1400">
          <a:solidFill>
            <a:schemeClr val="bg2"/>
          </a:solidFill>
          <a:latin typeface="+mn-lt"/>
        </a:defRPr>
      </a:lvl3pPr>
      <a:lvl4pPr marL="1600200" indent="-228600" algn="l" rtl="0" fontAlgn="base">
        <a:spcBef>
          <a:spcPct val="20000"/>
        </a:spcBef>
        <a:spcAft>
          <a:spcPct val="0"/>
        </a:spcAft>
        <a:buChar char="–"/>
        <a:defRPr sz="1400">
          <a:solidFill>
            <a:schemeClr val="bg2"/>
          </a:solidFill>
          <a:latin typeface="+mn-lt"/>
        </a:defRPr>
      </a:lvl4pPr>
      <a:lvl5pPr marL="2057400" indent="-228600" algn="l" rtl="0" fontAlgn="base">
        <a:spcBef>
          <a:spcPct val="20000"/>
        </a:spcBef>
        <a:spcAft>
          <a:spcPct val="0"/>
        </a:spcAft>
        <a:buChar char="»"/>
        <a:defRPr sz="1400">
          <a:solidFill>
            <a:schemeClr val="bg2"/>
          </a:solidFill>
          <a:latin typeface="+mn-lt"/>
        </a:defRPr>
      </a:lvl5pPr>
      <a:lvl6pPr marL="2514600" indent="-228600" algn="l" rtl="0" fontAlgn="base">
        <a:spcBef>
          <a:spcPct val="20000"/>
        </a:spcBef>
        <a:spcAft>
          <a:spcPct val="0"/>
        </a:spcAft>
        <a:buChar char="»"/>
        <a:defRPr sz="1400">
          <a:solidFill>
            <a:schemeClr val="bg2"/>
          </a:solidFill>
          <a:latin typeface="+mn-lt"/>
        </a:defRPr>
      </a:lvl6pPr>
      <a:lvl7pPr marL="2971800" indent="-228600" algn="l" rtl="0" fontAlgn="base">
        <a:spcBef>
          <a:spcPct val="20000"/>
        </a:spcBef>
        <a:spcAft>
          <a:spcPct val="0"/>
        </a:spcAft>
        <a:buChar char="»"/>
        <a:defRPr sz="1400">
          <a:solidFill>
            <a:schemeClr val="bg2"/>
          </a:solidFill>
          <a:latin typeface="+mn-lt"/>
        </a:defRPr>
      </a:lvl7pPr>
      <a:lvl8pPr marL="3429000" indent="-228600" algn="l" rtl="0" fontAlgn="base">
        <a:spcBef>
          <a:spcPct val="20000"/>
        </a:spcBef>
        <a:spcAft>
          <a:spcPct val="0"/>
        </a:spcAft>
        <a:buChar char="»"/>
        <a:defRPr sz="1400">
          <a:solidFill>
            <a:schemeClr val="bg2"/>
          </a:solidFill>
          <a:latin typeface="+mn-lt"/>
        </a:defRPr>
      </a:lvl8pPr>
      <a:lvl9pPr marL="3886200" indent="-228600" algn="l" rtl="0" fontAlgn="base">
        <a:spcBef>
          <a:spcPct val="20000"/>
        </a:spcBef>
        <a:spcAft>
          <a:spcPct val="0"/>
        </a:spcAft>
        <a:buChar char="»"/>
        <a:defRPr sz="14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http://www.google.com/url?sa=i&amp;rct=j&amp;q=&amp;esrc=s&amp;source=images&amp;cd=&amp;cad=rja&amp;uact=8&amp;docid=zcNIEShWgYUtAM&amp;tbnid=cCB1EMuuAtDNTM:&amp;ved=0CAUQjRw&amp;url=http://www.huffingtonpost.co.uk/2014/01/22/m82-supernova_n_4644356.html&amp;ei=zwIZU5HCA4uJogSk8YDIDw&amp;psig=AFQjCNG7I7kp6X9tsWEIBpYx38mHxG6SFA&amp;ust=1394234395619921" TargetMode="External"/><Relationship Id="rId5" Type="http://schemas.openxmlformats.org/officeDocument/2006/relationships/image" Target="../media/image11.png"/><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7" Type="http://schemas.openxmlformats.org/officeDocument/2006/relationships/image" Target="../media/image18.gif"/><Relationship Id="rId2" Type="http://schemas.openxmlformats.org/officeDocument/2006/relationships/slideLayout" Target="../slideLayouts/slideLayout2.xml"/><Relationship Id="rId1" Type="http://schemas.openxmlformats.org/officeDocument/2006/relationships/video" Target="synch-anim3.gif" TargetMode="Externa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1.xml"/><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png"/></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426" name="Rectangle 2"/>
          <p:cNvSpPr>
            <a:spLocks noGrp="1" noChangeArrowheads="1"/>
          </p:cNvSpPr>
          <p:nvPr>
            <p:ph type="title"/>
          </p:nvPr>
        </p:nvSpPr>
        <p:spPr>
          <a:xfrm>
            <a:off x="762000" y="381000"/>
            <a:ext cx="7772400" cy="1143000"/>
          </a:xfrm>
        </p:spPr>
        <p:txBody>
          <a:bodyPr/>
          <a:lstStyle/>
          <a:p>
            <a:r>
              <a:rPr lang="en-US" dirty="0" smtClean="0"/>
              <a:t>Explosive Deaths </a:t>
            </a:r>
            <a:r>
              <a:rPr lang="en-US" dirty="0"/>
              <a:t>of </a:t>
            </a:r>
            <a:r>
              <a:rPr lang="en-US" dirty="0" smtClean="0"/>
              <a:t>Stars</a:t>
            </a:r>
            <a:br>
              <a:rPr lang="en-US" dirty="0" smtClean="0"/>
            </a:br>
            <a:r>
              <a:rPr lang="en-US" dirty="0" smtClean="0"/>
              <a:t>Sections 20-5 to 20-10</a:t>
            </a:r>
            <a:endParaRPr lang="en-US" dirty="0"/>
          </a:p>
        </p:txBody>
      </p:sp>
      <p:sp>
        <p:nvSpPr>
          <p:cNvPr id="4" name="Slide Number Placeholder 3"/>
          <p:cNvSpPr>
            <a:spLocks noGrp="1"/>
          </p:cNvSpPr>
          <p:nvPr>
            <p:ph type="sldNum" sz="quarter" idx="12"/>
          </p:nvPr>
        </p:nvSpPr>
        <p:spPr/>
        <p:txBody>
          <a:bodyPr/>
          <a:lstStyle/>
          <a:p>
            <a:fld id="{CB12F119-7E40-414B-96E5-1A71FB047899}" type="slidenum">
              <a:rPr lang="en-US" smtClean="0"/>
              <a:pPr/>
              <a:t>1</a:t>
            </a:fld>
            <a:endParaRPr lang="en-US"/>
          </a:p>
        </p:txBody>
      </p:sp>
      <p:pic>
        <p:nvPicPr>
          <p:cNvPr id="1028" name="Picture 4" descr="http://www.spacetelescope.org/static/archives/images/screen/heic0515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95475" y="1447800"/>
            <a:ext cx="5343525" cy="53435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2834" name="Rectangle 2"/>
          <p:cNvSpPr>
            <a:spLocks noGrp="1" noChangeArrowheads="1"/>
          </p:cNvSpPr>
          <p:nvPr>
            <p:ph type="subTitle" idx="1"/>
          </p:nvPr>
        </p:nvSpPr>
        <p:spPr>
          <a:xfrm>
            <a:off x="228600" y="381000"/>
            <a:ext cx="8610600" cy="914400"/>
          </a:xfrm>
        </p:spPr>
        <p:txBody>
          <a:bodyPr/>
          <a:lstStyle/>
          <a:p>
            <a:pPr algn="l"/>
            <a:r>
              <a:rPr lang="en-US" sz="2000" dirty="0"/>
              <a:t>Thus far, theory. </a:t>
            </a:r>
            <a:r>
              <a:rPr lang="en-US" sz="2000" dirty="0" smtClean="0"/>
              <a:t> In 1987 light from a supernova </a:t>
            </a:r>
            <a:r>
              <a:rPr lang="en-US" sz="2000" dirty="0"/>
              <a:t>in Large </a:t>
            </a:r>
            <a:r>
              <a:rPr lang="en-US" sz="2000" dirty="0" err="1"/>
              <a:t>Magellanic</a:t>
            </a:r>
            <a:r>
              <a:rPr lang="en-US" sz="2000" dirty="0"/>
              <a:t> Cloud (dwarf galaxy near Milky Way) reached </a:t>
            </a:r>
            <a:r>
              <a:rPr lang="en-US" sz="2000" dirty="0" smtClean="0"/>
              <a:t>us, providing a good test.</a:t>
            </a:r>
            <a:endParaRPr lang="en-US" sz="2000" dirty="0"/>
          </a:p>
        </p:txBody>
      </p:sp>
      <p:pic>
        <p:nvPicPr>
          <p:cNvPr id="632835" name="Picture 3" descr="figure 26-10"/>
          <p:cNvPicPr>
            <a:picLocks noChangeAspect="1" noChangeArrowheads="1"/>
          </p:cNvPicPr>
          <p:nvPr/>
        </p:nvPicPr>
        <p:blipFill>
          <a:blip r:embed="rId3" cstate="print"/>
          <a:srcRect/>
          <a:stretch>
            <a:fillRect/>
          </a:stretch>
        </p:blipFill>
        <p:spPr bwMode="auto">
          <a:xfrm>
            <a:off x="990600" y="1143000"/>
            <a:ext cx="7223125" cy="4868863"/>
          </a:xfrm>
          <a:prstGeom prst="rect">
            <a:avLst/>
          </a:prstGeom>
          <a:noFill/>
        </p:spPr>
      </p:pic>
      <p:sp>
        <p:nvSpPr>
          <p:cNvPr id="632836" name="Rectangle 4"/>
          <p:cNvSpPr>
            <a:spLocks noChangeArrowheads="1"/>
          </p:cNvSpPr>
          <p:nvPr/>
        </p:nvSpPr>
        <p:spPr bwMode="auto">
          <a:xfrm>
            <a:off x="2057400" y="2743200"/>
            <a:ext cx="1143000" cy="838200"/>
          </a:xfrm>
          <a:prstGeom prst="rect">
            <a:avLst/>
          </a:prstGeom>
          <a:noFill/>
          <a:ln w="9525">
            <a:solidFill>
              <a:schemeClr val="tx1"/>
            </a:solidFill>
            <a:miter lim="800000"/>
            <a:headEnd/>
            <a:tailEnd/>
          </a:ln>
          <a:effectLst/>
        </p:spPr>
        <p:txBody>
          <a:bodyPr wrap="none" anchor="ctr"/>
          <a:lstStyle/>
          <a:p>
            <a:endParaRPr lang="en-US"/>
          </a:p>
        </p:txBody>
      </p:sp>
      <p:sp>
        <p:nvSpPr>
          <p:cNvPr id="5" name="Slide Number Placeholder 4"/>
          <p:cNvSpPr>
            <a:spLocks noGrp="1"/>
          </p:cNvSpPr>
          <p:nvPr>
            <p:ph type="sldNum" sz="quarter" idx="12"/>
          </p:nvPr>
        </p:nvSpPr>
        <p:spPr/>
        <p:txBody>
          <a:bodyPr/>
          <a:lstStyle/>
          <a:p>
            <a:fld id="{A7DAB423-97DE-4E67-9336-192F8B35A16F}" type="slidenum">
              <a:rPr lang="en-US" smtClean="0">
                <a:solidFill>
                  <a:schemeClr val="bg2"/>
                </a:solidFill>
              </a:rPr>
              <a:pPr/>
              <a:t>10</a:t>
            </a:fld>
            <a:endParaRPr lang="en-US">
              <a:solidFill>
                <a:schemeClr val="bg2"/>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6930" name="Picture 2" descr="sn1987abeforeafter"/>
          <p:cNvPicPr>
            <a:picLocks noChangeAspect="1" noChangeArrowheads="1"/>
          </p:cNvPicPr>
          <p:nvPr/>
        </p:nvPicPr>
        <p:blipFill>
          <a:blip r:embed="rId3" cstate="print"/>
          <a:srcRect/>
          <a:stretch>
            <a:fillRect/>
          </a:stretch>
        </p:blipFill>
        <p:spPr bwMode="auto">
          <a:xfrm>
            <a:off x="2057400" y="1008063"/>
            <a:ext cx="5943600" cy="4783137"/>
          </a:xfrm>
          <a:prstGeom prst="rect">
            <a:avLst/>
          </a:prstGeom>
          <a:noFill/>
          <a:effectLst/>
        </p:spPr>
      </p:pic>
      <p:sp>
        <p:nvSpPr>
          <p:cNvPr id="3" name="Slide Number Placeholder 2"/>
          <p:cNvSpPr>
            <a:spLocks noGrp="1"/>
          </p:cNvSpPr>
          <p:nvPr>
            <p:ph type="sldNum" sz="quarter" idx="12"/>
          </p:nvPr>
        </p:nvSpPr>
        <p:spPr/>
        <p:txBody>
          <a:bodyPr/>
          <a:lstStyle/>
          <a:p>
            <a:fld id="{CB12F119-7E40-414B-96E5-1A71FB047899}"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1026" name="Rectangle 2"/>
          <p:cNvSpPr>
            <a:spLocks noGrp="1" noChangeArrowheads="1"/>
          </p:cNvSpPr>
          <p:nvPr>
            <p:ph type="title"/>
          </p:nvPr>
        </p:nvSpPr>
        <p:spPr>
          <a:xfrm>
            <a:off x="685800" y="228600"/>
            <a:ext cx="7772400" cy="1143000"/>
          </a:xfrm>
        </p:spPr>
        <p:txBody>
          <a:bodyPr/>
          <a:lstStyle/>
          <a:p>
            <a:r>
              <a:rPr lang="en-US"/>
              <a:t>Neutrinos and supernovae</a:t>
            </a:r>
          </a:p>
        </p:txBody>
      </p:sp>
      <p:sp>
        <p:nvSpPr>
          <p:cNvPr id="641027" name="Rectangle 3"/>
          <p:cNvSpPr>
            <a:spLocks noGrp="1" noChangeArrowheads="1"/>
          </p:cNvSpPr>
          <p:nvPr>
            <p:ph type="body" idx="1"/>
          </p:nvPr>
        </p:nvSpPr>
        <p:spPr>
          <a:xfrm>
            <a:off x="762000" y="1524000"/>
            <a:ext cx="7543800" cy="4724400"/>
          </a:xfrm>
        </p:spPr>
        <p:txBody>
          <a:bodyPr/>
          <a:lstStyle/>
          <a:p>
            <a:pPr>
              <a:lnSpc>
                <a:spcPct val="90000"/>
              </a:lnSpc>
            </a:pPr>
            <a:r>
              <a:rPr lang="en-US" sz="2000" dirty="0" smtClean="0"/>
              <a:t>About 98% of </a:t>
            </a:r>
            <a:r>
              <a:rPr lang="en-US" sz="2000" dirty="0"/>
              <a:t>the energy of a supernova comes out in the form of neutrinos, which are formed in the </a:t>
            </a:r>
            <a:r>
              <a:rPr lang="en-US" sz="2000" dirty="0" err="1" smtClean="0"/>
              <a:t>neutronization</a:t>
            </a:r>
            <a:r>
              <a:rPr lang="en-US" sz="2000" dirty="0" smtClean="0"/>
              <a:t> </a:t>
            </a:r>
            <a:r>
              <a:rPr lang="en-US" sz="2000" dirty="0"/>
              <a:t>process.</a:t>
            </a:r>
          </a:p>
          <a:p>
            <a:pPr>
              <a:lnSpc>
                <a:spcPct val="90000"/>
              </a:lnSpc>
              <a:buFontTx/>
              <a:buNone/>
            </a:pPr>
            <a:endParaRPr lang="en-US" sz="2000" dirty="0"/>
          </a:p>
          <a:p>
            <a:pPr>
              <a:lnSpc>
                <a:spcPct val="90000"/>
              </a:lnSpc>
            </a:pPr>
            <a:r>
              <a:rPr lang="en-US" sz="2000" dirty="0"/>
              <a:t>From SN1987A we detected </a:t>
            </a:r>
            <a:r>
              <a:rPr lang="en-US" sz="2000" dirty="0" smtClean="0"/>
              <a:t>burst of neutrinos </a:t>
            </a:r>
            <a:r>
              <a:rPr lang="en-US" sz="2000" dirty="0"/>
              <a:t>at 2 different neutrino detectors.  They arrived 3 hours before the visible light.</a:t>
            </a:r>
          </a:p>
          <a:p>
            <a:pPr>
              <a:lnSpc>
                <a:spcPct val="90000"/>
              </a:lnSpc>
            </a:pPr>
            <a:endParaRPr lang="en-US" sz="2000" dirty="0"/>
          </a:p>
          <a:p>
            <a:pPr>
              <a:lnSpc>
                <a:spcPct val="90000"/>
              </a:lnSpc>
            </a:pPr>
            <a:r>
              <a:rPr lang="en-US" sz="2000" dirty="0"/>
              <a:t>Why before?  Light emitted only when shockwave gets out of core, reaches surface layers of star.</a:t>
            </a:r>
          </a:p>
          <a:p>
            <a:pPr>
              <a:lnSpc>
                <a:spcPct val="90000"/>
              </a:lnSpc>
              <a:buFontTx/>
              <a:buNone/>
            </a:pPr>
            <a:endParaRPr lang="en-US" sz="2000" dirty="0"/>
          </a:p>
        </p:txBody>
      </p:sp>
      <p:sp>
        <p:nvSpPr>
          <p:cNvPr id="4" name="Slide Number Placeholder 3"/>
          <p:cNvSpPr>
            <a:spLocks noGrp="1"/>
          </p:cNvSpPr>
          <p:nvPr>
            <p:ph type="sldNum" sz="quarter" idx="12"/>
          </p:nvPr>
        </p:nvSpPr>
        <p:spPr/>
        <p:txBody>
          <a:bodyPr/>
          <a:lstStyle/>
          <a:p>
            <a:fld id="{CB12F119-7E40-414B-96E5-1A71FB047899}"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2050" name="Rectangle 2"/>
          <p:cNvSpPr>
            <a:spLocks noGrp="1" noChangeArrowheads="1"/>
          </p:cNvSpPr>
          <p:nvPr>
            <p:ph type="body" idx="1"/>
          </p:nvPr>
        </p:nvSpPr>
        <p:spPr>
          <a:xfrm>
            <a:off x="1143000" y="228600"/>
            <a:ext cx="7315200" cy="990600"/>
          </a:xfrm>
        </p:spPr>
        <p:txBody>
          <a:bodyPr/>
          <a:lstStyle/>
          <a:p>
            <a:pPr marL="0" indent="0">
              <a:buFontTx/>
              <a:buNone/>
            </a:pPr>
            <a:r>
              <a:rPr lang="en-US" sz="2000" dirty="0"/>
              <a:t>Supernovae </a:t>
            </a:r>
            <a:r>
              <a:rPr lang="en-US" sz="2000" dirty="0" smtClean="0"/>
              <a:t>can rival brightness of their host galaxy, and we </a:t>
            </a:r>
            <a:r>
              <a:rPr lang="en-US" sz="2000" dirty="0"/>
              <a:t>can see them across the </a:t>
            </a:r>
            <a:r>
              <a:rPr lang="en-US" sz="2000" dirty="0" smtClean="0"/>
              <a:t>Universe.</a:t>
            </a:r>
            <a:endParaRPr lang="en-US" sz="2000" dirty="0"/>
          </a:p>
        </p:txBody>
      </p:sp>
      <p:pic>
        <p:nvPicPr>
          <p:cNvPr id="642051" name="Picture 3" descr="n1637s14"/>
          <p:cNvPicPr>
            <a:picLocks noChangeAspect="1" noChangeArrowheads="1"/>
          </p:cNvPicPr>
          <p:nvPr/>
        </p:nvPicPr>
        <p:blipFill>
          <a:blip r:embed="rId3" cstate="print"/>
          <a:srcRect/>
          <a:stretch>
            <a:fillRect/>
          </a:stretch>
        </p:blipFill>
        <p:spPr bwMode="auto">
          <a:xfrm>
            <a:off x="152400" y="1000124"/>
            <a:ext cx="3116263" cy="2800569"/>
          </a:xfrm>
          <a:prstGeom prst="rect">
            <a:avLst/>
          </a:prstGeom>
          <a:noFill/>
        </p:spPr>
      </p:pic>
      <p:pic>
        <p:nvPicPr>
          <p:cNvPr id="642052" name="Picture 4" descr="n5965s7"/>
          <p:cNvPicPr>
            <a:picLocks noChangeAspect="1" noChangeArrowheads="1"/>
          </p:cNvPicPr>
          <p:nvPr/>
        </p:nvPicPr>
        <p:blipFill>
          <a:blip r:embed="rId4" cstate="print"/>
          <a:srcRect/>
          <a:stretch>
            <a:fillRect/>
          </a:stretch>
        </p:blipFill>
        <p:spPr bwMode="auto">
          <a:xfrm>
            <a:off x="6019800" y="1000125"/>
            <a:ext cx="2835275" cy="2835275"/>
          </a:xfrm>
          <a:prstGeom prst="rect">
            <a:avLst/>
          </a:prstGeom>
          <a:noFill/>
        </p:spPr>
      </p:pic>
      <p:pic>
        <p:nvPicPr>
          <p:cNvPr id="642055" name="Picture 7" descr="NGC3982"/>
          <p:cNvPicPr>
            <a:picLocks noChangeAspect="1" noChangeArrowheads="1"/>
          </p:cNvPicPr>
          <p:nvPr/>
        </p:nvPicPr>
        <p:blipFill>
          <a:blip r:embed="rId5" cstate="print"/>
          <a:srcRect/>
          <a:stretch>
            <a:fillRect/>
          </a:stretch>
        </p:blipFill>
        <p:spPr bwMode="auto">
          <a:xfrm>
            <a:off x="3200400" y="990600"/>
            <a:ext cx="2828925" cy="2828925"/>
          </a:xfrm>
          <a:prstGeom prst="rect">
            <a:avLst/>
          </a:prstGeom>
          <a:noFill/>
        </p:spPr>
      </p:pic>
      <p:sp>
        <p:nvSpPr>
          <p:cNvPr id="642057" name="Text Box 9"/>
          <p:cNvSpPr txBox="1">
            <a:spLocks noChangeArrowheads="1"/>
          </p:cNvSpPr>
          <p:nvPr/>
        </p:nvSpPr>
        <p:spPr bwMode="auto">
          <a:xfrm>
            <a:off x="685800" y="3810000"/>
            <a:ext cx="1752600" cy="517525"/>
          </a:xfrm>
          <a:prstGeom prst="rect">
            <a:avLst/>
          </a:prstGeom>
          <a:noFill/>
          <a:ln w="9525">
            <a:noFill/>
            <a:miter lim="800000"/>
            <a:headEnd/>
            <a:tailEnd/>
          </a:ln>
          <a:effectLst/>
        </p:spPr>
        <p:txBody>
          <a:bodyPr>
            <a:spAutoFit/>
          </a:bodyPr>
          <a:lstStyle/>
          <a:p>
            <a:pPr>
              <a:spcBef>
                <a:spcPct val="50000"/>
              </a:spcBef>
            </a:pPr>
            <a:r>
              <a:rPr lang="en-US" dirty="0"/>
              <a:t>NGC1637, 1999 (9Mpc)</a:t>
            </a:r>
          </a:p>
        </p:txBody>
      </p:sp>
      <p:sp>
        <p:nvSpPr>
          <p:cNvPr id="642058" name="Text Box 10"/>
          <p:cNvSpPr txBox="1">
            <a:spLocks noChangeArrowheads="1"/>
          </p:cNvSpPr>
          <p:nvPr/>
        </p:nvSpPr>
        <p:spPr bwMode="auto">
          <a:xfrm>
            <a:off x="3581400" y="3810000"/>
            <a:ext cx="1752600" cy="517525"/>
          </a:xfrm>
          <a:prstGeom prst="rect">
            <a:avLst/>
          </a:prstGeom>
          <a:noFill/>
          <a:ln w="9525">
            <a:noFill/>
            <a:miter lim="800000"/>
            <a:headEnd/>
            <a:tailEnd/>
          </a:ln>
          <a:effectLst/>
        </p:spPr>
        <p:txBody>
          <a:bodyPr>
            <a:spAutoFit/>
          </a:bodyPr>
          <a:lstStyle/>
          <a:p>
            <a:pPr>
              <a:spcBef>
                <a:spcPct val="50000"/>
              </a:spcBef>
            </a:pPr>
            <a:r>
              <a:rPr lang="en-US" dirty="0"/>
              <a:t>NGC3982, 1998 (23Mpc)</a:t>
            </a:r>
          </a:p>
        </p:txBody>
      </p:sp>
      <p:sp>
        <p:nvSpPr>
          <p:cNvPr id="642059" name="Text Box 11"/>
          <p:cNvSpPr txBox="1">
            <a:spLocks noChangeArrowheads="1"/>
          </p:cNvSpPr>
          <p:nvPr/>
        </p:nvSpPr>
        <p:spPr bwMode="auto">
          <a:xfrm>
            <a:off x="6477000" y="3810000"/>
            <a:ext cx="1752600" cy="517525"/>
          </a:xfrm>
          <a:prstGeom prst="rect">
            <a:avLst/>
          </a:prstGeom>
          <a:noFill/>
          <a:ln w="9525">
            <a:noFill/>
            <a:miter lim="800000"/>
            <a:headEnd/>
            <a:tailEnd/>
          </a:ln>
          <a:effectLst/>
        </p:spPr>
        <p:txBody>
          <a:bodyPr>
            <a:spAutoFit/>
          </a:bodyPr>
          <a:lstStyle/>
          <a:p>
            <a:pPr>
              <a:spcBef>
                <a:spcPct val="50000"/>
              </a:spcBef>
            </a:pPr>
            <a:r>
              <a:rPr lang="en-US"/>
              <a:t>NGC5965, 2001 (50Mpc)</a:t>
            </a:r>
          </a:p>
        </p:txBody>
      </p:sp>
      <p:sp>
        <p:nvSpPr>
          <p:cNvPr id="9" name="Slide Number Placeholder 8"/>
          <p:cNvSpPr>
            <a:spLocks noGrp="1"/>
          </p:cNvSpPr>
          <p:nvPr>
            <p:ph type="sldNum" sz="quarter" idx="12"/>
          </p:nvPr>
        </p:nvSpPr>
        <p:spPr/>
        <p:txBody>
          <a:bodyPr/>
          <a:lstStyle/>
          <a:p>
            <a:fld id="{CB12F119-7E40-414B-96E5-1A71FB047899}" type="slidenum">
              <a:rPr lang="en-US" smtClean="0"/>
              <a:pPr/>
              <a:t>13</a:t>
            </a:fld>
            <a:endParaRPr lang="en-US"/>
          </a:p>
        </p:txBody>
      </p:sp>
      <p:pic>
        <p:nvPicPr>
          <p:cNvPr id="1026" name="Picture 2" descr="http://i.huffpost.com/gen/1576171/thumbs/o-UCL-facebook.jpg">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4591271"/>
            <a:ext cx="3871913" cy="1938885"/>
          </a:xfrm>
          <a:prstGeom prst="rect">
            <a:avLst/>
          </a:prstGeom>
          <a:noFill/>
          <a:extLst>
            <a:ext uri="{909E8E84-426E-40DD-AFC4-6F175D3DCCD1}">
              <a14:hiddenFill xmlns:a14="http://schemas.microsoft.com/office/drawing/2010/main">
                <a:solidFill>
                  <a:srgbClr val="FFFFFF"/>
                </a:solidFill>
              </a14:hiddenFill>
            </a:ext>
          </a:extLst>
        </p:spPr>
      </p:pic>
      <p:sp>
        <p:nvSpPr>
          <p:cNvPr id="11" name="Text Box 10"/>
          <p:cNvSpPr txBox="1">
            <a:spLocks noChangeArrowheads="1"/>
          </p:cNvSpPr>
          <p:nvPr/>
        </p:nvSpPr>
        <p:spPr bwMode="auto">
          <a:xfrm>
            <a:off x="4267200" y="5943600"/>
            <a:ext cx="1752600" cy="307777"/>
          </a:xfrm>
          <a:prstGeom prst="rect">
            <a:avLst/>
          </a:prstGeom>
          <a:noFill/>
          <a:ln w="9525">
            <a:noFill/>
            <a:miter lim="800000"/>
            <a:headEnd/>
            <a:tailEnd/>
          </a:ln>
          <a:effectLst/>
        </p:spPr>
        <p:txBody>
          <a:bodyPr>
            <a:spAutoFit/>
          </a:bodyPr>
          <a:lstStyle/>
          <a:p>
            <a:pPr>
              <a:spcBef>
                <a:spcPct val="50000"/>
              </a:spcBef>
            </a:pPr>
            <a:r>
              <a:rPr lang="en-US" dirty="0" smtClean="0"/>
              <a:t>M82, 2014 (</a:t>
            </a:r>
            <a:r>
              <a:rPr lang="en-US" dirty="0"/>
              <a:t>6</a:t>
            </a:r>
            <a:r>
              <a:rPr lang="en-US" dirty="0" smtClean="0"/>
              <a:t>Mpc</a:t>
            </a:r>
            <a:r>
              <a:rPr lang="en-US" dirty="0"/>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1810" name="Rectangle 2"/>
          <p:cNvSpPr>
            <a:spLocks noGrp="1" noChangeArrowheads="1"/>
          </p:cNvSpPr>
          <p:nvPr>
            <p:ph type="title"/>
          </p:nvPr>
        </p:nvSpPr>
        <p:spPr>
          <a:xfrm>
            <a:off x="685800" y="50958"/>
            <a:ext cx="7772400" cy="990600"/>
          </a:xfrm>
        </p:spPr>
        <p:txBody>
          <a:bodyPr/>
          <a:lstStyle/>
          <a:p>
            <a:r>
              <a:rPr lang="en-US" dirty="0" smtClean="0"/>
              <a:t>Remaining </a:t>
            </a:r>
            <a:r>
              <a:rPr lang="en-US" dirty="0" err="1" smtClean="0"/>
              <a:t>Nucleosynthesis</a:t>
            </a:r>
            <a:endParaRPr lang="en-US" dirty="0"/>
          </a:p>
        </p:txBody>
      </p:sp>
      <p:sp>
        <p:nvSpPr>
          <p:cNvPr id="631811" name="Rectangle 3"/>
          <p:cNvSpPr>
            <a:spLocks noGrp="1" noChangeArrowheads="1"/>
          </p:cNvSpPr>
          <p:nvPr>
            <p:ph type="body" idx="1"/>
          </p:nvPr>
        </p:nvSpPr>
        <p:spPr>
          <a:xfrm>
            <a:off x="533400" y="3289696"/>
            <a:ext cx="7924800" cy="4800600"/>
          </a:xfrm>
        </p:spPr>
        <p:txBody>
          <a:bodyPr/>
          <a:lstStyle/>
          <a:p>
            <a:pPr>
              <a:lnSpc>
                <a:spcPct val="90000"/>
              </a:lnSpc>
            </a:pPr>
            <a:r>
              <a:rPr lang="en-US" sz="2000" dirty="0" smtClean="0"/>
              <a:t>Some elements not yet mentioned, such as Al, P, made by rare fusion reactions in normal stellar evolution.</a:t>
            </a:r>
          </a:p>
          <a:p>
            <a:pPr>
              <a:lnSpc>
                <a:spcPct val="90000"/>
              </a:lnSpc>
            </a:pPr>
            <a:endParaRPr lang="en-US" sz="2000" dirty="0" smtClean="0"/>
          </a:p>
          <a:p>
            <a:pPr>
              <a:lnSpc>
                <a:spcPct val="90000"/>
              </a:lnSpc>
            </a:pPr>
            <a:r>
              <a:rPr lang="en-US" sz="2000" dirty="0" smtClean="0"/>
              <a:t>Elements </a:t>
            </a:r>
            <a:r>
              <a:rPr lang="en-US" sz="2000" dirty="0"/>
              <a:t>beyond iron </a:t>
            </a:r>
            <a:r>
              <a:rPr lang="en-US" sz="2000" dirty="0" smtClean="0"/>
              <a:t>in </a:t>
            </a:r>
            <a:r>
              <a:rPr lang="en-US" sz="2000" dirty="0"/>
              <a:t>the periodic table </a:t>
            </a:r>
            <a:r>
              <a:rPr lang="en-US" sz="2000" dirty="0" smtClean="0"/>
              <a:t>created during late evolution of massive stars </a:t>
            </a:r>
            <a:r>
              <a:rPr lang="en-GB" sz="2000" dirty="0" smtClean="0">
                <a:solidFill>
                  <a:schemeClr val="bg2"/>
                </a:solidFill>
              </a:rPr>
              <a:t>(lead, gold, copper, silver, etc.) </a:t>
            </a:r>
            <a:r>
              <a:rPr lang="en-US" sz="2000" dirty="0" smtClean="0"/>
              <a:t>and SN explosion itself (thorium, uranium, plutonium, etc.), by “neutron capture”: </a:t>
            </a:r>
            <a:r>
              <a:rPr lang="en-GB" sz="2000" dirty="0" smtClean="0">
                <a:solidFill>
                  <a:schemeClr val="bg2"/>
                </a:solidFill>
              </a:rPr>
              <a:t>some reactions create free neutrons – many more created in supernova.   These </a:t>
            </a:r>
            <a:r>
              <a:rPr lang="en-GB" sz="2000" dirty="0" smtClean="0"/>
              <a:t>can be</a:t>
            </a:r>
            <a:r>
              <a:rPr lang="en-GB" sz="2000" dirty="0" smtClean="0">
                <a:solidFill>
                  <a:schemeClr val="bg2"/>
                </a:solidFill>
              </a:rPr>
              <a:t> absorbed by other nuclei.  If nucleus now unstable, n decays into p =&gt; new element</a:t>
            </a:r>
            <a:r>
              <a:rPr lang="en-US" sz="2000" dirty="0"/>
              <a:t>. </a:t>
            </a:r>
            <a:endParaRPr lang="en-US" sz="2000" dirty="0" smtClean="0"/>
          </a:p>
          <a:p>
            <a:pPr>
              <a:lnSpc>
                <a:spcPct val="90000"/>
              </a:lnSpc>
            </a:pPr>
            <a:endParaRPr lang="en-US" sz="2000" dirty="0"/>
          </a:p>
          <a:p>
            <a:pPr>
              <a:lnSpc>
                <a:spcPct val="90000"/>
              </a:lnSpc>
            </a:pPr>
            <a:r>
              <a:rPr lang="en-US" sz="2000" dirty="0" smtClean="0"/>
              <a:t>This </a:t>
            </a:r>
            <a:r>
              <a:rPr lang="en-US" sz="2000" dirty="0"/>
              <a:t>enriched material is eventually available for the formation of the next generation of stars and planets.</a:t>
            </a:r>
          </a:p>
          <a:p>
            <a:pPr>
              <a:lnSpc>
                <a:spcPct val="90000"/>
              </a:lnSpc>
            </a:pPr>
            <a:endParaRPr lang="en-US" sz="2000" dirty="0"/>
          </a:p>
          <a:p>
            <a:pPr>
              <a:lnSpc>
                <a:spcPct val="90000"/>
              </a:lnSpc>
              <a:buFontTx/>
              <a:buNone/>
            </a:pPr>
            <a:endParaRPr lang="en-US" sz="2000" dirty="0"/>
          </a:p>
        </p:txBody>
      </p:sp>
      <p:pic>
        <p:nvPicPr>
          <p:cNvPr id="5" name="Picture 3" descr="ch08_fig8_3"/>
          <p:cNvPicPr>
            <a:picLocks noChangeAspect="1" noChangeArrowheads="1"/>
          </p:cNvPicPr>
          <p:nvPr/>
        </p:nvPicPr>
        <p:blipFill>
          <a:blip r:embed="rId3" cstate="print"/>
          <a:srcRect/>
          <a:stretch>
            <a:fillRect/>
          </a:stretch>
        </p:blipFill>
        <p:spPr bwMode="auto">
          <a:xfrm>
            <a:off x="1447800" y="865779"/>
            <a:ext cx="6248400" cy="2442331"/>
          </a:xfrm>
          <a:prstGeom prst="rect">
            <a:avLst/>
          </a:prstGeom>
          <a:noFill/>
        </p:spPr>
      </p:pic>
      <p:sp>
        <p:nvSpPr>
          <p:cNvPr id="6" name="Slide Number Placeholder 5"/>
          <p:cNvSpPr>
            <a:spLocks noGrp="1"/>
          </p:cNvSpPr>
          <p:nvPr>
            <p:ph type="sldNum" sz="quarter" idx="12"/>
          </p:nvPr>
        </p:nvSpPr>
        <p:spPr>
          <a:xfrm>
            <a:off x="-1371600" y="6400800"/>
            <a:ext cx="1905000" cy="457200"/>
          </a:xfrm>
        </p:spPr>
        <p:txBody>
          <a:bodyPr/>
          <a:lstStyle/>
          <a:p>
            <a:fld id="{CB12F119-7E40-414B-96E5-1A71FB047899}" type="slidenum">
              <a:rPr lang="en-US" smtClean="0"/>
              <a:pPr/>
              <a:t>14</a:t>
            </a:fld>
            <a:endParaRPr 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ChangeArrowheads="1"/>
          </p:cNvSpPr>
          <p:nvPr>
            <p:ph type="title"/>
          </p:nvPr>
        </p:nvSpPr>
        <p:spPr>
          <a:xfrm>
            <a:off x="609600" y="228600"/>
            <a:ext cx="7772400" cy="838200"/>
          </a:xfrm>
        </p:spPr>
        <p:txBody>
          <a:bodyPr/>
          <a:lstStyle/>
          <a:p>
            <a:r>
              <a:rPr lang="en-US"/>
              <a:t>Types of supernovae</a:t>
            </a:r>
          </a:p>
        </p:txBody>
      </p:sp>
      <p:sp>
        <p:nvSpPr>
          <p:cNvPr id="644099" name="Rectangle 3"/>
          <p:cNvSpPr>
            <a:spLocks noGrp="1" noChangeArrowheads="1"/>
          </p:cNvSpPr>
          <p:nvPr>
            <p:ph type="body" idx="1"/>
          </p:nvPr>
        </p:nvSpPr>
        <p:spPr>
          <a:xfrm>
            <a:off x="762000" y="1447800"/>
            <a:ext cx="7696200" cy="4953000"/>
          </a:xfrm>
        </p:spPr>
        <p:txBody>
          <a:bodyPr/>
          <a:lstStyle/>
          <a:p>
            <a:r>
              <a:rPr lang="en-US" sz="2000" dirty="0" smtClean="0"/>
              <a:t>Supernova classified observationally by spectra of debris.  Then must relate to progenitor properties.</a:t>
            </a:r>
          </a:p>
          <a:p>
            <a:endParaRPr lang="en-US" sz="2000" dirty="0" smtClean="0"/>
          </a:p>
          <a:p>
            <a:r>
              <a:rPr lang="en-US" sz="2000" dirty="0" smtClean="0"/>
              <a:t>“Type </a:t>
            </a:r>
            <a:r>
              <a:rPr lang="en-US" sz="2000" dirty="0" smtClean="0"/>
              <a:t>II” supernovae show </a:t>
            </a:r>
            <a:r>
              <a:rPr lang="en-US" sz="2000" dirty="0"/>
              <a:t>hydrogen emission lines in their spectra</a:t>
            </a:r>
            <a:r>
              <a:rPr lang="en-US" sz="2000" dirty="0" smtClean="0"/>
              <a:t>.</a:t>
            </a:r>
            <a:endParaRPr lang="en-US" sz="2000" dirty="0"/>
          </a:p>
          <a:p>
            <a:pPr>
              <a:buFontTx/>
              <a:buNone/>
            </a:pPr>
            <a:endParaRPr lang="en-US" sz="2000" dirty="0"/>
          </a:p>
          <a:p>
            <a:r>
              <a:rPr lang="en-US" sz="2000" dirty="0"/>
              <a:t>Why? These highly massive stars still have H in their atmospheres </a:t>
            </a:r>
            <a:r>
              <a:rPr lang="en-US" sz="2000" dirty="0" smtClean="0"/>
              <a:t>while exploding due to core collapse.</a:t>
            </a:r>
            <a:endParaRPr lang="en-US" sz="2000" dirty="0"/>
          </a:p>
          <a:p>
            <a:endParaRPr lang="en-US" sz="2000" dirty="0"/>
          </a:p>
          <a:p>
            <a:r>
              <a:rPr lang="en-US" sz="2000" dirty="0" smtClean="0"/>
              <a:t>Type I </a:t>
            </a:r>
            <a:r>
              <a:rPr lang="en-US" sz="2000" dirty="0"/>
              <a:t>supernovae </a:t>
            </a:r>
            <a:r>
              <a:rPr lang="en-US" sz="2000" dirty="0" smtClean="0"/>
              <a:t>show </a:t>
            </a:r>
            <a:r>
              <a:rPr lang="en-US" sz="2000" dirty="0"/>
              <a:t>no hydrogen </a:t>
            </a:r>
            <a:r>
              <a:rPr lang="en-US" sz="2000" dirty="0" smtClean="0"/>
              <a:t>lines.  They divide into </a:t>
            </a:r>
            <a:r>
              <a:rPr lang="en-US" sz="2000" dirty="0"/>
              <a:t>Type </a:t>
            </a:r>
            <a:r>
              <a:rPr lang="en-US" sz="2000" dirty="0" err="1"/>
              <a:t>Ia</a:t>
            </a:r>
            <a:r>
              <a:rPr lang="en-US" sz="2000" dirty="0"/>
              <a:t>, </a:t>
            </a:r>
            <a:r>
              <a:rPr lang="en-US" sz="2000" dirty="0" err="1"/>
              <a:t>Ib</a:t>
            </a:r>
            <a:r>
              <a:rPr lang="en-US" sz="2000" dirty="0"/>
              <a:t> and </a:t>
            </a:r>
            <a:r>
              <a:rPr lang="en-US" sz="2000" dirty="0" err="1"/>
              <a:t>Ic</a:t>
            </a:r>
            <a:r>
              <a:rPr lang="en-US" sz="2000" dirty="0" smtClean="0"/>
              <a:t>.  Last two are special cases of core collapse in massive star.  Type </a:t>
            </a:r>
            <a:r>
              <a:rPr lang="en-US" sz="2000" dirty="0" err="1" smtClean="0"/>
              <a:t>Ia</a:t>
            </a:r>
            <a:r>
              <a:rPr lang="en-US" sz="2000" dirty="0" smtClean="0"/>
              <a:t> is quite different.</a:t>
            </a:r>
            <a:endParaRPr lang="en-US" sz="2000" dirty="0"/>
          </a:p>
        </p:txBody>
      </p:sp>
      <p:sp>
        <p:nvSpPr>
          <p:cNvPr id="4" name="Slide Number Placeholder 3"/>
          <p:cNvSpPr>
            <a:spLocks noGrp="1"/>
          </p:cNvSpPr>
          <p:nvPr>
            <p:ph type="sldNum" sz="quarter" idx="12"/>
          </p:nvPr>
        </p:nvSpPr>
        <p:spPr/>
        <p:txBody>
          <a:bodyPr/>
          <a:lstStyle/>
          <a:p>
            <a:fld id="{CB12F119-7E40-414B-96E5-1A71FB047899}" type="slidenum">
              <a:rPr lang="en-US" smtClean="0"/>
              <a:pPr/>
              <a:t>15</a:t>
            </a:fld>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146" name="Rectangle 2"/>
          <p:cNvSpPr>
            <a:spLocks noGrp="1" noChangeArrowheads="1"/>
          </p:cNvSpPr>
          <p:nvPr>
            <p:ph type="title"/>
          </p:nvPr>
        </p:nvSpPr>
        <p:spPr>
          <a:xfrm>
            <a:off x="685800" y="0"/>
            <a:ext cx="7772400" cy="1143000"/>
          </a:xfrm>
        </p:spPr>
        <p:txBody>
          <a:bodyPr/>
          <a:lstStyle/>
          <a:p>
            <a:r>
              <a:rPr lang="en-US" dirty="0" smtClean="0"/>
              <a:t>Type </a:t>
            </a:r>
            <a:r>
              <a:rPr lang="en-US" dirty="0" err="1" smtClean="0"/>
              <a:t>Ia</a:t>
            </a:r>
            <a:r>
              <a:rPr lang="en-US" dirty="0" smtClean="0"/>
              <a:t> or Carbon-detonation supernovae</a:t>
            </a:r>
            <a:endParaRPr lang="en-US" dirty="0"/>
          </a:p>
        </p:txBody>
      </p:sp>
      <p:sp>
        <p:nvSpPr>
          <p:cNvPr id="646147" name="Rectangle 3"/>
          <p:cNvSpPr>
            <a:spLocks noGrp="1" noChangeArrowheads="1"/>
          </p:cNvSpPr>
          <p:nvPr>
            <p:ph type="body" idx="1"/>
          </p:nvPr>
        </p:nvSpPr>
        <p:spPr>
          <a:xfrm>
            <a:off x="152400" y="3733800"/>
            <a:ext cx="8305800" cy="2514600"/>
          </a:xfrm>
        </p:spPr>
        <p:txBody>
          <a:bodyPr/>
          <a:lstStyle/>
          <a:p>
            <a:pPr>
              <a:lnSpc>
                <a:spcPct val="90000"/>
              </a:lnSpc>
            </a:pPr>
            <a:r>
              <a:rPr lang="en-US" sz="2000" dirty="0" smtClean="0"/>
              <a:t>Consider </a:t>
            </a:r>
            <a:r>
              <a:rPr lang="en-US" sz="2000" dirty="0"/>
              <a:t>white </a:t>
            </a:r>
            <a:r>
              <a:rPr lang="en-US" sz="2000" dirty="0" smtClean="0"/>
              <a:t>dwarf </a:t>
            </a:r>
            <a:r>
              <a:rPr lang="en-US" sz="2000" dirty="0"/>
              <a:t>in close binary </a:t>
            </a:r>
            <a:r>
              <a:rPr lang="en-US" sz="2000" dirty="0" smtClean="0"/>
              <a:t>system.</a:t>
            </a:r>
            <a:endParaRPr lang="en-US" sz="2000" dirty="0"/>
          </a:p>
          <a:p>
            <a:pPr>
              <a:lnSpc>
                <a:spcPct val="90000"/>
              </a:lnSpc>
            </a:pPr>
            <a:endParaRPr lang="en-US" sz="2000" dirty="0"/>
          </a:p>
          <a:p>
            <a:pPr>
              <a:lnSpc>
                <a:spcPct val="90000"/>
              </a:lnSpc>
            </a:pPr>
            <a:r>
              <a:rPr lang="en-US" sz="2000" dirty="0"/>
              <a:t>Mass transfer pushes white dwarf toward </a:t>
            </a:r>
            <a:r>
              <a:rPr lang="en-US" sz="2000" dirty="0" smtClean="0"/>
              <a:t>“Chandrasekhar limit” of 1.4 </a:t>
            </a:r>
            <a:r>
              <a:rPr lang="en-US" sz="2000" dirty="0"/>
              <a:t>M</a:t>
            </a:r>
            <a:r>
              <a:rPr lang="en-US" sz="2000" baseline="-25000" dirty="0" smtClean="0">
                <a:sym typeface="Wingdings 2" pitchFamily="-128" charset="2"/>
              </a:rPr>
              <a:t></a:t>
            </a:r>
            <a:r>
              <a:rPr lang="en-US" sz="2000" dirty="0" smtClean="0"/>
              <a:t>.  Here gravity overwhelms degeneracy pressure, star contracts </a:t>
            </a:r>
            <a:r>
              <a:rPr lang="en-US" sz="2000" dirty="0"/>
              <a:t>and gets very hot.</a:t>
            </a:r>
          </a:p>
          <a:p>
            <a:pPr>
              <a:lnSpc>
                <a:spcPct val="90000"/>
              </a:lnSpc>
            </a:pPr>
            <a:endParaRPr lang="en-US" sz="2000" dirty="0"/>
          </a:p>
          <a:p>
            <a:pPr>
              <a:lnSpc>
                <a:spcPct val="90000"/>
              </a:lnSpc>
            </a:pPr>
            <a:r>
              <a:rPr lang="en-US" sz="2000" dirty="0"/>
              <a:t>Carbon suddenly ignites in core, because it is degenerate the fusion rate increases </a:t>
            </a:r>
            <a:r>
              <a:rPr lang="en-US" sz="2000" dirty="0" smtClean="0"/>
              <a:t>rapidly: </a:t>
            </a:r>
            <a:r>
              <a:rPr lang="en-US" sz="2000" dirty="0"/>
              <a:t>the star blows </a:t>
            </a:r>
            <a:r>
              <a:rPr lang="en-US" sz="2000"/>
              <a:t>up</a:t>
            </a:r>
            <a:r>
              <a:rPr lang="en-US" sz="2000" smtClean="0"/>
              <a:t>.</a:t>
            </a:r>
            <a:endParaRPr lang="en-US" sz="2000" dirty="0"/>
          </a:p>
        </p:txBody>
      </p:sp>
      <p:sp>
        <p:nvSpPr>
          <p:cNvPr id="646149" name="Comment 5"/>
          <p:cNvSpPr>
            <a:spLocks noChangeArrowheads="1"/>
          </p:cNvSpPr>
          <p:nvPr/>
        </p:nvSpPr>
        <p:spPr bwMode="auto">
          <a:xfrm>
            <a:off x="3124200" y="6248400"/>
            <a:ext cx="2514600" cy="314325"/>
          </a:xfrm>
          <a:prstGeom prst="rect">
            <a:avLst/>
          </a:prstGeom>
          <a:solidFill>
            <a:srgbClr val="FCFF91"/>
          </a:solidFill>
          <a:ln w="9525">
            <a:solidFill>
              <a:srgbClr val="000000"/>
            </a:solidFill>
            <a:miter lim="800000"/>
            <a:headEnd/>
            <a:tailEnd/>
          </a:ln>
          <a:effectLst>
            <a:outerShdw algn="ctr" rotWithShape="0">
              <a:srgbClr val="808080"/>
            </a:outerShdw>
          </a:effectLst>
        </p:spPr>
        <p:txBody>
          <a:bodyPr>
            <a:spAutoFit/>
          </a:bodyPr>
          <a:lstStyle/>
          <a:p>
            <a:pPr>
              <a:spcBef>
                <a:spcPct val="50000"/>
              </a:spcBef>
            </a:pPr>
            <a:r>
              <a:rPr lang="en-US" b="1" dirty="0"/>
              <a:t>Thermonuclear runaway</a:t>
            </a:r>
            <a:endParaRPr lang="en-US" dirty="0"/>
          </a:p>
        </p:txBody>
      </p:sp>
      <p:pic>
        <p:nvPicPr>
          <p:cNvPr id="7" name="Picture 1"/>
          <p:cNvPicPr>
            <a:picLocks noChangeAspect="1" noChangeArrowheads="1"/>
          </p:cNvPicPr>
          <p:nvPr/>
        </p:nvPicPr>
        <p:blipFill>
          <a:blip r:embed="rId3" cstate="print">
            <a:lum contrast="14000"/>
          </a:blip>
          <a:srcRect t="6063" b="40421"/>
          <a:stretch>
            <a:fillRect/>
          </a:stretch>
        </p:blipFill>
        <p:spPr bwMode="auto">
          <a:xfrm>
            <a:off x="228600" y="990600"/>
            <a:ext cx="8585775" cy="2648575"/>
          </a:xfrm>
          <a:prstGeom prst="rect">
            <a:avLst/>
          </a:prstGeom>
          <a:noFill/>
          <a:ln w="9525">
            <a:noFill/>
            <a:miter lim="800000"/>
            <a:headEnd/>
            <a:tailEnd/>
          </a:ln>
        </p:spPr>
      </p:pic>
      <p:sp>
        <p:nvSpPr>
          <p:cNvPr id="9" name="Rectangle 8"/>
          <p:cNvSpPr/>
          <p:nvPr/>
        </p:nvSpPr>
        <p:spPr bwMode="auto">
          <a:xfrm>
            <a:off x="0" y="3352800"/>
            <a:ext cx="1981200" cy="3810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Helvetica" pitchFamily="-128" charset="0"/>
            </a:endParaRPr>
          </a:p>
        </p:txBody>
      </p:sp>
      <p:sp>
        <p:nvSpPr>
          <p:cNvPr id="8" name="Slide Number Placeholder 7"/>
          <p:cNvSpPr>
            <a:spLocks noGrp="1"/>
          </p:cNvSpPr>
          <p:nvPr>
            <p:ph type="sldNum" sz="quarter" idx="12"/>
          </p:nvPr>
        </p:nvSpPr>
        <p:spPr/>
        <p:txBody>
          <a:bodyPr/>
          <a:lstStyle/>
          <a:p>
            <a:fld id="{CB12F119-7E40-414B-96E5-1A71FB047899}" type="slidenum">
              <a:rPr lang="en-US" smtClean="0"/>
              <a:pPr/>
              <a:t>16</a:t>
            </a:fld>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8195" name="Rectangle 3"/>
          <p:cNvSpPr>
            <a:spLocks noGrp="1" noChangeArrowheads="1"/>
          </p:cNvSpPr>
          <p:nvPr>
            <p:ph type="body" idx="4294967295"/>
          </p:nvPr>
        </p:nvSpPr>
        <p:spPr>
          <a:xfrm>
            <a:off x="457200" y="3347503"/>
            <a:ext cx="7772400" cy="1828800"/>
          </a:xfrm>
        </p:spPr>
        <p:txBody>
          <a:bodyPr/>
          <a:lstStyle/>
          <a:p>
            <a:pPr>
              <a:lnSpc>
                <a:spcPct val="90000"/>
              </a:lnSpc>
            </a:pPr>
            <a:r>
              <a:rPr lang="en-US" sz="2000" dirty="0"/>
              <a:t>Type </a:t>
            </a:r>
            <a:r>
              <a:rPr lang="en-US" sz="2000" dirty="0" err="1"/>
              <a:t>Ia</a:t>
            </a:r>
            <a:r>
              <a:rPr lang="en-US" sz="2000" dirty="0"/>
              <a:t> SN have critical importance in understanding the Universe as a whole: they are </a:t>
            </a:r>
            <a:r>
              <a:rPr lang="en-US" sz="2000" i="1" dirty="0"/>
              <a:t>standard candles.</a:t>
            </a:r>
          </a:p>
          <a:p>
            <a:pPr>
              <a:lnSpc>
                <a:spcPct val="90000"/>
              </a:lnSpc>
            </a:pPr>
            <a:endParaRPr lang="en-US" sz="2000" dirty="0"/>
          </a:p>
          <a:p>
            <a:pPr>
              <a:lnSpc>
                <a:spcPct val="90000"/>
              </a:lnSpc>
            </a:pPr>
            <a:r>
              <a:rPr lang="en-US" sz="2000" dirty="0"/>
              <a:t>No matter where in the Universe they happen, they are physically similar: WD with about 1.4 M</a:t>
            </a:r>
            <a:r>
              <a:rPr lang="en-US" sz="2000" baseline="-25000" dirty="0">
                <a:sym typeface="Wingdings 2" pitchFamily="-128" charset="2"/>
              </a:rPr>
              <a:t></a:t>
            </a:r>
            <a:r>
              <a:rPr lang="en-US" sz="2000" dirty="0">
                <a:sym typeface="Wingdings 2" pitchFamily="-128" charset="2"/>
              </a:rPr>
              <a:t> (the Chandrasekhar limit), so they produce similar explosions.</a:t>
            </a:r>
          </a:p>
          <a:p>
            <a:pPr>
              <a:lnSpc>
                <a:spcPct val="90000"/>
              </a:lnSpc>
              <a:buFontTx/>
              <a:buNone/>
            </a:pPr>
            <a:endParaRPr lang="en-US" sz="2000" dirty="0"/>
          </a:p>
        </p:txBody>
      </p:sp>
      <p:sp>
        <p:nvSpPr>
          <p:cNvPr id="648197" name="Text Box 5"/>
          <p:cNvSpPr txBox="1">
            <a:spLocks noChangeArrowheads="1"/>
          </p:cNvSpPr>
          <p:nvPr/>
        </p:nvSpPr>
        <p:spPr bwMode="auto">
          <a:xfrm>
            <a:off x="1066800" y="5334000"/>
            <a:ext cx="7162800" cy="369332"/>
          </a:xfrm>
          <a:prstGeom prst="rect">
            <a:avLst/>
          </a:prstGeom>
          <a:noFill/>
          <a:ln w="9525">
            <a:noFill/>
            <a:miter lim="800000"/>
            <a:headEnd/>
            <a:tailEnd/>
          </a:ln>
          <a:effectLst/>
        </p:spPr>
        <p:txBody>
          <a:bodyPr wrap="square">
            <a:spAutoFit/>
          </a:bodyPr>
          <a:lstStyle/>
          <a:p>
            <a:pPr>
              <a:spcBef>
                <a:spcPct val="50000"/>
              </a:spcBef>
            </a:pPr>
            <a:r>
              <a:rPr lang="en-US" sz="1800" dirty="0"/>
              <a:t>Why is this useful? Would Type II's be as good as standard candles?</a:t>
            </a:r>
          </a:p>
        </p:txBody>
      </p:sp>
      <p:pic>
        <p:nvPicPr>
          <p:cNvPr id="4" name="Picture 3" descr="ch08_fig8_3"/>
          <p:cNvPicPr>
            <a:picLocks noChangeAspect="1" noChangeArrowheads="1"/>
          </p:cNvPicPr>
          <p:nvPr/>
        </p:nvPicPr>
        <p:blipFill>
          <a:blip r:embed="rId3" cstate="print"/>
          <a:srcRect/>
          <a:stretch>
            <a:fillRect/>
          </a:stretch>
        </p:blipFill>
        <p:spPr bwMode="auto">
          <a:xfrm>
            <a:off x="2398986" y="381000"/>
            <a:ext cx="6648935" cy="2598890"/>
          </a:xfrm>
          <a:prstGeom prst="rect">
            <a:avLst/>
          </a:prstGeom>
          <a:noFill/>
        </p:spPr>
      </p:pic>
      <p:sp>
        <p:nvSpPr>
          <p:cNvPr id="5" name="TextBox 4"/>
          <p:cNvSpPr txBox="1"/>
          <p:nvPr/>
        </p:nvSpPr>
        <p:spPr>
          <a:xfrm>
            <a:off x="152400" y="545068"/>
            <a:ext cx="2209800" cy="738664"/>
          </a:xfrm>
          <a:prstGeom prst="rect">
            <a:avLst/>
          </a:prstGeom>
          <a:noFill/>
        </p:spPr>
        <p:txBody>
          <a:bodyPr wrap="square" rtlCol="0">
            <a:spAutoFit/>
          </a:bodyPr>
          <a:lstStyle/>
          <a:p>
            <a:r>
              <a:rPr lang="en-US" dirty="0" smtClean="0"/>
              <a:t>Iron in universe generally comes from this runaway</a:t>
            </a:r>
          </a:p>
          <a:p>
            <a:r>
              <a:rPr lang="en-US" dirty="0"/>
              <a:t>f</a:t>
            </a:r>
            <a:r>
              <a:rPr lang="en-US" dirty="0" smtClean="0"/>
              <a:t>usion in WDs</a:t>
            </a:r>
            <a:endParaRPr lang="en-US" dirty="0"/>
          </a:p>
        </p:txBody>
      </p:sp>
      <p:sp>
        <p:nvSpPr>
          <p:cNvPr id="6" name="Slide Number Placeholder 5"/>
          <p:cNvSpPr>
            <a:spLocks noGrp="1"/>
          </p:cNvSpPr>
          <p:nvPr>
            <p:ph type="sldNum" sz="quarter" idx="12"/>
          </p:nvPr>
        </p:nvSpPr>
        <p:spPr>
          <a:xfrm>
            <a:off x="7010400" y="6477000"/>
            <a:ext cx="1905000" cy="457200"/>
          </a:xfrm>
        </p:spPr>
        <p:txBody>
          <a:bodyPr/>
          <a:lstStyle/>
          <a:p>
            <a:fld id="{687D17A1-6988-4DB7-89E5-11A2D14FFDA3}" type="slidenum">
              <a:rPr lang="en-US" smtClean="0">
                <a:solidFill>
                  <a:schemeClr val="bg2"/>
                </a:solidFill>
              </a:rPr>
              <a:pPr/>
              <a:t>17</a:t>
            </a:fld>
            <a:endParaRPr lang="en-US">
              <a:solidFill>
                <a:schemeClr val="bg2"/>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1266" name="Rectangle 2"/>
          <p:cNvSpPr>
            <a:spLocks noGrp="1" noChangeArrowheads="1"/>
          </p:cNvSpPr>
          <p:nvPr>
            <p:ph type="title"/>
          </p:nvPr>
        </p:nvSpPr>
        <p:spPr>
          <a:xfrm>
            <a:off x="685800" y="76200"/>
            <a:ext cx="7772400" cy="914400"/>
          </a:xfrm>
        </p:spPr>
        <p:txBody>
          <a:bodyPr/>
          <a:lstStyle/>
          <a:p>
            <a:r>
              <a:rPr lang="en-US" dirty="0"/>
              <a:t>Supernova </a:t>
            </a:r>
            <a:r>
              <a:rPr lang="en-US" dirty="0" smtClean="0"/>
              <a:t>remnants (SNRs)</a:t>
            </a:r>
            <a:endParaRPr lang="en-US" dirty="0"/>
          </a:p>
        </p:txBody>
      </p:sp>
      <p:sp>
        <p:nvSpPr>
          <p:cNvPr id="651267" name="Rectangle 3"/>
          <p:cNvSpPr>
            <a:spLocks noGrp="1" noChangeArrowheads="1"/>
          </p:cNvSpPr>
          <p:nvPr>
            <p:ph type="body" idx="1"/>
          </p:nvPr>
        </p:nvSpPr>
        <p:spPr>
          <a:xfrm>
            <a:off x="609600" y="990600"/>
            <a:ext cx="8153400" cy="5257800"/>
          </a:xfrm>
        </p:spPr>
        <p:txBody>
          <a:bodyPr/>
          <a:lstStyle/>
          <a:p>
            <a:pPr>
              <a:lnSpc>
                <a:spcPct val="90000"/>
              </a:lnSpc>
            </a:pPr>
            <a:r>
              <a:rPr lang="en-US" sz="2000" dirty="0"/>
              <a:t>The extreme violence of a supernova blasts the outer layers of the star into the ISM.  </a:t>
            </a:r>
          </a:p>
          <a:p>
            <a:pPr>
              <a:lnSpc>
                <a:spcPct val="90000"/>
              </a:lnSpc>
            </a:pPr>
            <a:endParaRPr lang="en-US" sz="2000" dirty="0"/>
          </a:p>
          <a:p>
            <a:pPr>
              <a:lnSpc>
                <a:spcPct val="90000"/>
              </a:lnSpc>
            </a:pPr>
            <a:r>
              <a:rPr lang="en-US" sz="2000" dirty="0"/>
              <a:t>This enriches the ISM with heavy elements and accelerates atomic nuclei </a:t>
            </a:r>
            <a:r>
              <a:rPr lang="en-US" sz="2000" dirty="0" smtClean="0"/>
              <a:t>and electrons </a:t>
            </a:r>
            <a:r>
              <a:rPr lang="en-US" sz="2000" dirty="0"/>
              <a:t>to speeds near </a:t>
            </a:r>
            <a:r>
              <a:rPr lang="en-US" sz="2000" i="1" dirty="0"/>
              <a:t>c</a:t>
            </a:r>
            <a:r>
              <a:rPr lang="en-US" sz="2000" dirty="0"/>
              <a:t>, travel across the Galaxy and are called </a:t>
            </a:r>
            <a:r>
              <a:rPr lang="en-US" sz="2000" i="1" dirty="0"/>
              <a:t>cosmic rays</a:t>
            </a:r>
            <a:r>
              <a:rPr lang="en-US" sz="2000" dirty="0"/>
              <a:t> when they hit the Earth.</a:t>
            </a:r>
          </a:p>
          <a:p>
            <a:pPr>
              <a:lnSpc>
                <a:spcPct val="90000"/>
              </a:lnSpc>
              <a:buFontTx/>
              <a:buNone/>
            </a:pPr>
            <a:endParaRPr lang="en-US" sz="2000" dirty="0"/>
          </a:p>
          <a:p>
            <a:pPr>
              <a:lnSpc>
                <a:spcPct val="90000"/>
              </a:lnSpc>
            </a:pPr>
            <a:r>
              <a:rPr lang="en-US" sz="2000" dirty="0"/>
              <a:t>In addition, the collision between the shock and the ISM excites the gas and makes it glow: supernova remnants</a:t>
            </a:r>
          </a:p>
          <a:p>
            <a:pPr>
              <a:lnSpc>
                <a:spcPct val="90000"/>
              </a:lnSpc>
            </a:pPr>
            <a:endParaRPr lang="en-US" sz="2000" dirty="0"/>
          </a:p>
        </p:txBody>
      </p:sp>
      <p:pic>
        <p:nvPicPr>
          <p:cNvPr id="11266" name="Picture 2" descr="CasA VLA 1.4,5,8 GHz"/>
          <p:cNvPicPr>
            <a:picLocks noChangeAspect="1" noChangeArrowheads="1"/>
          </p:cNvPicPr>
          <p:nvPr/>
        </p:nvPicPr>
        <p:blipFill>
          <a:blip r:embed="rId4" cstate="print"/>
          <a:srcRect/>
          <a:stretch>
            <a:fillRect/>
          </a:stretch>
        </p:blipFill>
        <p:spPr bwMode="auto">
          <a:xfrm>
            <a:off x="6248400" y="3550412"/>
            <a:ext cx="2895600" cy="3078988"/>
          </a:xfrm>
          <a:prstGeom prst="rect">
            <a:avLst/>
          </a:prstGeom>
          <a:noFill/>
        </p:spPr>
      </p:pic>
      <p:pic>
        <p:nvPicPr>
          <p:cNvPr id="11268" name="Picture 4" descr="http://www.lib.fit.edu/pubs/librarydisplays/colors/603px-Crab_Nebula.jpg"/>
          <p:cNvPicPr>
            <a:picLocks noChangeAspect="1" noChangeArrowheads="1"/>
          </p:cNvPicPr>
          <p:nvPr/>
        </p:nvPicPr>
        <p:blipFill>
          <a:blip r:embed="rId5" cstate="print"/>
          <a:srcRect/>
          <a:stretch>
            <a:fillRect/>
          </a:stretch>
        </p:blipFill>
        <p:spPr bwMode="auto">
          <a:xfrm>
            <a:off x="152400" y="3886200"/>
            <a:ext cx="2664730" cy="2650300"/>
          </a:xfrm>
          <a:prstGeom prst="rect">
            <a:avLst/>
          </a:prstGeom>
          <a:noFill/>
        </p:spPr>
      </p:pic>
      <p:sp>
        <p:nvSpPr>
          <p:cNvPr id="8" name="Slide Number Placeholder 7"/>
          <p:cNvSpPr>
            <a:spLocks noGrp="1"/>
          </p:cNvSpPr>
          <p:nvPr>
            <p:ph type="sldNum" sz="quarter" idx="12"/>
          </p:nvPr>
        </p:nvSpPr>
        <p:spPr>
          <a:xfrm>
            <a:off x="7162800" y="6629400"/>
            <a:ext cx="1905000" cy="457200"/>
          </a:xfrm>
        </p:spPr>
        <p:txBody>
          <a:bodyPr/>
          <a:lstStyle/>
          <a:p>
            <a:fld id="{CB12F119-7E40-414B-96E5-1A71FB047899}" type="slidenum">
              <a:rPr lang="en-US" smtClean="0"/>
              <a:pPr/>
              <a:t>18</a:t>
            </a:fld>
            <a:endParaRPr lang="en-US" dirty="0"/>
          </a:p>
        </p:txBody>
      </p:sp>
      <p:pic>
        <p:nvPicPr>
          <p:cNvPr id="9" name="Picture 2" descr="figure 27-12"/>
          <p:cNvPicPr>
            <a:picLocks noChangeAspect="1" noChangeArrowheads="1"/>
          </p:cNvPicPr>
          <p:nvPr/>
        </p:nvPicPr>
        <p:blipFill>
          <a:blip r:embed="rId6" cstate="print"/>
          <a:srcRect/>
          <a:stretch>
            <a:fillRect/>
          </a:stretch>
        </p:blipFill>
        <p:spPr bwMode="auto">
          <a:xfrm>
            <a:off x="3886200" y="4928126"/>
            <a:ext cx="2362200" cy="1853674"/>
          </a:xfrm>
          <a:prstGeom prst="rect">
            <a:avLst/>
          </a:prstGeom>
          <a:noFill/>
        </p:spPr>
      </p:pic>
      <p:pic>
        <p:nvPicPr>
          <p:cNvPr id="10" name="synch-anim3.gif" descr="Macintosh HD:Users:ylva:UNM:TEACHING:Astro271_08:Lectures:FigsFromWeb:synch-anim3.gif">
            <a:hlinkClick r:id="" action="ppaction://media"/>
          </p:cNvPr>
          <p:cNvPicPr>
            <a:picLocks noRot="1" noChangeAspect="1" noChangeArrowheads="1"/>
          </p:cNvPicPr>
          <p:nvPr>
            <a:videoFile r:link="rId1"/>
          </p:nvPr>
        </p:nvPicPr>
        <p:blipFill>
          <a:blip r:embed="rId7" cstate="print"/>
          <a:srcRect l="4324" t="24202" r="4324" b="24202"/>
          <a:stretch>
            <a:fillRect/>
          </a:stretch>
        </p:blipFill>
        <p:spPr bwMode="auto">
          <a:xfrm>
            <a:off x="2924416" y="3810000"/>
            <a:ext cx="3552584" cy="1075262"/>
          </a:xfrm>
          <a:prstGeom prst="rect">
            <a:avLst/>
          </a:prstGeom>
          <a:noFill/>
        </p:spPr>
      </p:pic>
      <p:sp>
        <p:nvSpPr>
          <p:cNvPr id="651271" name="Text Box 7"/>
          <p:cNvSpPr txBox="1">
            <a:spLocks noChangeArrowheads="1"/>
          </p:cNvSpPr>
          <p:nvPr/>
        </p:nvSpPr>
        <p:spPr bwMode="auto">
          <a:xfrm>
            <a:off x="7391400" y="3505200"/>
            <a:ext cx="1676400" cy="523220"/>
          </a:xfrm>
          <a:prstGeom prst="rect">
            <a:avLst/>
          </a:prstGeom>
          <a:noFill/>
          <a:ln w="9525">
            <a:noFill/>
            <a:miter lim="800000"/>
            <a:headEnd/>
            <a:tailEnd/>
          </a:ln>
          <a:effectLst/>
        </p:spPr>
        <p:txBody>
          <a:bodyPr wrap="square">
            <a:spAutoFit/>
          </a:bodyPr>
          <a:lstStyle/>
          <a:p>
            <a:pPr>
              <a:spcBef>
                <a:spcPct val="50000"/>
              </a:spcBef>
            </a:pPr>
            <a:r>
              <a:rPr lang="en-US" dirty="0" smtClean="0">
                <a:solidFill>
                  <a:schemeClr val="tx1"/>
                </a:solidFill>
              </a:rPr>
              <a:t>Cassiopeia A  in radio waves (VLA)</a:t>
            </a:r>
            <a:endParaRPr lang="en-US" dirty="0">
              <a:solidFill>
                <a:schemeClr val="tx1"/>
              </a:solidFill>
            </a:endParaRPr>
          </a:p>
        </p:txBody>
      </p:sp>
      <p:sp>
        <p:nvSpPr>
          <p:cNvPr id="651269" name="Text Box 5"/>
          <p:cNvSpPr txBox="1">
            <a:spLocks noChangeArrowheads="1"/>
          </p:cNvSpPr>
          <p:nvPr/>
        </p:nvSpPr>
        <p:spPr bwMode="auto">
          <a:xfrm>
            <a:off x="228601" y="3886200"/>
            <a:ext cx="1828800" cy="523220"/>
          </a:xfrm>
          <a:prstGeom prst="rect">
            <a:avLst/>
          </a:prstGeom>
          <a:noFill/>
          <a:ln w="9525">
            <a:noFill/>
            <a:miter lim="800000"/>
            <a:headEnd/>
            <a:tailEnd/>
          </a:ln>
          <a:effectLst/>
        </p:spPr>
        <p:txBody>
          <a:bodyPr wrap="square">
            <a:spAutoFit/>
          </a:bodyPr>
          <a:lstStyle/>
          <a:p>
            <a:pPr>
              <a:spcBef>
                <a:spcPct val="50000"/>
              </a:spcBef>
            </a:pPr>
            <a:r>
              <a:rPr lang="en-US" dirty="0">
                <a:solidFill>
                  <a:schemeClr val="tx1"/>
                </a:solidFill>
              </a:rPr>
              <a:t>Crab </a:t>
            </a:r>
            <a:r>
              <a:rPr lang="en-US" dirty="0" smtClean="0">
                <a:solidFill>
                  <a:schemeClr val="tx1"/>
                </a:solidFill>
              </a:rPr>
              <a:t>Nebula (optical)</a:t>
            </a:r>
            <a:endParaRPr lang="en-US" dirty="0">
              <a:solidFill>
                <a:schemeClr val="tx1"/>
              </a:solidFill>
            </a:endParaRPr>
          </a:p>
        </p:txBody>
      </p:sp>
      <p:sp>
        <p:nvSpPr>
          <p:cNvPr id="2" name="TextBox 1"/>
          <p:cNvSpPr txBox="1"/>
          <p:nvPr/>
        </p:nvSpPr>
        <p:spPr>
          <a:xfrm>
            <a:off x="6248400" y="5943600"/>
            <a:ext cx="1994457" cy="738664"/>
          </a:xfrm>
          <a:prstGeom prst="rect">
            <a:avLst/>
          </a:prstGeom>
          <a:noFill/>
        </p:spPr>
        <p:txBody>
          <a:bodyPr wrap="none" rtlCol="0">
            <a:spAutoFit/>
          </a:bodyPr>
          <a:lstStyle/>
          <a:p>
            <a:r>
              <a:rPr lang="en-US" dirty="0" smtClean="0">
                <a:solidFill>
                  <a:schemeClr val="tx1"/>
                </a:solidFill>
              </a:rPr>
              <a:t>Radio waves from</a:t>
            </a:r>
          </a:p>
          <a:p>
            <a:r>
              <a:rPr lang="en-US" dirty="0" smtClean="0">
                <a:solidFill>
                  <a:schemeClr val="tx1"/>
                </a:solidFill>
              </a:rPr>
              <a:t>“synchrotron” emission</a:t>
            </a:r>
          </a:p>
          <a:p>
            <a:r>
              <a:rPr lang="en-US" dirty="0" smtClean="0">
                <a:solidFill>
                  <a:schemeClr val="tx1"/>
                </a:solidFill>
              </a:rPr>
              <a:t>of electrons</a:t>
            </a:r>
            <a:endParaRPr lang="en-US"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video>
              <p:cMediaNode>
                <p:cTn id="9" repeatCount="indefinite" fill="hold" display="0">
                  <p:stCondLst>
                    <p:cond delay="indefinite"/>
                  </p:stCondLst>
                  <p:endCondLst>
                    <p:cond evt="onNext" delay="0">
                      <p:tgtEl>
                        <p:sldTgt/>
                      </p:tgtEl>
                    </p:cond>
                    <p:cond evt="onPrev" delay="0">
                      <p:tgtEl>
                        <p:sldTgt/>
                      </p:tgtEl>
                    </p:cond>
                  </p:endCondLst>
                </p:cTn>
                <p:tgtEl>
                  <p:spTgt spid="10"/>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2466" name="Rectangle 2"/>
          <p:cNvSpPr>
            <a:spLocks noGrp="1" noChangeArrowheads="1"/>
          </p:cNvSpPr>
          <p:nvPr>
            <p:ph type="title"/>
          </p:nvPr>
        </p:nvSpPr>
        <p:spPr>
          <a:xfrm>
            <a:off x="685800" y="0"/>
            <a:ext cx="7772400" cy="990600"/>
          </a:xfrm>
        </p:spPr>
        <p:txBody>
          <a:bodyPr/>
          <a:lstStyle/>
          <a:p>
            <a:r>
              <a:rPr lang="en-US"/>
              <a:t>Summary of star deaths</a:t>
            </a:r>
          </a:p>
        </p:txBody>
      </p:sp>
      <p:sp>
        <p:nvSpPr>
          <p:cNvPr id="702467" name="Rectangle 3"/>
          <p:cNvSpPr>
            <a:spLocks noGrp="1" noChangeArrowheads="1"/>
          </p:cNvSpPr>
          <p:nvPr>
            <p:ph type="body" idx="1"/>
          </p:nvPr>
        </p:nvSpPr>
        <p:spPr/>
        <p:txBody>
          <a:bodyPr/>
          <a:lstStyle/>
          <a:p>
            <a:endParaRPr lang="en-US"/>
          </a:p>
        </p:txBody>
      </p:sp>
      <p:pic>
        <p:nvPicPr>
          <p:cNvPr id="702468" name="Picture 4" descr="ch22_fig22_24"/>
          <p:cNvPicPr>
            <a:picLocks noChangeAspect="1" noChangeArrowheads="1"/>
          </p:cNvPicPr>
          <p:nvPr/>
        </p:nvPicPr>
        <p:blipFill>
          <a:blip r:embed="rId3" cstate="print"/>
          <a:srcRect/>
          <a:stretch>
            <a:fillRect/>
          </a:stretch>
        </p:blipFill>
        <p:spPr bwMode="auto">
          <a:xfrm>
            <a:off x="304800" y="985838"/>
            <a:ext cx="8610600" cy="5521325"/>
          </a:xfrm>
          <a:prstGeom prst="rect">
            <a:avLst/>
          </a:prstGeom>
          <a:noFill/>
        </p:spPr>
      </p:pic>
      <p:sp>
        <p:nvSpPr>
          <p:cNvPr id="5" name="Slide Number Placeholder 4"/>
          <p:cNvSpPr>
            <a:spLocks noGrp="1"/>
          </p:cNvSpPr>
          <p:nvPr>
            <p:ph type="sldNum" sz="quarter" idx="12"/>
          </p:nvPr>
        </p:nvSpPr>
        <p:spPr>
          <a:xfrm>
            <a:off x="7010400" y="6553200"/>
            <a:ext cx="1905000" cy="457200"/>
          </a:xfrm>
        </p:spPr>
        <p:txBody>
          <a:bodyPr/>
          <a:lstStyle/>
          <a:p>
            <a:fld id="{CB12F119-7E40-414B-96E5-1A71FB047899}" type="slidenum">
              <a:rPr lang="en-US" smtClean="0"/>
              <a:pPr/>
              <a:t>19</a:t>
            </a:fld>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7474" name="Rectangle 2"/>
          <p:cNvSpPr>
            <a:spLocks noGrp="1" noChangeArrowheads="1"/>
          </p:cNvSpPr>
          <p:nvPr>
            <p:ph type="title"/>
          </p:nvPr>
        </p:nvSpPr>
        <p:spPr>
          <a:xfrm>
            <a:off x="685800" y="-76200"/>
            <a:ext cx="7772400" cy="1143000"/>
          </a:xfrm>
        </p:spPr>
        <p:txBody>
          <a:bodyPr/>
          <a:lstStyle/>
          <a:p>
            <a:r>
              <a:rPr lang="en-US" dirty="0"/>
              <a:t>Evolution of high mass stars</a:t>
            </a:r>
          </a:p>
        </p:txBody>
      </p:sp>
      <p:sp>
        <p:nvSpPr>
          <p:cNvPr id="617475" name="Rectangle 3"/>
          <p:cNvSpPr>
            <a:spLocks noGrp="1" noChangeArrowheads="1"/>
          </p:cNvSpPr>
          <p:nvPr>
            <p:ph type="body" idx="1"/>
          </p:nvPr>
        </p:nvSpPr>
        <p:spPr>
          <a:xfrm>
            <a:off x="609600" y="838200"/>
            <a:ext cx="7772400" cy="4114800"/>
          </a:xfrm>
        </p:spPr>
        <p:txBody>
          <a:bodyPr/>
          <a:lstStyle/>
          <a:p>
            <a:pPr>
              <a:lnSpc>
                <a:spcPct val="90000"/>
              </a:lnSpc>
            </a:pPr>
            <a:r>
              <a:rPr lang="en-US" sz="2000" dirty="0"/>
              <a:t>For stars with initial masses &gt; </a:t>
            </a:r>
            <a:r>
              <a:rPr lang="en-US" sz="2000" dirty="0" smtClean="0"/>
              <a:t>7 M</a:t>
            </a:r>
            <a:r>
              <a:rPr lang="en-US" sz="1400" dirty="0">
                <a:sym typeface="Wingdings 2" pitchFamily="-128" charset="2"/>
              </a:rPr>
              <a:t></a:t>
            </a:r>
            <a:r>
              <a:rPr lang="en-US" sz="2000" dirty="0">
                <a:sym typeface="Wingdings 2" pitchFamily="-128" charset="2"/>
              </a:rPr>
              <a:t>, the fusion process </a:t>
            </a:r>
            <a:r>
              <a:rPr lang="en-US" sz="2000" dirty="0" smtClean="0">
                <a:sym typeface="Wingdings 2" pitchFamily="-128" charset="2"/>
              </a:rPr>
              <a:t>goes </a:t>
            </a:r>
            <a:r>
              <a:rPr lang="en-US" sz="2000" dirty="0">
                <a:sym typeface="Wingdings 2" pitchFamily="-128" charset="2"/>
              </a:rPr>
              <a:t>beyond C and O.</a:t>
            </a:r>
          </a:p>
          <a:p>
            <a:pPr>
              <a:lnSpc>
                <a:spcPct val="90000"/>
              </a:lnSpc>
            </a:pPr>
            <a:endParaRPr lang="en-US" sz="2000" dirty="0">
              <a:sym typeface="Wingdings 2" pitchFamily="-128" charset="2"/>
            </a:endParaRPr>
          </a:p>
          <a:p>
            <a:pPr>
              <a:lnSpc>
                <a:spcPct val="90000"/>
              </a:lnSpc>
            </a:pPr>
            <a:r>
              <a:rPr lang="en-US" sz="2000" dirty="0">
                <a:sym typeface="Wingdings 2" pitchFamily="-128" charset="2"/>
              </a:rPr>
              <a:t>Possible because </a:t>
            </a:r>
            <a:r>
              <a:rPr lang="en-US" sz="2000" dirty="0" smtClean="0">
                <a:sym typeface="Wingdings 2" pitchFamily="-128" charset="2"/>
              </a:rPr>
              <a:t>central temperatures high enough for C, O fusion.  Core hot enough so still an ideal gas, not degenerate.  Fusion starts without a flash.</a:t>
            </a:r>
          </a:p>
        </p:txBody>
      </p:sp>
      <p:pic>
        <p:nvPicPr>
          <p:cNvPr id="4" name="Picture 2" descr="figure 22-13"/>
          <p:cNvPicPr>
            <a:picLocks noChangeAspect="1" noChangeArrowheads="1"/>
          </p:cNvPicPr>
          <p:nvPr/>
        </p:nvPicPr>
        <p:blipFill>
          <a:blip r:embed="rId3" cstate="print"/>
          <a:srcRect t="2697" b="5393"/>
          <a:stretch>
            <a:fillRect/>
          </a:stretch>
        </p:blipFill>
        <p:spPr bwMode="auto">
          <a:xfrm>
            <a:off x="1714500" y="2895600"/>
            <a:ext cx="5715000" cy="3034885"/>
          </a:xfrm>
          <a:prstGeom prst="rect">
            <a:avLst/>
          </a:prstGeom>
          <a:noFill/>
        </p:spPr>
      </p:pic>
      <p:sp>
        <p:nvSpPr>
          <p:cNvPr id="5" name="Slide Number Placeholder 4"/>
          <p:cNvSpPr>
            <a:spLocks noGrp="1"/>
          </p:cNvSpPr>
          <p:nvPr>
            <p:ph type="sldNum" sz="quarter" idx="12"/>
          </p:nvPr>
        </p:nvSpPr>
        <p:spPr/>
        <p:txBody>
          <a:bodyPr/>
          <a:lstStyle/>
          <a:p>
            <a:fld id="{CB12F119-7E40-414B-96E5-1A71FB047899}" type="slidenum">
              <a:rPr lang="en-US" smtClean="0"/>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17A1-6988-4DB7-89E5-11A2D14FFDA3}" type="slidenum">
              <a:rPr lang="en-US" smtClean="0"/>
              <a:pPr/>
              <a:t>20</a:t>
            </a:fld>
            <a:endParaRPr lang="en-US"/>
          </a:p>
        </p:txBody>
      </p:sp>
    </p:spTree>
    <p:extLst>
      <p:ext uri="{BB962C8B-B14F-4D97-AF65-F5344CB8AC3E}">
        <p14:creationId xmlns:p14="http://schemas.microsoft.com/office/powerpoint/2010/main" val="186628321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17A1-6988-4DB7-89E5-11A2D14FFDA3}" type="slidenum">
              <a:rPr lang="en-US" smtClean="0"/>
              <a:pPr/>
              <a:t>21</a:t>
            </a:fld>
            <a:endParaRPr lang="en-US"/>
          </a:p>
        </p:txBody>
      </p:sp>
      <p:pic>
        <p:nvPicPr>
          <p:cNvPr id="3" name="Picture 2"/>
          <p:cNvPicPr>
            <a:picLocks noChangeAspect="1"/>
          </p:cNvPicPr>
          <p:nvPr/>
        </p:nvPicPr>
        <p:blipFill>
          <a:blip r:embed="rId2"/>
          <a:stretch>
            <a:fillRect/>
          </a:stretch>
        </p:blipFill>
        <p:spPr>
          <a:xfrm>
            <a:off x="990600" y="609600"/>
            <a:ext cx="7124086" cy="3624262"/>
          </a:xfrm>
          <a:prstGeom prst="rect">
            <a:avLst/>
          </a:prstGeom>
        </p:spPr>
      </p:pic>
      <p:sp>
        <p:nvSpPr>
          <p:cNvPr id="4" name="TextBox 3"/>
          <p:cNvSpPr txBox="1"/>
          <p:nvPr/>
        </p:nvSpPr>
        <p:spPr>
          <a:xfrm>
            <a:off x="942474" y="4921976"/>
            <a:ext cx="7200286" cy="1200329"/>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Evolution during He core fusion of a 20 </a:t>
            </a:r>
            <a:r>
              <a:rPr lang="en-US" sz="1800" dirty="0" err="1" smtClean="0">
                <a:latin typeface="Arial" panose="020B0604020202020204" pitchFamily="34" charset="0"/>
                <a:cs typeface="Arial" panose="020B0604020202020204" pitchFamily="34" charset="0"/>
              </a:rPr>
              <a:t>Msun</a:t>
            </a:r>
            <a:r>
              <a:rPr lang="en-US" sz="1800" dirty="0" smtClean="0">
                <a:latin typeface="Arial" panose="020B0604020202020204" pitchFamily="34" charset="0"/>
                <a:cs typeface="Arial" panose="020B0604020202020204" pitchFamily="34" charset="0"/>
              </a:rPr>
              <a:t> star with two different assumptions about how convection works (</a:t>
            </a:r>
            <a:r>
              <a:rPr lang="en-US" sz="1800" dirty="0" err="1" smtClean="0">
                <a:latin typeface="Arial" panose="020B0604020202020204" pitchFamily="34" charset="0"/>
                <a:cs typeface="Arial" panose="020B0604020202020204" pitchFamily="34" charset="0"/>
              </a:rPr>
              <a:t>Chiosi</a:t>
            </a:r>
            <a:r>
              <a:rPr lang="en-US" sz="1800" dirty="0" smtClean="0">
                <a:latin typeface="Arial" panose="020B0604020202020204" pitchFamily="34" charset="0"/>
                <a:cs typeface="Arial" panose="020B0604020202020204" pitchFamily="34" charset="0"/>
              </a:rPr>
              <a:t> &amp; Summa 1970).</a:t>
            </a:r>
          </a:p>
          <a:p>
            <a:r>
              <a:rPr lang="en-US" sz="1800" dirty="0" smtClean="0">
                <a:latin typeface="Arial" panose="020B0604020202020204" pitchFamily="34" charset="0"/>
                <a:cs typeface="Arial" panose="020B0604020202020204" pitchFamily="34" charset="0"/>
              </a:rPr>
              <a:t>“Blue loops” are very sensitive to treatment of convection, rotation, mass loss and metallicity and the models are very uncertain.</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0217246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87D17A1-6988-4DB7-89E5-11A2D14FFDA3}" type="slidenum">
              <a:rPr lang="en-US" smtClean="0"/>
              <a:pPr/>
              <a:t>22</a:t>
            </a:fld>
            <a:endParaRPr lang="en-US"/>
          </a:p>
        </p:txBody>
      </p:sp>
      <p:pic>
        <p:nvPicPr>
          <p:cNvPr id="3" name="Picture 2"/>
          <p:cNvPicPr>
            <a:picLocks noChangeAspect="1"/>
          </p:cNvPicPr>
          <p:nvPr/>
        </p:nvPicPr>
        <p:blipFill>
          <a:blip r:embed="rId2"/>
          <a:stretch>
            <a:fillRect/>
          </a:stretch>
        </p:blipFill>
        <p:spPr>
          <a:xfrm>
            <a:off x="914400" y="533400"/>
            <a:ext cx="6705600" cy="4557204"/>
          </a:xfrm>
          <a:prstGeom prst="rect">
            <a:avLst/>
          </a:prstGeom>
        </p:spPr>
      </p:pic>
      <p:sp>
        <p:nvSpPr>
          <p:cNvPr id="4" name="TextBox 3"/>
          <p:cNvSpPr txBox="1"/>
          <p:nvPr/>
        </p:nvSpPr>
        <p:spPr>
          <a:xfrm>
            <a:off x="533400" y="5354357"/>
            <a:ext cx="7467600" cy="1200329"/>
          </a:xfrm>
          <a:prstGeom prst="rect">
            <a:avLst/>
          </a:prstGeom>
          <a:noFill/>
        </p:spPr>
        <p:txBody>
          <a:bodyPr wrap="square" rtlCol="0">
            <a:spAutoFit/>
          </a:bodyPr>
          <a:lstStyle/>
          <a:p>
            <a:r>
              <a:rPr lang="en-US" sz="1800" dirty="0" smtClean="0">
                <a:latin typeface="Arial" panose="020B0604020202020204" pitchFamily="34" charset="0"/>
                <a:cs typeface="Arial" panose="020B0604020202020204" pitchFamily="34" charset="0"/>
              </a:rPr>
              <a:t>Evolution during He core fusion for models with rotation (red) and without (black), (</a:t>
            </a:r>
            <a:r>
              <a:rPr lang="en-US" sz="1800" dirty="0" err="1" smtClean="0">
                <a:latin typeface="Arial" panose="020B0604020202020204" pitchFamily="34" charset="0"/>
                <a:cs typeface="Arial" panose="020B0604020202020204" pitchFamily="34" charset="0"/>
              </a:rPr>
              <a:t>Maeder</a:t>
            </a:r>
            <a:r>
              <a:rPr lang="en-US" sz="1800" dirty="0" smtClean="0">
                <a:latin typeface="Arial" panose="020B0604020202020204" pitchFamily="34" charset="0"/>
                <a:cs typeface="Arial" panose="020B0604020202020204" pitchFamily="34" charset="0"/>
              </a:rPr>
              <a:t> &amp; </a:t>
            </a:r>
            <a:r>
              <a:rPr lang="en-US" sz="1800" dirty="0" err="1" smtClean="0">
                <a:latin typeface="Arial" panose="020B0604020202020204" pitchFamily="34" charset="0"/>
                <a:cs typeface="Arial" panose="020B0604020202020204" pitchFamily="34" charset="0"/>
              </a:rPr>
              <a:t>Meynet</a:t>
            </a:r>
            <a:r>
              <a:rPr lang="en-US" sz="1800" dirty="0" smtClean="0">
                <a:latin typeface="Arial" panose="020B0604020202020204" pitchFamily="34" charset="0"/>
                <a:cs typeface="Arial" panose="020B0604020202020204" pitchFamily="34" charset="0"/>
              </a:rPr>
              <a:t> 2000).  Blue loops appear for both models at 9 </a:t>
            </a:r>
            <a:r>
              <a:rPr lang="en-US" sz="1800" dirty="0" err="1" smtClean="0">
                <a:latin typeface="Arial" panose="020B0604020202020204" pitchFamily="34" charset="0"/>
                <a:cs typeface="Arial" panose="020B0604020202020204" pitchFamily="34" charset="0"/>
              </a:rPr>
              <a:t>Msun</a:t>
            </a:r>
            <a:r>
              <a:rPr lang="en-US" sz="1800" dirty="0" smtClean="0">
                <a:latin typeface="Arial" panose="020B0604020202020204" pitchFamily="34" charset="0"/>
                <a:cs typeface="Arial" panose="020B0604020202020204" pitchFamily="34" charset="0"/>
              </a:rPr>
              <a:t>, only rotating models at 12 </a:t>
            </a:r>
            <a:r>
              <a:rPr lang="en-US" sz="1800" dirty="0" err="1" smtClean="0">
                <a:latin typeface="Arial" panose="020B0604020202020204" pitchFamily="34" charset="0"/>
                <a:cs typeface="Arial" panose="020B0604020202020204" pitchFamily="34" charset="0"/>
              </a:rPr>
              <a:t>Msun</a:t>
            </a:r>
            <a:r>
              <a:rPr lang="en-US" sz="1800" dirty="0" smtClean="0">
                <a:latin typeface="Arial" panose="020B0604020202020204" pitchFamily="34" charset="0"/>
                <a:cs typeface="Arial" panose="020B0604020202020204" pitchFamily="34" charset="0"/>
              </a:rPr>
              <a:t>, and neither model at 15-25 </a:t>
            </a:r>
            <a:r>
              <a:rPr lang="en-US" sz="1800" dirty="0" err="1" smtClean="0">
                <a:latin typeface="Arial" panose="020B0604020202020204" pitchFamily="34" charset="0"/>
                <a:cs typeface="Arial" panose="020B0604020202020204" pitchFamily="34" charset="0"/>
              </a:rPr>
              <a:t>Msun</a:t>
            </a:r>
            <a:r>
              <a:rPr lang="en-US" sz="1800" dirty="0" smtClean="0">
                <a:latin typeface="Arial" panose="020B0604020202020204" pitchFamily="34" charset="0"/>
                <a:cs typeface="Arial" panose="020B0604020202020204" pitchFamily="34" charset="0"/>
              </a:rPr>
              <a:t>.</a:t>
            </a:r>
            <a:endParaRPr lang="en-US"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582173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7954" name="Picture 2" descr="ch22_fig22_17a"/>
          <p:cNvPicPr>
            <a:picLocks noChangeAspect="1" noChangeArrowheads="1"/>
          </p:cNvPicPr>
          <p:nvPr/>
        </p:nvPicPr>
        <p:blipFill>
          <a:blip r:embed="rId3" cstate="print"/>
          <a:srcRect/>
          <a:stretch>
            <a:fillRect/>
          </a:stretch>
        </p:blipFill>
        <p:spPr bwMode="auto">
          <a:xfrm>
            <a:off x="0" y="0"/>
            <a:ext cx="5487988" cy="5114925"/>
          </a:xfrm>
          <a:prstGeom prst="rect">
            <a:avLst/>
          </a:prstGeom>
          <a:noFill/>
        </p:spPr>
      </p:pic>
      <p:pic>
        <p:nvPicPr>
          <p:cNvPr id="637955" name="Picture 3" descr="figure 22-17b"/>
          <p:cNvPicPr>
            <a:picLocks noChangeAspect="1" noChangeArrowheads="1"/>
          </p:cNvPicPr>
          <p:nvPr/>
        </p:nvPicPr>
        <p:blipFill>
          <a:blip r:embed="rId4" cstate="print"/>
          <a:srcRect/>
          <a:stretch>
            <a:fillRect/>
          </a:stretch>
        </p:blipFill>
        <p:spPr bwMode="auto">
          <a:xfrm>
            <a:off x="3779838" y="2209800"/>
            <a:ext cx="5287962" cy="4592638"/>
          </a:xfrm>
          <a:prstGeom prst="rect">
            <a:avLst/>
          </a:prstGeom>
          <a:noFill/>
        </p:spPr>
      </p:pic>
      <p:sp>
        <p:nvSpPr>
          <p:cNvPr id="637957" name="Text Box 5"/>
          <p:cNvSpPr txBox="1">
            <a:spLocks noChangeArrowheads="1"/>
          </p:cNvSpPr>
          <p:nvPr/>
        </p:nvSpPr>
        <p:spPr bwMode="auto">
          <a:xfrm>
            <a:off x="5867400" y="609600"/>
            <a:ext cx="2514600" cy="517525"/>
          </a:xfrm>
          <a:prstGeom prst="rect">
            <a:avLst/>
          </a:prstGeom>
          <a:noFill/>
          <a:ln w="9525">
            <a:noFill/>
            <a:miter lim="800000"/>
            <a:headEnd/>
            <a:tailEnd/>
          </a:ln>
          <a:effectLst/>
        </p:spPr>
        <p:txBody>
          <a:bodyPr>
            <a:spAutoFit/>
          </a:bodyPr>
          <a:lstStyle/>
          <a:p>
            <a:pPr>
              <a:spcBef>
                <a:spcPct val="50000"/>
              </a:spcBef>
            </a:pPr>
            <a:r>
              <a:rPr lang="en-US"/>
              <a:t>Outer rings lit by UV radiation from explosion.</a:t>
            </a:r>
          </a:p>
        </p:txBody>
      </p:sp>
      <p:sp>
        <p:nvSpPr>
          <p:cNvPr id="5" name="Slide Number Placeholder 4"/>
          <p:cNvSpPr>
            <a:spLocks noGrp="1"/>
          </p:cNvSpPr>
          <p:nvPr>
            <p:ph type="sldNum" sz="quarter" idx="12"/>
          </p:nvPr>
        </p:nvSpPr>
        <p:spPr>
          <a:xfrm>
            <a:off x="7162800" y="6400800"/>
            <a:ext cx="1905000" cy="457200"/>
          </a:xfrm>
        </p:spPr>
        <p:txBody>
          <a:bodyPr/>
          <a:lstStyle/>
          <a:p>
            <a:fld id="{687D17A1-6988-4DB7-89E5-11A2D14FFDA3}" type="slidenum">
              <a:rPr lang="en-US" smtClean="0"/>
              <a:pPr/>
              <a:t>23</a:t>
            </a:fld>
            <a:endParaRPr lang="en-US"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0002" name="Picture 2" descr="aat066"/>
          <p:cNvPicPr>
            <a:picLocks noChangeAspect="1" noChangeArrowheads="1"/>
          </p:cNvPicPr>
          <p:nvPr/>
        </p:nvPicPr>
        <p:blipFill>
          <a:blip r:embed="rId3" cstate="print"/>
          <a:srcRect/>
          <a:stretch>
            <a:fillRect/>
          </a:stretch>
        </p:blipFill>
        <p:spPr bwMode="auto">
          <a:xfrm>
            <a:off x="304800" y="228600"/>
            <a:ext cx="4191000" cy="5207000"/>
          </a:xfrm>
          <a:prstGeom prst="rect">
            <a:avLst/>
          </a:prstGeom>
          <a:noFill/>
        </p:spPr>
      </p:pic>
      <p:pic>
        <p:nvPicPr>
          <p:cNvPr id="640003" name="Picture 3" descr="SN1987A_Rings"/>
          <p:cNvPicPr>
            <a:picLocks noChangeAspect="1" noChangeArrowheads="1"/>
          </p:cNvPicPr>
          <p:nvPr/>
        </p:nvPicPr>
        <p:blipFill>
          <a:blip r:embed="rId4" cstate="print"/>
          <a:srcRect/>
          <a:stretch>
            <a:fillRect/>
          </a:stretch>
        </p:blipFill>
        <p:spPr bwMode="auto">
          <a:xfrm>
            <a:off x="4572000" y="0"/>
            <a:ext cx="3705225" cy="4381500"/>
          </a:xfrm>
          <a:prstGeom prst="rect">
            <a:avLst/>
          </a:prstGeom>
          <a:noFill/>
        </p:spPr>
      </p:pic>
      <p:pic>
        <p:nvPicPr>
          <p:cNvPr id="640004" name="Picture 4" descr="sn1987a_chandra"/>
          <p:cNvPicPr>
            <a:picLocks noChangeAspect="1" noChangeArrowheads="1"/>
          </p:cNvPicPr>
          <p:nvPr/>
        </p:nvPicPr>
        <p:blipFill>
          <a:blip r:embed="rId5" cstate="print"/>
          <a:srcRect/>
          <a:stretch>
            <a:fillRect/>
          </a:stretch>
        </p:blipFill>
        <p:spPr bwMode="auto">
          <a:xfrm>
            <a:off x="5486400" y="3810000"/>
            <a:ext cx="2857500" cy="2857500"/>
          </a:xfrm>
          <a:prstGeom prst="rect">
            <a:avLst/>
          </a:prstGeom>
          <a:noFill/>
        </p:spPr>
      </p:pic>
      <p:sp>
        <p:nvSpPr>
          <p:cNvPr id="640007" name="Text Box 7"/>
          <p:cNvSpPr txBox="1">
            <a:spLocks noChangeArrowheads="1"/>
          </p:cNvSpPr>
          <p:nvPr/>
        </p:nvSpPr>
        <p:spPr bwMode="auto">
          <a:xfrm>
            <a:off x="533400" y="5638800"/>
            <a:ext cx="1981200" cy="730250"/>
          </a:xfrm>
          <a:prstGeom prst="rect">
            <a:avLst/>
          </a:prstGeom>
          <a:noFill/>
          <a:ln w="9525">
            <a:noFill/>
            <a:miter lim="800000"/>
            <a:headEnd/>
            <a:tailEnd/>
          </a:ln>
          <a:effectLst/>
        </p:spPr>
        <p:txBody>
          <a:bodyPr>
            <a:spAutoFit/>
          </a:bodyPr>
          <a:lstStyle/>
          <a:p>
            <a:pPr>
              <a:spcBef>
                <a:spcPct val="50000"/>
              </a:spcBef>
            </a:pPr>
            <a:r>
              <a:rPr lang="en-US"/>
              <a:t>Light from SN bounces off interstellar dust - "light echoes".</a:t>
            </a:r>
          </a:p>
        </p:txBody>
      </p:sp>
      <p:sp>
        <p:nvSpPr>
          <p:cNvPr id="640008" name="Text Box 8"/>
          <p:cNvSpPr txBox="1">
            <a:spLocks noChangeArrowheads="1"/>
          </p:cNvSpPr>
          <p:nvPr/>
        </p:nvSpPr>
        <p:spPr bwMode="auto">
          <a:xfrm>
            <a:off x="3657600" y="6400800"/>
            <a:ext cx="1981200" cy="304800"/>
          </a:xfrm>
          <a:prstGeom prst="rect">
            <a:avLst/>
          </a:prstGeom>
          <a:noFill/>
          <a:ln w="9525">
            <a:noFill/>
            <a:miter lim="800000"/>
            <a:headEnd/>
            <a:tailEnd/>
          </a:ln>
          <a:effectLst/>
        </p:spPr>
        <p:txBody>
          <a:bodyPr>
            <a:spAutoFit/>
          </a:bodyPr>
          <a:lstStyle/>
          <a:p>
            <a:pPr>
              <a:spcBef>
                <a:spcPct val="50000"/>
              </a:spcBef>
            </a:pPr>
            <a:r>
              <a:rPr lang="en-US"/>
              <a:t>Chandra X-ray image</a:t>
            </a:r>
          </a:p>
        </p:txBody>
      </p:sp>
      <p:sp>
        <p:nvSpPr>
          <p:cNvPr id="7" name="Slide Number Placeholder 6"/>
          <p:cNvSpPr>
            <a:spLocks noGrp="1"/>
          </p:cNvSpPr>
          <p:nvPr>
            <p:ph type="sldNum" sz="quarter" idx="12"/>
          </p:nvPr>
        </p:nvSpPr>
        <p:spPr>
          <a:xfrm>
            <a:off x="6934200" y="6248400"/>
            <a:ext cx="1905000" cy="457200"/>
          </a:xfrm>
        </p:spPr>
        <p:txBody>
          <a:bodyPr/>
          <a:lstStyle/>
          <a:p>
            <a:fld id="{687D17A1-6988-4DB7-89E5-11A2D14FFDA3}" type="slidenum">
              <a:rPr lang="en-US" smtClean="0">
                <a:solidFill>
                  <a:schemeClr val="bg2"/>
                </a:solidFill>
              </a:rPr>
              <a:pPr/>
              <a:t>24</a:t>
            </a:fld>
            <a:endParaRPr lang="en-US">
              <a:solidFill>
                <a:schemeClr val="bg2"/>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Grp="1" noChangeArrowheads="1"/>
          </p:cNvSpPr>
          <p:nvPr>
            <p:ph type="title"/>
          </p:nvPr>
        </p:nvSpPr>
        <p:spPr/>
        <p:txBody>
          <a:bodyPr/>
          <a:lstStyle/>
          <a:p>
            <a:r>
              <a:rPr lang="en-US"/>
              <a:t>Problem 20.55</a:t>
            </a:r>
          </a:p>
        </p:txBody>
      </p:sp>
      <p:sp>
        <p:nvSpPr>
          <p:cNvPr id="705539" name="Rectangle 3"/>
          <p:cNvSpPr>
            <a:spLocks noGrp="1" noChangeArrowheads="1"/>
          </p:cNvSpPr>
          <p:nvPr>
            <p:ph type="body" idx="1"/>
          </p:nvPr>
        </p:nvSpPr>
        <p:spPr/>
        <p:txBody>
          <a:bodyPr/>
          <a:lstStyle/>
          <a:p>
            <a:r>
              <a:rPr lang="en-US"/>
              <a:t>Fig. 20.23 shows a portion of the Veil Nebula in Cygnus. Use the caption to find the average speed at which material has been moving away from the site of the SN explosion over the past 15,000 years. Express in km/s and as a fraction of the speed of light.</a:t>
            </a:r>
          </a:p>
        </p:txBody>
      </p:sp>
      <p:pic>
        <p:nvPicPr>
          <p:cNvPr id="705540" name="Picture 4" descr="6592_fig20_23"/>
          <p:cNvPicPr>
            <a:picLocks noChangeAspect="1" noChangeArrowheads="1"/>
          </p:cNvPicPr>
          <p:nvPr/>
        </p:nvPicPr>
        <p:blipFill>
          <a:blip r:embed="rId3" cstate="print"/>
          <a:srcRect/>
          <a:stretch>
            <a:fillRect/>
          </a:stretch>
        </p:blipFill>
        <p:spPr bwMode="auto">
          <a:xfrm>
            <a:off x="1295400" y="2667000"/>
            <a:ext cx="3886200" cy="3606800"/>
          </a:xfrm>
          <a:prstGeom prst="rect">
            <a:avLst/>
          </a:prstGeom>
          <a:noFill/>
        </p:spPr>
      </p:pic>
      <p:sp>
        <p:nvSpPr>
          <p:cNvPr id="705541" name="Text Box 5"/>
          <p:cNvSpPr txBox="1">
            <a:spLocks noChangeArrowheads="1"/>
          </p:cNvSpPr>
          <p:nvPr/>
        </p:nvSpPr>
        <p:spPr bwMode="auto">
          <a:xfrm>
            <a:off x="5410200" y="4495800"/>
            <a:ext cx="2590800" cy="1793875"/>
          </a:xfrm>
          <a:prstGeom prst="rect">
            <a:avLst/>
          </a:prstGeom>
          <a:noFill/>
          <a:ln w="9525">
            <a:noFill/>
            <a:miter lim="800000"/>
            <a:headEnd/>
            <a:tailEnd/>
          </a:ln>
          <a:effectLst/>
        </p:spPr>
        <p:txBody>
          <a:bodyPr>
            <a:spAutoFit/>
          </a:bodyPr>
          <a:lstStyle/>
          <a:p>
            <a:pPr>
              <a:spcBef>
                <a:spcPct val="50000"/>
              </a:spcBef>
            </a:pPr>
            <a:r>
              <a:rPr lang="en-US"/>
              <a:t>Fig. 20.23: This SNR is a roughly spherical remnant of a SN that exploded about 15,000 years ago. The distance to the nebula is about 800 pc (2600 ly), and the overall diameter of the loop is about 35 pc (120 ly).</a:t>
            </a:r>
          </a:p>
        </p:txBody>
      </p:sp>
      <p:sp>
        <p:nvSpPr>
          <p:cNvPr id="6" name="Slide Number Placeholder 5"/>
          <p:cNvSpPr>
            <a:spLocks noGrp="1"/>
          </p:cNvSpPr>
          <p:nvPr>
            <p:ph type="sldNum" sz="quarter" idx="12"/>
          </p:nvPr>
        </p:nvSpPr>
        <p:spPr/>
        <p:txBody>
          <a:bodyPr/>
          <a:lstStyle/>
          <a:p>
            <a:fld id="{CB12F119-7E40-414B-96E5-1A71FB047899}" type="slidenum">
              <a:rPr lang="en-US" smtClean="0"/>
              <a:pPr/>
              <a:t>25</a:t>
            </a:fld>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9762" name="Rectangle 2"/>
          <p:cNvSpPr>
            <a:spLocks noGrp="1" noChangeArrowheads="1"/>
          </p:cNvSpPr>
          <p:nvPr>
            <p:ph type="subTitle" idx="1"/>
          </p:nvPr>
        </p:nvSpPr>
        <p:spPr>
          <a:xfrm>
            <a:off x="533400" y="1447800"/>
            <a:ext cx="3962400" cy="685800"/>
          </a:xfrm>
        </p:spPr>
        <p:txBody>
          <a:bodyPr/>
          <a:lstStyle/>
          <a:p>
            <a:pPr algn="l"/>
            <a:r>
              <a:rPr lang="en-US" dirty="0"/>
              <a:t>Simulations of supernova explosions</a:t>
            </a:r>
            <a:r>
              <a:rPr lang="en-US" dirty="0" smtClean="0"/>
              <a:t>:</a:t>
            </a:r>
            <a:endParaRPr lang="en-US" dirty="0"/>
          </a:p>
        </p:txBody>
      </p:sp>
      <p:pic>
        <p:nvPicPr>
          <p:cNvPr id="629763" name="Picture 3" descr="figure 22-14-topleft"/>
          <p:cNvPicPr>
            <a:picLocks noChangeAspect="1" noChangeArrowheads="1"/>
          </p:cNvPicPr>
          <p:nvPr/>
        </p:nvPicPr>
        <p:blipFill>
          <a:blip r:embed="rId3" cstate="print"/>
          <a:srcRect/>
          <a:stretch>
            <a:fillRect/>
          </a:stretch>
        </p:blipFill>
        <p:spPr bwMode="auto">
          <a:xfrm>
            <a:off x="588963" y="2743200"/>
            <a:ext cx="2552700" cy="2743200"/>
          </a:xfrm>
          <a:prstGeom prst="rect">
            <a:avLst/>
          </a:prstGeom>
          <a:noFill/>
        </p:spPr>
      </p:pic>
      <p:pic>
        <p:nvPicPr>
          <p:cNvPr id="629764" name="Picture 4" descr="figure 22-14-topright"/>
          <p:cNvPicPr>
            <a:picLocks noChangeAspect="1" noChangeArrowheads="1"/>
          </p:cNvPicPr>
          <p:nvPr/>
        </p:nvPicPr>
        <p:blipFill>
          <a:blip r:embed="rId4" cstate="print"/>
          <a:srcRect/>
          <a:stretch>
            <a:fillRect/>
          </a:stretch>
        </p:blipFill>
        <p:spPr bwMode="auto">
          <a:xfrm>
            <a:off x="3321050" y="2743200"/>
            <a:ext cx="2546350" cy="2743200"/>
          </a:xfrm>
          <a:prstGeom prst="rect">
            <a:avLst/>
          </a:prstGeom>
          <a:noFill/>
        </p:spPr>
      </p:pic>
      <p:pic>
        <p:nvPicPr>
          <p:cNvPr id="629765" name="Picture 5" descr="figure 22-14-bottomleft"/>
          <p:cNvPicPr>
            <a:picLocks noChangeAspect="1" noChangeArrowheads="1"/>
          </p:cNvPicPr>
          <p:nvPr/>
        </p:nvPicPr>
        <p:blipFill>
          <a:blip r:embed="rId5" cstate="print"/>
          <a:srcRect/>
          <a:stretch>
            <a:fillRect/>
          </a:stretch>
        </p:blipFill>
        <p:spPr bwMode="auto">
          <a:xfrm>
            <a:off x="5973763" y="2743200"/>
            <a:ext cx="2511425" cy="2743200"/>
          </a:xfrm>
          <a:prstGeom prst="rect">
            <a:avLst/>
          </a:prstGeom>
          <a:noFill/>
        </p:spPr>
      </p:pic>
      <p:sp>
        <p:nvSpPr>
          <p:cNvPr id="6" name="Slide Number Placeholder 5"/>
          <p:cNvSpPr>
            <a:spLocks noGrp="1"/>
          </p:cNvSpPr>
          <p:nvPr>
            <p:ph type="sldNum" sz="quarter" idx="12"/>
          </p:nvPr>
        </p:nvSpPr>
        <p:spPr/>
        <p:txBody>
          <a:bodyPr/>
          <a:lstStyle/>
          <a:p>
            <a:fld id="{A7DAB423-97DE-4E67-9336-192F8B35A16F}" type="slidenum">
              <a:rPr lang="en-US" smtClean="0">
                <a:solidFill>
                  <a:schemeClr val="bg2"/>
                </a:solidFill>
              </a:rPr>
              <a:pPr/>
              <a:t>26</a:t>
            </a:fld>
            <a:endParaRPr lang="en-US">
              <a:solidFill>
                <a:schemeClr val="bg2"/>
              </a:solidFill>
            </a:endParaRPr>
          </a:p>
        </p:txBody>
      </p:sp>
    </p:spTree>
    <p:extLst>
      <p:ext uri="{BB962C8B-B14F-4D97-AF65-F5344CB8AC3E}">
        <p14:creationId xmlns:p14="http://schemas.microsoft.com/office/powerpoint/2010/main" val="708976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762000" y="152400"/>
            <a:ext cx="7772400" cy="762000"/>
          </a:xfrm>
        </p:spPr>
        <p:txBody>
          <a:bodyPr/>
          <a:lstStyle/>
          <a:p>
            <a:r>
              <a:rPr lang="en-US"/>
              <a:t>Onion shell buildup</a:t>
            </a:r>
          </a:p>
        </p:txBody>
      </p:sp>
      <p:sp>
        <p:nvSpPr>
          <p:cNvPr id="618499" name="Rectangle 3"/>
          <p:cNvSpPr>
            <a:spLocks noGrp="1" noChangeArrowheads="1"/>
          </p:cNvSpPr>
          <p:nvPr>
            <p:ph type="body" idx="1"/>
          </p:nvPr>
        </p:nvSpPr>
        <p:spPr>
          <a:xfrm>
            <a:off x="685800" y="914400"/>
            <a:ext cx="8305800" cy="1905000"/>
          </a:xfrm>
        </p:spPr>
        <p:txBody>
          <a:bodyPr/>
          <a:lstStyle/>
          <a:p>
            <a:pPr marL="344488" indent="-344488">
              <a:buFont typeface="Arial" charset="0"/>
              <a:buAutoNum type="arabicPeriod"/>
            </a:pPr>
            <a:r>
              <a:rPr lang="en-US" sz="2000" dirty="0" smtClean="0"/>
              <a:t> Pick up from stage where inert </a:t>
            </a:r>
            <a:r>
              <a:rPr lang="en-US" sz="2000" dirty="0"/>
              <a:t>C-O core </a:t>
            </a:r>
            <a:r>
              <a:rPr lang="en-US" sz="2000" dirty="0" smtClean="0"/>
              <a:t>contracts </a:t>
            </a:r>
            <a:r>
              <a:rPr lang="en-US" sz="2000" dirty="0"/>
              <a:t>and heats up, H </a:t>
            </a:r>
            <a:r>
              <a:rPr lang="en-US" sz="2000" dirty="0" smtClean="0"/>
              <a:t> &amp; </a:t>
            </a:r>
            <a:r>
              <a:rPr lang="en-US" sz="2000" dirty="0"/>
              <a:t>He shell </a:t>
            </a:r>
            <a:r>
              <a:rPr lang="en-US" sz="2000" dirty="0" smtClean="0"/>
              <a:t>burning.</a:t>
            </a:r>
            <a:endParaRPr lang="en-US" sz="2000" dirty="0"/>
          </a:p>
          <a:p>
            <a:pPr marL="344488" indent="-344488">
              <a:buFont typeface="Arial" charset="0"/>
              <a:buAutoNum type="arabicPeriod"/>
            </a:pPr>
            <a:endParaRPr lang="en-US" sz="2000" dirty="0"/>
          </a:p>
          <a:p>
            <a:pPr marL="344488" indent="-344488">
              <a:buFont typeface="Arial" charset="0"/>
              <a:buAutoNum type="arabicPeriod"/>
            </a:pPr>
            <a:r>
              <a:rPr lang="en-US" sz="2000" dirty="0" smtClean="0"/>
              <a:t> C-O </a:t>
            </a:r>
            <a:r>
              <a:rPr lang="en-US" sz="2000" dirty="0"/>
              <a:t>core </a:t>
            </a:r>
            <a:r>
              <a:rPr lang="en-US" sz="2000" dirty="0" smtClean="0"/>
              <a:t>contracts </a:t>
            </a:r>
            <a:r>
              <a:rPr lang="en-US" sz="2000" dirty="0"/>
              <a:t>until T~ 6x10</a:t>
            </a:r>
            <a:r>
              <a:rPr lang="en-US" sz="2000" baseline="30000" dirty="0"/>
              <a:t>8</a:t>
            </a:r>
            <a:r>
              <a:rPr lang="en-US" sz="2000" dirty="0"/>
              <a:t> K: igniting </a:t>
            </a:r>
            <a:r>
              <a:rPr lang="en-US" sz="2000" dirty="0" smtClean="0"/>
              <a:t>C.  Fusion of </a:t>
            </a:r>
            <a:endParaRPr lang="en-US" sz="2000" dirty="0"/>
          </a:p>
          <a:p>
            <a:pPr marL="344488" indent="-344488">
              <a:buFont typeface="Arial" charset="0"/>
              <a:buNone/>
            </a:pPr>
            <a:r>
              <a:rPr lang="en-US" sz="2000" baseline="30000" dirty="0"/>
              <a:t>	</a:t>
            </a:r>
            <a:r>
              <a:rPr lang="en-US" sz="2000" baseline="30000" dirty="0" smtClean="0"/>
              <a:t> 12</a:t>
            </a:r>
            <a:r>
              <a:rPr lang="en-US" sz="2000" dirty="0" smtClean="0"/>
              <a:t>C with</a:t>
            </a:r>
            <a:r>
              <a:rPr lang="en-US" sz="2000" baseline="30000" dirty="0" smtClean="0"/>
              <a:t>12</a:t>
            </a:r>
            <a:r>
              <a:rPr lang="en-US" sz="2000" dirty="0" smtClean="0"/>
              <a:t>C or </a:t>
            </a:r>
            <a:r>
              <a:rPr lang="en-US" sz="2000" baseline="30000" dirty="0" smtClean="0"/>
              <a:t>4</a:t>
            </a:r>
            <a:r>
              <a:rPr lang="en-US" sz="2000" dirty="0" smtClean="0"/>
              <a:t>He produces </a:t>
            </a:r>
            <a:r>
              <a:rPr lang="en-US" sz="2000" baseline="30000" dirty="0" smtClean="0"/>
              <a:t>16</a:t>
            </a:r>
            <a:r>
              <a:rPr lang="en-US" sz="2000" dirty="0" smtClean="0"/>
              <a:t>O</a:t>
            </a:r>
            <a:r>
              <a:rPr lang="en-US" sz="2000" dirty="0"/>
              <a:t>, </a:t>
            </a:r>
            <a:r>
              <a:rPr lang="en-US" sz="2000" baseline="30000" dirty="0" smtClean="0"/>
              <a:t>20</a:t>
            </a:r>
            <a:r>
              <a:rPr lang="en-US" sz="2000" dirty="0" smtClean="0"/>
              <a:t>Ne</a:t>
            </a:r>
            <a:r>
              <a:rPr lang="en-US" sz="2000" dirty="0"/>
              <a:t>, </a:t>
            </a:r>
            <a:r>
              <a:rPr lang="en-US" sz="2000" baseline="30000" dirty="0" smtClean="0"/>
              <a:t>24</a:t>
            </a:r>
            <a:r>
              <a:rPr lang="en-US" sz="2000" dirty="0" smtClean="0"/>
              <a:t>Mg.</a:t>
            </a:r>
            <a:endParaRPr lang="en-US" sz="2000" dirty="0"/>
          </a:p>
        </p:txBody>
      </p:sp>
      <p:sp>
        <p:nvSpPr>
          <p:cNvPr id="4" name="Rectangle 3"/>
          <p:cNvSpPr txBox="1">
            <a:spLocks noChangeArrowheads="1"/>
          </p:cNvSpPr>
          <p:nvPr/>
        </p:nvSpPr>
        <p:spPr bwMode="auto">
          <a:xfrm>
            <a:off x="685800" y="2895600"/>
            <a:ext cx="8458200" cy="1447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4488" lvl="0" indent="-344488">
              <a:spcBef>
                <a:spcPct val="20000"/>
              </a:spcBef>
              <a:buFont typeface="Arial" charset="0"/>
              <a:buAutoNum type="arabicPeriod" startAt="3"/>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 Inert O-Ne-Mg core contracts and heats up, H &amp; He &amp; C shell burning.</a:t>
            </a:r>
            <a:r>
              <a:rPr lang="en-US" sz="2000" kern="0" dirty="0" smtClean="0">
                <a:solidFill>
                  <a:schemeClr val="bg2"/>
                </a:solidFill>
              </a:rPr>
              <a:t>   (For M</a:t>
            </a:r>
            <a:r>
              <a:rPr lang="en-US" sz="2000" kern="0" dirty="0" smtClean="0">
                <a:solidFill>
                  <a:schemeClr val="bg2"/>
                </a:solidFill>
                <a:sym typeface="Symbol"/>
              </a:rPr>
              <a:t>7(?) – 8(?)</a:t>
            </a:r>
            <a:r>
              <a:rPr lang="en-US" sz="2000" kern="0" dirty="0" smtClean="0">
                <a:solidFill>
                  <a:schemeClr val="bg2"/>
                </a:solidFill>
              </a:rPr>
              <a:t> M</a:t>
            </a:r>
            <a:r>
              <a:rPr lang="en-US" kern="0" dirty="0" smtClean="0">
                <a:sym typeface="Wingdings 2" pitchFamily="-128" charset="2"/>
              </a:rPr>
              <a:t></a:t>
            </a:r>
            <a:r>
              <a:rPr lang="en-US" sz="2000" kern="0" dirty="0" smtClean="0">
                <a:sym typeface="Wingdings 2" pitchFamily="-128" charset="2"/>
              </a:rPr>
              <a:t>, fusion ends with O, Ne, Mg and core </a:t>
            </a:r>
            <a:r>
              <a:rPr lang="en-US" sz="2000" i="1" kern="0" dirty="0" smtClean="0">
                <a:sym typeface="Wingdings 2" pitchFamily="-128" charset="2"/>
              </a:rPr>
              <a:t>does</a:t>
            </a:r>
            <a:r>
              <a:rPr lang="en-US" sz="2000" kern="0" dirty="0" smtClean="0">
                <a:sym typeface="Wingdings 2" pitchFamily="-128" charset="2"/>
              </a:rPr>
              <a:t>  become degenerate.  Explains rare “O-Ne-Mg White Dwarfs”).</a:t>
            </a:r>
          </a:p>
        </p:txBody>
      </p:sp>
      <p:sp>
        <p:nvSpPr>
          <p:cNvPr id="5" name="Rectangle 3"/>
          <p:cNvSpPr txBox="1">
            <a:spLocks noChangeArrowheads="1"/>
          </p:cNvSpPr>
          <p:nvPr/>
        </p:nvSpPr>
        <p:spPr bwMode="auto">
          <a:xfrm>
            <a:off x="685800" y="4038600"/>
            <a:ext cx="8077200" cy="281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457200" lvl="0" indent="-457200">
              <a:spcBef>
                <a:spcPct val="20000"/>
              </a:spcBef>
              <a:buAutoNum type="arabicPeriod" startAt="4"/>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If </a:t>
            </a:r>
            <a:r>
              <a:rPr lang="en-US" sz="2000" kern="0" dirty="0" smtClean="0">
                <a:solidFill>
                  <a:schemeClr val="bg2"/>
                </a:solidFill>
              </a:rPr>
              <a:t>M&gt;</a:t>
            </a:r>
            <a:r>
              <a:rPr lang="en-US" sz="2000" kern="0" dirty="0" smtClean="0">
                <a:solidFill>
                  <a:schemeClr val="bg2"/>
                </a:solidFill>
                <a:sym typeface="Symbol"/>
              </a:rPr>
              <a:t> 8</a:t>
            </a:r>
            <a:r>
              <a:rPr lang="en-US" sz="2000" kern="0" dirty="0" smtClean="0">
                <a:solidFill>
                  <a:schemeClr val="bg2"/>
                </a:solidFill>
              </a:rPr>
              <a:t> </a:t>
            </a:r>
            <a:r>
              <a:rPr lang="en-US" sz="2000" kern="0" dirty="0">
                <a:solidFill>
                  <a:schemeClr val="bg2"/>
                </a:solidFill>
              </a:rPr>
              <a:t>M</a:t>
            </a:r>
            <a:r>
              <a:rPr lang="en-US" kern="0" dirty="0">
                <a:sym typeface="Wingdings 2" pitchFamily="-128" charset="2"/>
              </a:rPr>
              <a:t></a:t>
            </a:r>
            <a:r>
              <a:rPr lang="en-US" sz="2000" kern="0" dirty="0" smtClean="0">
                <a:sym typeface="Wingdings 2" pitchFamily="-128" charset="2"/>
              </a:rPr>
              <a:t>, core contracts until core </a:t>
            </a:r>
            <a:r>
              <a:rPr kumimoji="0" lang="en-US" sz="2000" b="0" i="0" u="none" strike="noStrike" kern="0" cap="none" spc="0" normalizeH="0" baseline="0" noProof="0" dirty="0" smtClean="0">
                <a:ln>
                  <a:noFill/>
                </a:ln>
                <a:solidFill>
                  <a:schemeClr val="bg2"/>
                </a:solidFill>
                <a:effectLst/>
                <a:uLnTx/>
                <a:uFillTx/>
                <a:latin typeface="+mn-lt"/>
                <a:ea typeface="+mn-ea"/>
                <a:cs typeface="+mn-cs"/>
              </a:rPr>
              <a:t>T ~ 10</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9</a:t>
            </a:r>
            <a:r>
              <a:rPr kumimoji="0" lang="en-US" sz="2000" b="0" i="0" u="none" strike="noStrike" kern="0" cap="none" spc="0" normalizeH="0" baseline="0" noProof="0" dirty="0" smtClean="0">
                <a:ln>
                  <a:noFill/>
                </a:ln>
                <a:solidFill>
                  <a:schemeClr val="bg2"/>
                </a:solidFill>
                <a:effectLst/>
                <a:uLnTx/>
                <a:uFillTx/>
                <a:latin typeface="+mn-lt"/>
                <a:ea typeface="+mn-ea"/>
                <a:cs typeface="+mn-cs"/>
              </a:rPr>
              <a:t> K, fusion starts again, mainly</a:t>
            </a:r>
            <a:r>
              <a:rPr kumimoji="0" lang="en-US" sz="2000" b="0" i="0" u="none" strike="noStrike" kern="0" cap="none" spc="0" normalizeH="0" noProof="0" dirty="0" smtClean="0">
                <a:ln>
                  <a:noFill/>
                </a:ln>
                <a:solidFill>
                  <a:schemeClr val="bg2"/>
                </a:solidFill>
                <a:effectLst/>
                <a:uLnTx/>
                <a:uFillTx/>
                <a:latin typeface="+mn-lt"/>
                <a:ea typeface="+mn-ea"/>
                <a:cs typeface="+mn-cs"/>
              </a:rPr>
              <a:t>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20</a:t>
            </a:r>
            <a:r>
              <a:rPr kumimoji="0" lang="en-US" sz="2000" b="0" i="0" u="none" strike="noStrike" kern="0" cap="none" spc="0" normalizeH="0" noProof="0" dirty="0" smtClean="0">
                <a:ln>
                  <a:noFill/>
                </a:ln>
                <a:solidFill>
                  <a:schemeClr val="bg2"/>
                </a:solidFill>
                <a:effectLst/>
                <a:uLnTx/>
                <a:uFillTx/>
                <a:latin typeface="+mn-lt"/>
                <a:ea typeface="+mn-ea"/>
                <a:cs typeface="+mn-cs"/>
              </a:rPr>
              <a:t>Ne -&gt;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24</a:t>
            </a:r>
            <a:r>
              <a:rPr kumimoji="0" lang="en-US" sz="2000" b="0" i="0" u="none" strike="noStrike" kern="0" cap="none" spc="0" normalizeH="0" noProof="0" dirty="0" smtClean="0">
                <a:ln>
                  <a:noFill/>
                </a:ln>
                <a:solidFill>
                  <a:schemeClr val="bg2"/>
                </a:solidFill>
                <a:effectLst/>
                <a:uLnTx/>
                <a:uFillTx/>
                <a:latin typeface="+mn-lt"/>
                <a:ea typeface="+mn-ea"/>
                <a:cs typeface="+mn-cs"/>
              </a:rPr>
              <a:t>Mg.  </a:t>
            </a:r>
          </a:p>
          <a:p>
            <a:pPr marL="457200" lvl="0" indent="-457200">
              <a:spcBef>
                <a:spcPct val="20000"/>
              </a:spcBef>
              <a:buAutoNum type="arabicPeriod" startAt="4"/>
              <a:defRPr/>
            </a:pPr>
            <a:endParaRPr lang="en-US" sz="2000" kern="0" dirty="0">
              <a:solidFill>
                <a:schemeClr val="bg2"/>
              </a:solidFill>
              <a:latin typeface="+mn-lt"/>
            </a:endParaRPr>
          </a:p>
          <a:p>
            <a:pPr marL="457200" lvl="0" indent="-457200">
              <a:spcBef>
                <a:spcPct val="20000"/>
              </a:spcBef>
              <a:buAutoNum type="arabicPeriod" startAt="4"/>
              <a:defRPr/>
            </a:pPr>
            <a:r>
              <a:rPr kumimoji="0" lang="en-US" sz="2000" b="0" i="0" u="none" strike="noStrike" kern="0" cap="none" spc="0" normalizeH="0" noProof="0" dirty="0" smtClean="0">
                <a:ln>
                  <a:noFill/>
                </a:ln>
                <a:solidFill>
                  <a:schemeClr val="bg2"/>
                </a:solidFill>
                <a:effectLst/>
                <a:uLnTx/>
                <a:uFillTx/>
                <a:latin typeface="+mn-lt"/>
                <a:ea typeface="+mn-ea"/>
                <a:cs typeface="+mn-cs"/>
              </a:rPr>
              <a:t>When exhausted, core shrinks, shell of Ne fusion established.</a:t>
            </a:r>
            <a:r>
              <a:rPr lang="en-US" sz="2000" kern="0" dirty="0">
                <a:solidFill>
                  <a:schemeClr val="bg2"/>
                </a:solidFill>
                <a:latin typeface="+mn-lt"/>
              </a:rPr>
              <a:t> </a:t>
            </a:r>
            <a:r>
              <a:rPr lang="en-US" sz="2000" kern="0" dirty="0" smtClean="0">
                <a:solidFill>
                  <a:schemeClr val="bg2"/>
                </a:solidFill>
                <a:latin typeface="+mn-lt"/>
              </a:rPr>
              <a:t> </a:t>
            </a:r>
            <a:r>
              <a:rPr kumimoji="0" lang="en-US" sz="2000" b="0" i="0" u="none" strike="noStrike" kern="0" cap="none" spc="0" normalizeH="0" baseline="0" noProof="0" dirty="0" smtClean="0">
                <a:ln>
                  <a:noFill/>
                </a:ln>
                <a:solidFill>
                  <a:schemeClr val="bg2"/>
                </a:solidFill>
                <a:effectLst/>
                <a:uLnTx/>
                <a:uFillTx/>
                <a:latin typeface="+mn-lt"/>
                <a:ea typeface="+mn-ea"/>
                <a:cs typeface="+mn-cs"/>
              </a:rPr>
              <a:t>When</a:t>
            </a:r>
            <a:r>
              <a:rPr kumimoji="0" lang="en-US" sz="2000" b="0" i="0" u="none" strike="noStrike" kern="0" cap="none" spc="0" normalizeH="0" noProof="0" dirty="0" smtClean="0">
                <a:ln>
                  <a:noFill/>
                </a:ln>
                <a:solidFill>
                  <a:schemeClr val="bg2"/>
                </a:solidFill>
                <a:effectLst/>
                <a:uLnTx/>
                <a:uFillTx/>
                <a:latin typeface="+mn-lt"/>
                <a:ea typeface="+mn-ea"/>
                <a:cs typeface="+mn-cs"/>
              </a:rPr>
              <a:t> core </a:t>
            </a:r>
            <a:r>
              <a:rPr kumimoji="0" lang="en-US" sz="2000" b="0" i="0" u="none" strike="noStrike" kern="0" cap="none" spc="0" normalizeH="0" baseline="0" noProof="0" dirty="0" smtClean="0">
                <a:ln>
                  <a:noFill/>
                </a:ln>
                <a:solidFill>
                  <a:schemeClr val="bg2"/>
                </a:solidFill>
                <a:effectLst/>
                <a:uLnTx/>
                <a:uFillTx/>
                <a:latin typeface="+mn-lt"/>
                <a:ea typeface="+mn-ea"/>
                <a:cs typeface="+mn-cs"/>
              </a:rPr>
              <a:t>T~1.5x10</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9</a:t>
            </a:r>
            <a:r>
              <a:rPr kumimoji="0" lang="en-US" sz="2000" b="0" i="0" u="none" strike="noStrike" kern="0" cap="none" spc="0" normalizeH="0" baseline="0" noProof="0" dirty="0" smtClean="0">
                <a:ln>
                  <a:noFill/>
                </a:ln>
                <a:solidFill>
                  <a:schemeClr val="bg2"/>
                </a:solidFill>
                <a:effectLst/>
                <a:uLnTx/>
                <a:uFillTx/>
                <a:latin typeface="+mn-lt"/>
                <a:ea typeface="+mn-ea"/>
                <a:cs typeface="+mn-cs"/>
              </a:rPr>
              <a:t> K, fusion starts, mainly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16</a:t>
            </a:r>
            <a:r>
              <a:rPr kumimoji="0" lang="en-US" sz="2000" b="0" i="0" u="none" strike="noStrike" kern="0" cap="none" spc="0" normalizeH="0" baseline="0" noProof="0" dirty="0" smtClean="0">
                <a:ln>
                  <a:noFill/>
                </a:ln>
                <a:solidFill>
                  <a:schemeClr val="bg2"/>
                </a:solidFill>
                <a:effectLst/>
                <a:uLnTx/>
                <a:uFillTx/>
                <a:latin typeface="+mn-lt"/>
                <a:ea typeface="+mn-ea"/>
                <a:cs typeface="+mn-cs"/>
              </a:rPr>
              <a:t>O -&gt;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28</a:t>
            </a:r>
            <a:r>
              <a:rPr kumimoji="0" lang="en-US" sz="2000" b="0" i="0" u="none" strike="noStrike" kern="0" cap="none" spc="0" normalizeH="0" baseline="0" noProof="0" dirty="0" smtClean="0">
                <a:ln>
                  <a:noFill/>
                </a:ln>
                <a:solidFill>
                  <a:schemeClr val="bg2"/>
                </a:solidFill>
                <a:effectLst/>
                <a:uLnTx/>
                <a:uFillTx/>
                <a:latin typeface="+mn-lt"/>
                <a:ea typeface="+mn-ea"/>
                <a:cs typeface="+mn-cs"/>
              </a:rPr>
              <a:t>Si,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32</a:t>
            </a:r>
            <a:r>
              <a:rPr kumimoji="0" lang="en-US" sz="2000" b="0" i="0" u="none" strike="noStrike" kern="0" cap="none" spc="0" normalizeH="0" baseline="0" noProof="0" dirty="0" smtClean="0">
                <a:ln>
                  <a:noFill/>
                </a:ln>
                <a:solidFill>
                  <a:schemeClr val="bg2"/>
                </a:solidFill>
                <a:effectLst/>
                <a:uLnTx/>
                <a:uFillTx/>
                <a:latin typeface="+mn-lt"/>
                <a:ea typeface="+mn-ea"/>
                <a:cs typeface="+mn-cs"/>
              </a:rPr>
              <a:t>S.</a:t>
            </a:r>
          </a:p>
          <a:p>
            <a:pPr marL="344488" marR="0" lvl="0" indent="-344488" algn="l" defTabSz="914400" rtl="0" eaLnBrk="1" fontAlgn="base" latinLnBrk="0" hangingPunct="1">
              <a:lnSpc>
                <a:spcPct val="100000"/>
              </a:lnSpc>
              <a:spcBef>
                <a:spcPct val="20000"/>
              </a:spcBef>
              <a:spcAft>
                <a:spcPct val="0"/>
              </a:spcAft>
              <a:buClrTx/>
              <a:buSzTx/>
              <a:tabLst/>
              <a:defRPr/>
            </a:pP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a:p>
            <a:pPr marL="457200" lvl="0" indent="-457200">
              <a:spcBef>
                <a:spcPct val="20000"/>
              </a:spcBef>
              <a:defRPr/>
            </a:pPr>
            <a:r>
              <a:rPr lang="en-US" sz="2000" kern="0" dirty="0" smtClean="0">
                <a:solidFill>
                  <a:schemeClr val="bg2"/>
                </a:solidFill>
                <a:latin typeface="+mn-lt"/>
              </a:rPr>
              <a:t>6</a:t>
            </a:r>
            <a:r>
              <a:rPr kumimoji="0" lang="en-US" sz="2000" b="0" i="0" u="none" strike="noStrike" kern="0" cap="none" spc="0" normalizeH="0" baseline="0" noProof="0" dirty="0" smtClean="0">
                <a:ln>
                  <a:noFill/>
                </a:ln>
                <a:solidFill>
                  <a:schemeClr val="bg2"/>
                </a:solidFill>
                <a:effectLst/>
                <a:uLnTx/>
                <a:uFillTx/>
                <a:latin typeface="+mn-lt"/>
                <a:ea typeface="+mn-ea"/>
                <a:cs typeface="+mn-cs"/>
              </a:rPr>
              <a:t>.   Then core contracts, shell of O fusion</a:t>
            </a:r>
            <a:r>
              <a:rPr kumimoji="0" lang="en-US" sz="2000" b="0" i="0" u="none" strike="noStrike" kern="0" cap="none" spc="0" normalizeH="0" noProof="0" dirty="0" smtClean="0">
                <a:ln>
                  <a:noFill/>
                </a:ln>
                <a:solidFill>
                  <a:schemeClr val="bg2"/>
                </a:solidFill>
                <a:effectLst/>
                <a:uLnTx/>
                <a:uFillTx/>
                <a:latin typeface="+mn-lt"/>
                <a:ea typeface="+mn-ea"/>
                <a:cs typeface="+mn-cs"/>
              </a:rPr>
              <a:t> established.  When core T~2.7x10</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9</a:t>
            </a:r>
            <a:r>
              <a:rPr kumimoji="0" lang="en-US" sz="2000" b="0" i="0" u="none" strike="noStrike" kern="0" cap="none" spc="0" normalizeH="0" noProof="0" dirty="0" smtClean="0">
                <a:ln>
                  <a:noFill/>
                </a:ln>
                <a:solidFill>
                  <a:schemeClr val="bg2"/>
                </a:solidFill>
                <a:effectLst/>
                <a:uLnTx/>
                <a:uFillTx/>
                <a:latin typeface="+mn-lt"/>
                <a:ea typeface="+mn-ea"/>
                <a:cs typeface="+mn-cs"/>
              </a:rPr>
              <a:t> K, </a:t>
            </a:r>
            <a:r>
              <a:rPr kumimoji="0" lang="en-US" sz="2000" b="0" i="0" u="none" strike="noStrike" kern="0" cap="none" spc="0" normalizeH="0" baseline="0" noProof="0" dirty="0" smtClean="0">
                <a:ln>
                  <a:noFill/>
                </a:ln>
                <a:solidFill>
                  <a:schemeClr val="bg2"/>
                </a:solidFill>
                <a:effectLst/>
                <a:uLnTx/>
                <a:uFillTx/>
                <a:latin typeface="+mn-lt"/>
                <a:ea typeface="+mn-ea"/>
                <a:cs typeface="+mn-cs"/>
              </a:rPr>
              <a:t>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28</a:t>
            </a:r>
            <a:r>
              <a:rPr kumimoji="0" lang="en-US" sz="2000" b="0" i="0" u="none" strike="noStrike" kern="0" cap="none" spc="0" normalizeH="0" baseline="0" noProof="0" dirty="0" smtClean="0">
                <a:ln>
                  <a:noFill/>
                </a:ln>
                <a:solidFill>
                  <a:schemeClr val="bg2"/>
                </a:solidFill>
                <a:effectLst/>
                <a:uLnTx/>
                <a:uFillTx/>
                <a:latin typeface="+mn-lt"/>
                <a:ea typeface="+mn-ea"/>
                <a:cs typeface="+mn-cs"/>
              </a:rPr>
              <a:t>Si,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32</a:t>
            </a:r>
            <a:r>
              <a:rPr kumimoji="0" lang="en-US" sz="2000" b="0" i="0" u="none" strike="noStrike" kern="0" cap="none" spc="0" normalizeH="0" baseline="0" noProof="0" dirty="0" smtClean="0">
                <a:ln>
                  <a:noFill/>
                </a:ln>
                <a:solidFill>
                  <a:schemeClr val="bg2"/>
                </a:solidFill>
                <a:effectLst/>
                <a:uLnTx/>
                <a:uFillTx/>
                <a:latin typeface="+mn-lt"/>
                <a:ea typeface="+mn-ea"/>
                <a:cs typeface="+mn-cs"/>
              </a:rPr>
              <a:t>S fuse to mainly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56</a:t>
            </a:r>
            <a:r>
              <a:rPr kumimoji="0" lang="en-US" sz="2000" b="0" i="0" u="none" strike="noStrike" kern="0" cap="none" spc="0" normalizeH="0" baseline="0" noProof="0" dirty="0" smtClean="0">
                <a:ln>
                  <a:noFill/>
                </a:ln>
                <a:solidFill>
                  <a:schemeClr val="bg2"/>
                </a:solidFill>
                <a:effectLst/>
                <a:uLnTx/>
                <a:uFillTx/>
                <a:latin typeface="+mn-lt"/>
                <a:ea typeface="+mn-ea"/>
                <a:cs typeface="+mn-cs"/>
              </a:rPr>
              <a:t>Fe,</a:t>
            </a:r>
            <a:r>
              <a:rPr kumimoji="0" lang="en-US" sz="2000" b="0" i="0" u="none" strike="noStrike" kern="0" cap="none" spc="0" normalizeH="0" noProof="0" dirty="0" smtClean="0">
                <a:ln>
                  <a:noFill/>
                </a:ln>
                <a:solidFill>
                  <a:schemeClr val="bg2"/>
                </a:solidFill>
                <a:effectLst/>
                <a:uLnTx/>
                <a:uFillTx/>
                <a:latin typeface="+mn-lt"/>
                <a:ea typeface="+mn-ea"/>
                <a:cs typeface="+mn-cs"/>
              </a:rPr>
              <a:t>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54</a:t>
            </a:r>
            <a:r>
              <a:rPr kumimoji="0" lang="en-US" sz="2000" b="0" i="0" u="none" strike="noStrike" kern="0" cap="none" spc="0" normalizeH="0" noProof="0" dirty="0" smtClean="0">
                <a:ln>
                  <a:noFill/>
                </a:ln>
                <a:solidFill>
                  <a:schemeClr val="bg2"/>
                </a:solidFill>
                <a:effectLst/>
                <a:uLnTx/>
                <a:uFillTx/>
                <a:latin typeface="+mn-lt"/>
                <a:ea typeface="+mn-ea"/>
                <a:cs typeface="+mn-cs"/>
              </a:rPr>
              <a:t>Fe, </a:t>
            </a:r>
            <a:r>
              <a:rPr kumimoji="0" lang="en-US" sz="2000" b="0" i="0" u="none" strike="noStrike" kern="0" cap="none" spc="0" normalizeH="0" baseline="30000" noProof="0" dirty="0" smtClean="0">
                <a:ln>
                  <a:noFill/>
                </a:ln>
                <a:solidFill>
                  <a:schemeClr val="bg2"/>
                </a:solidFill>
                <a:effectLst/>
                <a:uLnTx/>
                <a:uFillTx/>
                <a:latin typeface="+mn-lt"/>
                <a:ea typeface="+mn-ea"/>
                <a:cs typeface="+mn-cs"/>
              </a:rPr>
              <a:t>56</a:t>
            </a:r>
            <a:r>
              <a:rPr lang="en-US" sz="2000" kern="0" noProof="0" dirty="0" smtClean="0">
                <a:solidFill>
                  <a:schemeClr val="bg2"/>
                </a:solidFill>
                <a:latin typeface="+mn-lt"/>
              </a:rPr>
              <a:t>Ni.</a:t>
            </a:r>
            <a:endParaRPr kumimoji="0" lang="en-US" sz="2000" b="0" i="0" u="none" strike="noStrike" kern="0" cap="none" spc="0" normalizeH="0" baseline="0" noProof="0" dirty="0">
              <a:ln>
                <a:noFill/>
              </a:ln>
              <a:solidFill>
                <a:schemeClr val="bg2"/>
              </a:solidFill>
              <a:effectLst/>
              <a:uLnTx/>
              <a:uFillTx/>
              <a:latin typeface="+mn-lt"/>
              <a:ea typeface="+mn-ea"/>
              <a:cs typeface="+mn-cs"/>
            </a:endParaRPr>
          </a:p>
        </p:txBody>
      </p:sp>
      <p:sp>
        <p:nvSpPr>
          <p:cNvPr id="6" name="Slide Number Placeholder 5"/>
          <p:cNvSpPr>
            <a:spLocks noGrp="1"/>
          </p:cNvSpPr>
          <p:nvPr>
            <p:ph type="sldNum" sz="quarter" idx="12"/>
          </p:nvPr>
        </p:nvSpPr>
        <p:spPr>
          <a:xfrm>
            <a:off x="7086600" y="6477000"/>
            <a:ext cx="1905000" cy="457200"/>
          </a:xfrm>
        </p:spPr>
        <p:txBody>
          <a:bodyPr/>
          <a:lstStyle/>
          <a:p>
            <a:fld id="{CB12F119-7E40-414B-96E5-1A71FB047899}" type="slidenum">
              <a:rPr lang="en-US" smtClean="0"/>
              <a:pPr/>
              <a:t>3</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53678" y="304800"/>
            <a:ext cx="5766322" cy="400110"/>
          </a:xfrm>
          <a:prstGeom prst="rect">
            <a:avLst/>
          </a:prstGeom>
        </p:spPr>
        <p:txBody>
          <a:bodyPr wrap="none">
            <a:spAutoFit/>
          </a:bodyPr>
          <a:lstStyle/>
          <a:p>
            <a:r>
              <a:rPr lang="en-US" sz="2000" kern="0" dirty="0" smtClean="0">
                <a:latin typeface="Helvetica"/>
              </a:rPr>
              <a:t>Stars evolve at nearly constant </a:t>
            </a:r>
            <a:r>
              <a:rPr lang="en-US" sz="2000" i="1" kern="0" dirty="0" smtClean="0">
                <a:latin typeface="Helvetica"/>
              </a:rPr>
              <a:t>L</a:t>
            </a:r>
            <a:r>
              <a:rPr lang="en-US" sz="2000" kern="0" dirty="0" smtClean="0">
                <a:latin typeface="Helvetica"/>
              </a:rPr>
              <a:t> in H-R diagram.</a:t>
            </a:r>
            <a:endParaRPr lang="en-US" dirty="0"/>
          </a:p>
        </p:txBody>
      </p:sp>
      <p:sp>
        <p:nvSpPr>
          <p:cNvPr id="4" name="Slide Number Placeholder 3"/>
          <p:cNvSpPr>
            <a:spLocks noGrp="1"/>
          </p:cNvSpPr>
          <p:nvPr>
            <p:ph type="sldNum" sz="quarter" idx="12"/>
          </p:nvPr>
        </p:nvSpPr>
        <p:spPr/>
        <p:txBody>
          <a:bodyPr/>
          <a:lstStyle/>
          <a:p>
            <a:fld id="{687D17A1-6988-4DB7-89E5-11A2D14FFDA3}" type="slidenum">
              <a:rPr lang="en-US" smtClean="0">
                <a:solidFill>
                  <a:schemeClr val="bg2"/>
                </a:solidFill>
              </a:rPr>
              <a:pPr/>
              <a:t>4</a:t>
            </a:fld>
            <a:endParaRPr lang="en-US">
              <a:solidFill>
                <a:schemeClr val="bg2"/>
              </a:solidFill>
            </a:endParaRPr>
          </a:p>
        </p:txBody>
      </p:sp>
      <p:sp>
        <p:nvSpPr>
          <p:cNvPr id="2" name="TextBox 1"/>
          <p:cNvSpPr txBox="1"/>
          <p:nvPr/>
        </p:nvSpPr>
        <p:spPr>
          <a:xfrm>
            <a:off x="304801" y="1752600"/>
            <a:ext cx="3086100" cy="3139321"/>
          </a:xfrm>
          <a:prstGeom prst="rect">
            <a:avLst/>
          </a:prstGeom>
          <a:noFill/>
        </p:spPr>
        <p:txBody>
          <a:bodyPr wrap="square" rtlCol="0">
            <a:spAutoFit/>
          </a:bodyPr>
          <a:lstStyle/>
          <a:p>
            <a:r>
              <a:rPr lang="en-US" sz="1800" dirty="0" smtClean="0"/>
              <a:t>Evolution generally to redder color and larger radii.</a:t>
            </a:r>
          </a:p>
          <a:p>
            <a:endParaRPr lang="en-US" sz="1800" dirty="0" smtClean="0"/>
          </a:p>
          <a:p>
            <a:r>
              <a:rPr lang="en-US" sz="1800" dirty="0" smtClean="0"/>
              <a:t>Details are complex and not important: back and forth motion associated with establishment of new core fusion sources, and tracks are affected by rotation of star, mass loss via winds, degree of convection, etc.</a:t>
            </a:r>
            <a:endParaRPr lang="en-US" sz="1800" dirty="0"/>
          </a:p>
        </p:txBody>
      </p:sp>
      <p:pic>
        <p:nvPicPr>
          <p:cNvPr id="6" name="Picture 7" descr="Fig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762000"/>
            <a:ext cx="4594333" cy="6002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3618" name="Picture 2" descr="figure 19-14"/>
          <p:cNvPicPr>
            <a:picLocks noChangeAspect="1" noChangeArrowheads="1"/>
          </p:cNvPicPr>
          <p:nvPr/>
        </p:nvPicPr>
        <p:blipFill>
          <a:blip r:embed="rId3" cstate="print"/>
          <a:srcRect/>
          <a:stretch>
            <a:fillRect/>
          </a:stretch>
        </p:blipFill>
        <p:spPr bwMode="auto">
          <a:xfrm>
            <a:off x="2133600" y="0"/>
            <a:ext cx="5181600" cy="6789683"/>
          </a:xfrm>
          <a:prstGeom prst="rect">
            <a:avLst/>
          </a:prstGeom>
          <a:noFill/>
        </p:spPr>
      </p:pic>
      <p:sp>
        <p:nvSpPr>
          <p:cNvPr id="4" name="Oval 3"/>
          <p:cNvSpPr/>
          <p:nvPr/>
        </p:nvSpPr>
        <p:spPr bwMode="auto">
          <a:xfrm rot="280141">
            <a:off x="3194420" y="603143"/>
            <a:ext cx="3584508" cy="1372299"/>
          </a:xfrm>
          <a:prstGeom prst="ellipse">
            <a:avLst/>
          </a:prstGeom>
          <a:noFill/>
          <a:ln w="3810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0" i="0" u="none" strike="noStrike" cap="none" normalizeH="0" baseline="0" smtClean="0">
              <a:ln>
                <a:noFill/>
              </a:ln>
              <a:solidFill>
                <a:srgbClr val="000000"/>
              </a:solidFill>
              <a:effectLst/>
              <a:latin typeface="Helvetica" pitchFamily="-128" charset="0"/>
            </a:endParaRPr>
          </a:p>
        </p:txBody>
      </p:sp>
      <p:sp>
        <p:nvSpPr>
          <p:cNvPr id="5" name="Slide Number Placeholder 4"/>
          <p:cNvSpPr>
            <a:spLocks noGrp="1"/>
          </p:cNvSpPr>
          <p:nvPr>
            <p:ph type="sldNum" sz="quarter" idx="12"/>
          </p:nvPr>
        </p:nvSpPr>
        <p:spPr/>
        <p:txBody>
          <a:bodyPr/>
          <a:lstStyle/>
          <a:p>
            <a:fld id="{687D17A1-6988-4DB7-89E5-11A2D14FFDA3}" type="slidenum">
              <a:rPr lang="en-US" smtClean="0">
                <a:solidFill>
                  <a:schemeClr val="bg2"/>
                </a:solidFill>
              </a:rPr>
              <a:pPr/>
              <a:t>5</a:t>
            </a:fld>
            <a:endParaRPr lang="en-US">
              <a:solidFill>
                <a:schemeClr val="bg2"/>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0546" name="Picture 2" descr="figure 22-13"/>
          <p:cNvPicPr>
            <a:picLocks noChangeAspect="1" noChangeArrowheads="1"/>
          </p:cNvPicPr>
          <p:nvPr/>
        </p:nvPicPr>
        <p:blipFill>
          <a:blip r:embed="rId3" cstate="print"/>
          <a:srcRect/>
          <a:stretch>
            <a:fillRect/>
          </a:stretch>
        </p:blipFill>
        <p:spPr bwMode="auto">
          <a:xfrm>
            <a:off x="3048000" y="0"/>
            <a:ext cx="5715000" cy="3302000"/>
          </a:xfrm>
          <a:prstGeom prst="rect">
            <a:avLst/>
          </a:prstGeom>
          <a:noFill/>
        </p:spPr>
      </p:pic>
      <p:pic>
        <p:nvPicPr>
          <p:cNvPr id="620547" name="Picture 3" descr="ch22_tab22_1"/>
          <p:cNvPicPr>
            <a:picLocks noChangeAspect="1" noChangeArrowheads="1"/>
          </p:cNvPicPr>
          <p:nvPr/>
        </p:nvPicPr>
        <p:blipFill>
          <a:blip r:embed="rId4" cstate="print"/>
          <a:srcRect b="26966"/>
          <a:stretch>
            <a:fillRect/>
          </a:stretch>
        </p:blipFill>
        <p:spPr bwMode="auto">
          <a:xfrm>
            <a:off x="381000" y="3311525"/>
            <a:ext cx="8458200" cy="2521735"/>
          </a:xfrm>
          <a:prstGeom prst="rect">
            <a:avLst/>
          </a:prstGeom>
          <a:noFill/>
        </p:spPr>
      </p:pic>
      <p:sp>
        <p:nvSpPr>
          <p:cNvPr id="6" name="TextBox 5"/>
          <p:cNvSpPr txBox="1"/>
          <p:nvPr/>
        </p:nvSpPr>
        <p:spPr>
          <a:xfrm>
            <a:off x="990600" y="685800"/>
            <a:ext cx="1941557" cy="2585323"/>
          </a:xfrm>
          <a:prstGeom prst="rect">
            <a:avLst/>
          </a:prstGeom>
          <a:noFill/>
        </p:spPr>
        <p:txBody>
          <a:bodyPr wrap="none" rtlCol="0">
            <a:spAutoFit/>
          </a:bodyPr>
          <a:lstStyle/>
          <a:p>
            <a:r>
              <a:rPr lang="en-US" sz="1800" dirty="0" smtClean="0"/>
              <a:t>A massive red</a:t>
            </a:r>
          </a:p>
          <a:p>
            <a:r>
              <a:rPr lang="en-US" sz="1800" dirty="0" smtClean="0"/>
              <a:t>supergiant.</a:t>
            </a:r>
          </a:p>
          <a:p>
            <a:endParaRPr lang="en-US" sz="1800" dirty="0"/>
          </a:p>
          <a:p>
            <a:r>
              <a:rPr lang="en-US" sz="1800" dirty="0" smtClean="0"/>
              <a:t>The core has</a:t>
            </a:r>
          </a:p>
          <a:p>
            <a:r>
              <a:rPr lang="en-US" sz="1800" dirty="0" smtClean="0"/>
              <a:t>an onion-layer</a:t>
            </a:r>
          </a:p>
          <a:p>
            <a:r>
              <a:rPr lang="en-US" sz="1800" dirty="0" smtClean="0"/>
              <a:t>structure, with</a:t>
            </a:r>
          </a:p>
          <a:p>
            <a:r>
              <a:rPr lang="en-US" sz="1800" dirty="0" smtClean="0"/>
              <a:t>shells of greater</a:t>
            </a:r>
          </a:p>
          <a:p>
            <a:r>
              <a:rPr lang="en-US" sz="1800" dirty="0" smtClean="0"/>
              <a:t>radius fusing</a:t>
            </a:r>
          </a:p>
          <a:p>
            <a:r>
              <a:rPr lang="en-US" sz="1800" dirty="0" smtClean="0"/>
              <a:t>heavier elements</a:t>
            </a:r>
          </a:p>
        </p:txBody>
      </p:sp>
      <p:cxnSp>
        <p:nvCxnSpPr>
          <p:cNvPr id="7" name="Straight Connector 6"/>
          <p:cNvCxnSpPr/>
          <p:nvPr/>
        </p:nvCxnSpPr>
        <p:spPr bwMode="auto">
          <a:xfrm>
            <a:off x="457200" y="5865812"/>
            <a:ext cx="8305800" cy="1588"/>
          </a:xfrm>
          <a:prstGeom prst="line">
            <a:avLst/>
          </a:prstGeom>
          <a:solidFill>
            <a:schemeClr val="accent1"/>
          </a:solidFill>
          <a:ln w="12700" cap="flat" cmpd="sng" algn="ctr">
            <a:solidFill>
              <a:schemeClr val="tx1">
                <a:lumMod val="50000"/>
              </a:schemeClr>
            </a:solidFill>
            <a:prstDash val="solid"/>
            <a:round/>
            <a:headEnd type="none" w="med" len="med"/>
            <a:tailEnd type="none" w="med" len="med"/>
          </a:ln>
          <a:effectLst/>
        </p:spPr>
      </p:cxnSp>
      <p:sp>
        <p:nvSpPr>
          <p:cNvPr id="8" name="Slide Number Placeholder 7"/>
          <p:cNvSpPr>
            <a:spLocks noGrp="1"/>
          </p:cNvSpPr>
          <p:nvPr>
            <p:ph type="sldNum" sz="quarter" idx="12"/>
          </p:nvPr>
        </p:nvSpPr>
        <p:spPr/>
        <p:txBody>
          <a:bodyPr/>
          <a:lstStyle/>
          <a:p>
            <a:fld id="{687D17A1-6988-4DB7-89E5-11A2D14FFDA3}" type="slidenum">
              <a:rPr lang="en-US" smtClean="0">
                <a:solidFill>
                  <a:schemeClr val="bg2"/>
                </a:solidFill>
              </a:rPr>
              <a:pPr/>
              <a:t>6</a:t>
            </a:fld>
            <a:endParaRPr lang="en-US">
              <a:solidFill>
                <a:schemeClr val="bg2"/>
              </a:solidFill>
            </a:endParaRPr>
          </a:p>
        </p:txBody>
      </p:sp>
      <p:sp>
        <p:nvSpPr>
          <p:cNvPr id="2" name="TextBox 1"/>
          <p:cNvSpPr txBox="1"/>
          <p:nvPr/>
        </p:nvSpPr>
        <p:spPr>
          <a:xfrm>
            <a:off x="1600200" y="3810000"/>
            <a:ext cx="651140" cy="307777"/>
          </a:xfrm>
          <a:prstGeom prst="rect">
            <a:avLst/>
          </a:prstGeom>
          <a:noFill/>
        </p:spPr>
        <p:txBody>
          <a:bodyPr wrap="none" rtlCol="0">
            <a:spAutoFit/>
          </a:bodyPr>
          <a:lstStyle/>
          <a:p>
            <a:r>
              <a:rPr lang="en-US" dirty="0" smtClean="0"/>
              <a:t>(core)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1570" name="Rectangle 2"/>
          <p:cNvSpPr>
            <a:spLocks noGrp="1" noChangeArrowheads="1"/>
          </p:cNvSpPr>
          <p:nvPr>
            <p:ph type="title"/>
          </p:nvPr>
        </p:nvSpPr>
        <p:spPr>
          <a:xfrm>
            <a:off x="685800" y="304800"/>
            <a:ext cx="7772400" cy="990600"/>
          </a:xfrm>
        </p:spPr>
        <p:txBody>
          <a:bodyPr/>
          <a:lstStyle/>
          <a:p>
            <a:r>
              <a:rPr lang="en-US"/>
              <a:t>Where does it stop?</a:t>
            </a:r>
          </a:p>
        </p:txBody>
      </p:sp>
      <p:sp>
        <p:nvSpPr>
          <p:cNvPr id="621571" name="Rectangle 3"/>
          <p:cNvSpPr>
            <a:spLocks noGrp="1" noChangeArrowheads="1"/>
          </p:cNvSpPr>
          <p:nvPr>
            <p:ph type="body" idx="1"/>
          </p:nvPr>
        </p:nvSpPr>
        <p:spPr>
          <a:xfrm>
            <a:off x="457200" y="1447800"/>
            <a:ext cx="8229600" cy="4724400"/>
          </a:xfrm>
        </p:spPr>
        <p:txBody>
          <a:bodyPr/>
          <a:lstStyle/>
          <a:p>
            <a:r>
              <a:rPr lang="en-US" sz="2000" dirty="0"/>
              <a:t>A very high mass star can process all the way to iron (</a:t>
            </a:r>
            <a:r>
              <a:rPr lang="en-US" sz="2000" baseline="30000" dirty="0"/>
              <a:t>56</a:t>
            </a:r>
            <a:r>
              <a:rPr lang="en-US" sz="2000" dirty="0"/>
              <a:t>Fe</a:t>
            </a:r>
            <a:r>
              <a:rPr lang="en-US" sz="2000" dirty="0" smtClean="0"/>
              <a:t>) by normal fusion.  </a:t>
            </a:r>
            <a:endParaRPr lang="en-US" sz="2000" dirty="0"/>
          </a:p>
          <a:p>
            <a:endParaRPr lang="en-US" sz="2000" dirty="0"/>
          </a:p>
          <a:p>
            <a:r>
              <a:rPr lang="en-US" sz="2000" dirty="0"/>
              <a:t>Why?  </a:t>
            </a:r>
            <a:r>
              <a:rPr lang="en-US" sz="2000" dirty="0" smtClean="0"/>
              <a:t>Fusion of Fe (and heavier nuclei) absorbs energy instead of liberating it.   </a:t>
            </a:r>
            <a:r>
              <a:rPr kumimoji="0" lang="en-US" sz="2000" b="0" i="0" u="none" strike="noStrike" kern="0" cap="none" spc="0" normalizeH="0" baseline="0" noProof="0" dirty="0" smtClean="0">
                <a:ln>
                  <a:noFill/>
                </a:ln>
                <a:solidFill>
                  <a:schemeClr val="bg2"/>
                </a:solidFill>
                <a:effectLst/>
                <a:uLnTx/>
                <a:uFillTx/>
                <a:latin typeface="+mn-lt"/>
                <a:ea typeface="+mn-ea"/>
                <a:cs typeface="+mn-cs"/>
              </a:rPr>
              <a:t>Fe core contracts, heats up: a catastrophic collapse is unavoidable.</a:t>
            </a:r>
            <a:endParaRPr lang="en-US" sz="2000" dirty="0"/>
          </a:p>
        </p:txBody>
      </p:sp>
      <p:pic>
        <p:nvPicPr>
          <p:cNvPr id="6" name="Picture 4" descr="FG21_05"/>
          <p:cNvPicPr>
            <a:picLocks noChangeAspect="1" noChangeArrowheads="1"/>
          </p:cNvPicPr>
          <p:nvPr/>
        </p:nvPicPr>
        <p:blipFill>
          <a:blip r:embed="rId3" cstate="print"/>
          <a:srcRect/>
          <a:stretch>
            <a:fillRect/>
          </a:stretch>
        </p:blipFill>
        <p:spPr bwMode="auto">
          <a:xfrm>
            <a:off x="4495800" y="3200400"/>
            <a:ext cx="3892035" cy="3454400"/>
          </a:xfrm>
          <a:prstGeom prst="rect">
            <a:avLst/>
          </a:prstGeom>
          <a:noFill/>
        </p:spPr>
      </p:pic>
      <p:sp>
        <p:nvSpPr>
          <p:cNvPr id="5" name="Slide Number Placeholder 4"/>
          <p:cNvSpPr>
            <a:spLocks noGrp="1"/>
          </p:cNvSpPr>
          <p:nvPr>
            <p:ph type="sldNum" sz="quarter" idx="12"/>
          </p:nvPr>
        </p:nvSpPr>
        <p:spPr/>
        <p:txBody>
          <a:bodyPr/>
          <a:lstStyle/>
          <a:p>
            <a:fld id="{CB12F119-7E40-414B-96E5-1A71FB047899}" type="slidenum">
              <a:rPr lang="en-US" smtClean="0"/>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690" name="Rectangle 2"/>
          <p:cNvSpPr>
            <a:spLocks noGrp="1" noChangeArrowheads="1"/>
          </p:cNvSpPr>
          <p:nvPr>
            <p:ph type="title"/>
          </p:nvPr>
        </p:nvSpPr>
        <p:spPr>
          <a:xfrm>
            <a:off x="685800" y="152400"/>
            <a:ext cx="7772400" cy="685800"/>
          </a:xfrm>
        </p:spPr>
        <p:txBody>
          <a:bodyPr/>
          <a:lstStyle/>
          <a:p>
            <a:r>
              <a:rPr lang="en-US" dirty="0" smtClean="0"/>
              <a:t>Core </a:t>
            </a:r>
            <a:r>
              <a:rPr lang="en-US" dirty="0"/>
              <a:t>collapse</a:t>
            </a:r>
          </a:p>
        </p:txBody>
      </p:sp>
      <p:sp>
        <p:nvSpPr>
          <p:cNvPr id="626691" name="Rectangle 3"/>
          <p:cNvSpPr>
            <a:spLocks noGrp="1" noChangeArrowheads="1"/>
          </p:cNvSpPr>
          <p:nvPr>
            <p:ph type="body" idx="1"/>
          </p:nvPr>
        </p:nvSpPr>
        <p:spPr>
          <a:xfrm>
            <a:off x="228600" y="838200"/>
            <a:ext cx="8763000" cy="2438400"/>
          </a:xfrm>
        </p:spPr>
        <p:txBody>
          <a:bodyPr/>
          <a:lstStyle/>
          <a:p>
            <a:r>
              <a:rPr lang="en-US" sz="2000" i="1" dirty="0"/>
              <a:t>Photodisintegration</a:t>
            </a:r>
            <a:r>
              <a:rPr lang="en-US" sz="2000" dirty="0"/>
              <a:t>: For </a:t>
            </a:r>
            <a:r>
              <a:rPr lang="en-US" sz="2000" dirty="0" smtClean="0"/>
              <a:t>massive stars</a:t>
            </a:r>
            <a:r>
              <a:rPr lang="en-US" sz="2000" dirty="0">
                <a:solidFill>
                  <a:srgbClr val="000000"/>
                </a:solidFill>
                <a:latin typeface="Helvetica" pitchFamily="-128" charset="0"/>
                <a:sym typeface="Symbol"/>
              </a:rPr>
              <a:t> </a:t>
            </a:r>
            <a:r>
              <a:rPr lang="en-US" sz="2000" dirty="0" smtClean="0">
                <a:solidFill>
                  <a:srgbClr val="000000"/>
                </a:solidFill>
                <a:latin typeface="Helvetica" pitchFamily="-128" charset="0"/>
                <a:sym typeface="Symbol"/>
              </a:rPr>
              <a:t>(&gt;~ 8</a:t>
            </a:r>
            <a:r>
              <a:rPr lang="en-US" sz="2000" dirty="0" smtClean="0">
                <a:solidFill>
                  <a:srgbClr val="000000"/>
                </a:solidFill>
                <a:latin typeface="Helvetica" pitchFamily="-128" charset="0"/>
              </a:rPr>
              <a:t> </a:t>
            </a:r>
            <a:r>
              <a:rPr lang="en-US" sz="2000" dirty="0">
                <a:solidFill>
                  <a:srgbClr val="000000"/>
                </a:solidFill>
                <a:latin typeface="Helvetica" pitchFamily="-128" charset="0"/>
              </a:rPr>
              <a:t>M</a:t>
            </a:r>
            <a:r>
              <a:rPr lang="en-US" sz="1400" dirty="0" smtClean="0">
                <a:solidFill>
                  <a:srgbClr val="000000"/>
                </a:solidFill>
                <a:latin typeface="Helvetica" pitchFamily="-128" charset="0"/>
                <a:sym typeface="Wingdings 2" pitchFamily="-128" charset="2"/>
              </a:rPr>
              <a:t></a:t>
            </a:r>
            <a:r>
              <a:rPr lang="en-US" sz="2000" dirty="0" smtClean="0"/>
              <a:t>), </a:t>
            </a:r>
            <a:r>
              <a:rPr lang="en-US" sz="2000" dirty="0"/>
              <a:t>when the core temp </a:t>
            </a:r>
            <a:r>
              <a:rPr lang="en-US" sz="2000" dirty="0" smtClean="0"/>
              <a:t>reaches 5 </a:t>
            </a:r>
            <a:r>
              <a:rPr lang="en-US" sz="2000" dirty="0"/>
              <a:t>x 10</a:t>
            </a:r>
            <a:r>
              <a:rPr lang="en-US" sz="2000" baseline="30000" dirty="0"/>
              <a:t>9</a:t>
            </a:r>
            <a:r>
              <a:rPr lang="en-US" sz="2000" dirty="0"/>
              <a:t> K, </a:t>
            </a:r>
            <a:r>
              <a:rPr lang="en-US" sz="2000" dirty="0">
                <a:sym typeface="Symbol" pitchFamily="-128" charset="2"/>
              </a:rPr>
              <a:t>-</a:t>
            </a:r>
            <a:r>
              <a:rPr lang="en-US" sz="2000" dirty="0"/>
              <a:t>rays disintegrate Fe nuclei (1/10 s) =&gt; </a:t>
            </a:r>
            <a:r>
              <a:rPr lang="en-US" sz="2000" dirty="0" smtClean="0"/>
              <a:t>He =&gt; </a:t>
            </a:r>
            <a:r>
              <a:rPr lang="en-US" sz="2000" dirty="0"/>
              <a:t>p, n</a:t>
            </a:r>
          </a:p>
          <a:p>
            <a:endParaRPr lang="en-US" sz="2000" dirty="0"/>
          </a:p>
          <a:p>
            <a:r>
              <a:rPr lang="en-US" sz="2000" i="1" dirty="0" err="1"/>
              <a:t>Neutronization</a:t>
            </a:r>
            <a:r>
              <a:rPr lang="en-US" sz="2000" dirty="0"/>
              <a:t>: In another 1/10 s, core becomes so dense that electrons </a:t>
            </a:r>
            <a:r>
              <a:rPr lang="en-US" sz="2000" dirty="0" smtClean="0"/>
              <a:t>and protons are forced together </a:t>
            </a:r>
            <a:r>
              <a:rPr lang="en-US" sz="2000" dirty="0"/>
              <a:t>to create neutrons via</a:t>
            </a:r>
          </a:p>
          <a:p>
            <a:pPr>
              <a:lnSpc>
                <a:spcPct val="90000"/>
              </a:lnSpc>
              <a:buFontTx/>
              <a:buNone/>
            </a:pPr>
            <a:r>
              <a:rPr lang="en-US" sz="2000" dirty="0"/>
              <a:t>                      </a:t>
            </a:r>
          </a:p>
          <a:p>
            <a:pPr>
              <a:lnSpc>
                <a:spcPct val="90000"/>
              </a:lnSpc>
              <a:buFontTx/>
              <a:buNone/>
            </a:pPr>
            <a:r>
              <a:rPr lang="en-US" sz="2000" dirty="0"/>
              <a:t>		   e</a:t>
            </a:r>
            <a:r>
              <a:rPr lang="en-US" sz="2000" baseline="30000" dirty="0"/>
              <a:t>-</a:t>
            </a:r>
            <a:r>
              <a:rPr lang="en-US" sz="2000" dirty="0"/>
              <a:t> + p</a:t>
            </a:r>
            <a:r>
              <a:rPr lang="en-US" sz="2000" baseline="30000" dirty="0"/>
              <a:t>+</a:t>
            </a:r>
            <a:r>
              <a:rPr lang="en-US" sz="2000" dirty="0"/>
              <a:t> </a:t>
            </a:r>
            <a:r>
              <a:rPr lang="en-US" sz="2000" dirty="0">
                <a:sym typeface="Symbol" pitchFamily="-128" charset="2"/>
              </a:rPr>
              <a:t></a:t>
            </a:r>
            <a:r>
              <a:rPr lang="en-US" sz="2000" dirty="0"/>
              <a:t> n + </a:t>
            </a:r>
            <a:r>
              <a:rPr lang="en-US" sz="2000" dirty="0" smtClean="0">
                <a:sym typeface="Symbol" pitchFamily="-128" charset="2"/>
              </a:rPr>
              <a:t></a:t>
            </a:r>
            <a:endParaRPr lang="en-US" sz="2000" dirty="0">
              <a:sym typeface="Symbol" pitchFamily="-128" charset="2"/>
            </a:endParaRPr>
          </a:p>
        </p:txBody>
      </p:sp>
      <p:sp>
        <p:nvSpPr>
          <p:cNvPr id="626693" name="Comment 5"/>
          <p:cNvSpPr>
            <a:spLocks noChangeArrowheads="1"/>
          </p:cNvSpPr>
          <p:nvPr/>
        </p:nvSpPr>
        <p:spPr bwMode="auto">
          <a:xfrm>
            <a:off x="114300" y="6467475"/>
            <a:ext cx="7772400" cy="314325"/>
          </a:xfrm>
          <a:prstGeom prst="rect">
            <a:avLst/>
          </a:prstGeom>
          <a:solidFill>
            <a:srgbClr val="FCFF91"/>
          </a:solidFill>
          <a:ln w="9525">
            <a:solidFill>
              <a:srgbClr val="000000"/>
            </a:solidFill>
            <a:miter lim="800000"/>
            <a:headEnd/>
            <a:tailEnd/>
          </a:ln>
          <a:effectLst>
            <a:outerShdw algn="ctr" rotWithShape="0">
              <a:srgbClr val="808080"/>
            </a:outerShdw>
          </a:effectLst>
        </p:spPr>
        <p:txBody>
          <a:bodyPr>
            <a:spAutoFit/>
          </a:bodyPr>
          <a:lstStyle/>
          <a:p>
            <a:pPr>
              <a:spcBef>
                <a:spcPct val="50000"/>
              </a:spcBef>
            </a:pPr>
            <a:r>
              <a:rPr lang="en-US" b="1" dirty="0"/>
              <a:t>At the start of the iron core collapse, the core is ~</a:t>
            </a:r>
            <a:r>
              <a:rPr lang="en-US" b="1" dirty="0" smtClean="0"/>
              <a:t>6000 km</a:t>
            </a:r>
            <a:r>
              <a:rPr lang="en-US" b="1" dirty="0"/>
              <a:t>. </a:t>
            </a:r>
            <a:r>
              <a:rPr lang="en-US" b="1" dirty="0" smtClean="0"/>
              <a:t> A </a:t>
            </a:r>
            <a:r>
              <a:rPr lang="en-US" b="1" dirty="0"/>
              <a:t>second later it is ~</a:t>
            </a:r>
            <a:r>
              <a:rPr lang="en-US" b="1" dirty="0" smtClean="0"/>
              <a:t>50 km</a:t>
            </a:r>
            <a:r>
              <a:rPr lang="en-US" b="1" dirty="0"/>
              <a:t>!</a:t>
            </a:r>
            <a:endParaRPr lang="en-US" sz="1600" dirty="0">
              <a:latin typeface="Arial" charset="0"/>
            </a:endParaRPr>
          </a:p>
        </p:txBody>
      </p:sp>
      <p:sp>
        <p:nvSpPr>
          <p:cNvPr id="6" name="Rectangle 3"/>
          <p:cNvSpPr txBox="1">
            <a:spLocks noChangeArrowheads="1"/>
          </p:cNvSpPr>
          <p:nvPr/>
        </p:nvSpPr>
        <p:spPr bwMode="auto">
          <a:xfrm>
            <a:off x="246993" y="3343275"/>
            <a:ext cx="8763000" cy="2819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Energetic neutrinos mostly escape, robbing the core of more energy so it collapses faster.</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bg2"/>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rPr>
              <a:t>After 0.25s, core reaches </a:t>
            </a: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nuclear density 10</a:t>
            </a:r>
            <a:r>
              <a:rPr kumimoji="0" lang="en-US" sz="2000" b="0" i="0" u="none" strike="noStrike" kern="0" cap="none" spc="0" normalizeH="0" baseline="30000" noProof="0" dirty="0" smtClean="0">
                <a:ln>
                  <a:noFill/>
                </a:ln>
                <a:solidFill>
                  <a:schemeClr val="bg2"/>
                </a:solidFill>
                <a:effectLst/>
                <a:uLnTx/>
                <a:uFillTx/>
                <a:latin typeface="+mn-lt"/>
                <a:ea typeface="+mn-ea"/>
                <a:cs typeface="+mn-cs"/>
                <a:sym typeface="Symbol" pitchFamily="-128" charset="2"/>
              </a:rPr>
              <a:t>17</a:t>
            </a: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 kg/m</a:t>
            </a:r>
            <a:r>
              <a:rPr kumimoji="0" lang="en-US" sz="2000" b="0" i="0" u="none" strike="noStrike" kern="0" cap="none" spc="0" normalizeH="0" baseline="30000" noProof="0" dirty="0" smtClean="0">
                <a:ln>
                  <a:noFill/>
                </a:ln>
                <a:solidFill>
                  <a:schemeClr val="bg2"/>
                </a:solidFill>
                <a:effectLst/>
                <a:uLnTx/>
                <a:uFillTx/>
                <a:latin typeface="+mn-lt"/>
                <a:ea typeface="+mn-ea"/>
                <a:cs typeface="+mn-cs"/>
                <a:sym typeface="Symbol" pitchFamily="-128" charset="2"/>
              </a:rPr>
              <a:t>3 </a:t>
            </a: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(from 10</a:t>
            </a:r>
            <a:r>
              <a:rPr kumimoji="0" lang="en-US" sz="2000" b="0" i="0" u="none" strike="noStrike" kern="0" cap="none" spc="0" normalizeH="0" baseline="30000" noProof="0" dirty="0" smtClean="0">
                <a:ln>
                  <a:noFill/>
                </a:ln>
                <a:solidFill>
                  <a:schemeClr val="bg2"/>
                </a:solidFill>
                <a:effectLst/>
                <a:uLnTx/>
                <a:uFillTx/>
                <a:latin typeface="+mn-lt"/>
                <a:ea typeface="+mn-ea"/>
                <a:cs typeface="+mn-cs"/>
                <a:sym typeface="Symbol" pitchFamily="-128" charset="2"/>
              </a:rPr>
              <a:t>10</a:t>
            </a: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 kg/m</a:t>
            </a:r>
            <a:r>
              <a:rPr kumimoji="0" lang="en-US" sz="2000" b="0" i="0" u="none" strike="noStrike" kern="0" cap="none" spc="0" normalizeH="0" baseline="30000" noProof="0" dirty="0" smtClean="0">
                <a:ln>
                  <a:noFill/>
                </a:ln>
                <a:solidFill>
                  <a:schemeClr val="bg2"/>
                </a:solidFill>
                <a:effectLst/>
                <a:uLnTx/>
                <a:uFillTx/>
                <a:latin typeface="+mn-lt"/>
                <a:ea typeface="+mn-ea"/>
                <a:cs typeface="+mn-cs"/>
                <a:sym typeface="Symbol" pitchFamily="-128" charset="2"/>
              </a:rPr>
              <a:t>3</a:t>
            </a: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 The neutrons</a:t>
            </a:r>
            <a:r>
              <a:rPr kumimoji="0" lang="en-US" sz="2000" b="0" i="0" u="none" strike="noStrike" kern="0" cap="none" spc="0" normalizeH="0" noProof="0" dirty="0" smtClean="0">
                <a:ln>
                  <a:noFill/>
                </a:ln>
                <a:solidFill>
                  <a:schemeClr val="bg2"/>
                </a:solidFill>
                <a:effectLst/>
                <a:uLnTx/>
                <a:uFillTx/>
                <a:latin typeface="+mn-lt"/>
                <a:ea typeface="+mn-ea"/>
                <a:cs typeface="+mn-cs"/>
                <a:sym typeface="Symbol" pitchFamily="-128" charset="2"/>
              </a:rPr>
              <a:t> </a:t>
            </a:r>
            <a:r>
              <a:rPr lang="en-US" sz="2000" kern="0" noProof="0" dirty="0" smtClean="0">
                <a:solidFill>
                  <a:schemeClr val="bg2"/>
                </a:solidFill>
                <a:latin typeface="+mn-lt"/>
                <a:sym typeface="Symbol" pitchFamily="-128" charset="2"/>
              </a:rPr>
              <a:t>resist further compression, i.e. neutron degeneracy pressure stops collapse and core becomes extremely rigid.</a:t>
            </a:r>
            <a:endPar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28" charset="2"/>
            </a:endParaRPr>
          </a:p>
          <a:p>
            <a:pPr marL="342900" marR="0" lvl="0" indent="-34290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  </a:t>
            </a:r>
          </a:p>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When collapse</a:t>
            </a:r>
            <a:r>
              <a:rPr kumimoji="0" lang="en-US" sz="2000" b="0" i="0" u="none" strike="noStrike" kern="0" cap="none" spc="0" normalizeH="0" noProof="0" dirty="0" smtClean="0">
                <a:ln>
                  <a:noFill/>
                </a:ln>
                <a:solidFill>
                  <a:schemeClr val="bg2"/>
                </a:solidFill>
                <a:effectLst/>
                <a:uLnTx/>
                <a:uFillTx/>
                <a:latin typeface="+mn-lt"/>
                <a:ea typeface="+mn-ea"/>
                <a:cs typeface="+mn-cs"/>
                <a:sym typeface="Symbol" pitchFamily="-128" charset="2"/>
              </a:rPr>
              <a:t> stops</a:t>
            </a: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  overshooting causes a </a:t>
            </a:r>
            <a:r>
              <a:rPr kumimoji="0" lang="en-US" sz="2000" b="0" i="1" u="none" strike="noStrike" kern="0" cap="none" spc="0" normalizeH="0" baseline="0" noProof="0" dirty="0" smtClean="0">
                <a:ln>
                  <a:noFill/>
                </a:ln>
                <a:solidFill>
                  <a:schemeClr val="bg2"/>
                </a:solidFill>
                <a:effectLst/>
                <a:uLnTx/>
                <a:uFillTx/>
                <a:latin typeface="+mn-lt"/>
                <a:ea typeface="+mn-ea"/>
                <a:cs typeface="+mn-cs"/>
                <a:sym typeface="Symbol" pitchFamily="-128" charset="2"/>
              </a:rPr>
              <a:t>core bounce</a:t>
            </a: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 (launching</a:t>
            </a:r>
            <a:r>
              <a:rPr kumimoji="0" lang="en-US" sz="2000" b="0" i="0" u="none" strike="noStrike" kern="0" cap="none" spc="0" normalizeH="0" noProof="0" dirty="0" smtClean="0">
                <a:ln>
                  <a:noFill/>
                </a:ln>
                <a:solidFill>
                  <a:schemeClr val="bg2"/>
                </a:solidFill>
                <a:effectLst/>
                <a:uLnTx/>
                <a:uFillTx/>
                <a:latin typeface="+mn-lt"/>
                <a:ea typeface="+mn-ea"/>
                <a:cs typeface="+mn-cs"/>
                <a:sym typeface="Symbol" pitchFamily="-128" charset="2"/>
              </a:rPr>
              <a:t> a powerful shock wave </a:t>
            </a:r>
            <a:r>
              <a:rPr kumimoji="0" lang="en-US" sz="2000" b="0" i="0" u="none" strike="noStrike" kern="0" cap="none" spc="0" normalizeH="0" baseline="0" noProof="0" dirty="0" smtClean="0">
                <a:ln>
                  <a:noFill/>
                </a:ln>
                <a:solidFill>
                  <a:schemeClr val="bg2"/>
                </a:solidFill>
                <a:effectLst/>
                <a:uLnTx/>
                <a:uFillTx/>
                <a:latin typeface="+mn-lt"/>
                <a:ea typeface="+mn-ea"/>
                <a:cs typeface="+mn-cs"/>
                <a:sym typeface="Symbol" pitchFamily="-128" charset="2"/>
              </a:rPr>
              <a:t>outwards).</a:t>
            </a:r>
            <a:endParaRPr kumimoji="0" lang="en-US" sz="2000" b="0" i="0" u="none" strike="noStrike" kern="0" cap="none" spc="0" normalizeH="0" baseline="0" noProof="0" dirty="0">
              <a:ln>
                <a:noFill/>
              </a:ln>
              <a:solidFill>
                <a:schemeClr val="bg2"/>
              </a:solidFill>
              <a:effectLst/>
              <a:uLnTx/>
              <a:uFillTx/>
              <a:latin typeface="+mn-lt"/>
              <a:ea typeface="+mn-ea"/>
              <a:cs typeface="+mn-cs"/>
              <a:sym typeface="Symbol" pitchFamily="-128" charset="2"/>
            </a:endParaRPr>
          </a:p>
        </p:txBody>
      </p:sp>
      <p:sp>
        <p:nvSpPr>
          <p:cNvPr id="7" name="Slide Number Placeholder 6"/>
          <p:cNvSpPr>
            <a:spLocks noGrp="1"/>
          </p:cNvSpPr>
          <p:nvPr>
            <p:ph type="sldNum" sz="quarter" idx="12"/>
          </p:nvPr>
        </p:nvSpPr>
        <p:spPr>
          <a:xfrm>
            <a:off x="6934200" y="6477000"/>
            <a:ext cx="1905000" cy="457200"/>
          </a:xfrm>
        </p:spPr>
        <p:txBody>
          <a:bodyPr/>
          <a:lstStyle/>
          <a:p>
            <a:fld id="{CB12F119-7E40-414B-96E5-1A71FB047899}" type="slidenum">
              <a:rPr lang="en-US" smtClean="0"/>
              <a:pPr/>
              <a:t>8</a:t>
            </a:fld>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26693"/>
                                        </p:tgtEl>
                                        <p:attrNameLst>
                                          <p:attrName>style.visibility</p:attrName>
                                        </p:attrNameLst>
                                      </p:cBhvr>
                                      <p:to>
                                        <p:strVal val="visible"/>
                                      </p:to>
                                    </p:set>
                                    <p:anim calcmode="lin" valueType="num">
                                      <p:cBhvr additive="base">
                                        <p:cTn id="11" dur="500" fill="hold"/>
                                        <p:tgtEl>
                                          <p:spTgt spid="626693"/>
                                        </p:tgtEl>
                                        <p:attrNameLst>
                                          <p:attrName>ppt_x</p:attrName>
                                        </p:attrNameLst>
                                      </p:cBhvr>
                                      <p:tavLst>
                                        <p:tav tm="0">
                                          <p:val>
                                            <p:strVal val="#ppt_x"/>
                                          </p:val>
                                        </p:tav>
                                        <p:tav tm="100000">
                                          <p:val>
                                            <p:strVal val="#ppt_x"/>
                                          </p:val>
                                        </p:tav>
                                      </p:tavLst>
                                    </p:anim>
                                    <p:anim calcmode="lin" valueType="num">
                                      <p:cBhvr additive="base">
                                        <p:cTn id="12" dur="500" fill="hold"/>
                                        <p:tgtEl>
                                          <p:spTgt spid="6266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693" grpId="0" animBg="1"/>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8738" name="Rectangle 2"/>
          <p:cNvSpPr>
            <a:spLocks noGrp="1" noChangeArrowheads="1"/>
          </p:cNvSpPr>
          <p:nvPr>
            <p:ph type="body" idx="1"/>
          </p:nvPr>
        </p:nvSpPr>
        <p:spPr>
          <a:xfrm>
            <a:off x="685800" y="1295400"/>
            <a:ext cx="8153400" cy="5181600"/>
          </a:xfrm>
        </p:spPr>
        <p:txBody>
          <a:bodyPr/>
          <a:lstStyle/>
          <a:p>
            <a:pPr>
              <a:lnSpc>
                <a:spcPct val="90000"/>
              </a:lnSpc>
            </a:pPr>
            <a:r>
              <a:rPr lang="en-US" sz="2000" dirty="0"/>
              <a:t>Outside the core, material is falling inward at about 0.15c. This is because the </a:t>
            </a:r>
            <a:r>
              <a:rPr lang="en-US" sz="2000" dirty="0" smtClean="0"/>
              <a:t>core is losing energy, catastrophically collapsing, </a:t>
            </a:r>
            <a:r>
              <a:rPr lang="en-US" sz="2000" dirty="0"/>
              <a:t>and </a:t>
            </a:r>
            <a:r>
              <a:rPr lang="en-US" sz="2000" dirty="0" smtClean="0"/>
              <a:t>thus providing no support.</a:t>
            </a:r>
            <a:endParaRPr lang="en-US" sz="2000" dirty="0"/>
          </a:p>
          <a:p>
            <a:pPr>
              <a:lnSpc>
                <a:spcPct val="90000"/>
              </a:lnSpc>
            </a:pPr>
            <a:endParaRPr lang="en-US" sz="2000" dirty="0"/>
          </a:p>
          <a:p>
            <a:pPr>
              <a:lnSpc>
                <a:spcPct val="90000"/>
              </a:lnSpc>
            </a:pPr>
            <a:r>
              <a:rPr lang="en-US" sz="2000" dirty="0" smtClean="0"/>
              <a:t>As this </a:t>
            </a:r>
            <a:r>
              <a:rPr lang="en-US" sz="2000" dirty="0"/>
              <a:t>material crashes </a:t>
            </a:r>
            <a:r>
              <a:rPr lang="en-US" sz="2000" dirty="0" smtClean="0"/>
              <a:t>toward the core, the shock wave blasts it outwards.</a:t>
            </a:r>
          </a:p>
          <a:p>
            <a:pPr>
              <a:lnSpc>
                <a:spcPct val="90000"/>
              </a:lnSpc>
            </a:pPr>
            <a:endParaRPr lang="en-US" sz="2000" dirty="0">
              <a:sym typeface="Symbol" pitchFamily="-128" charset="2"/>
            </a:endParaRPr>
          </a:p>
          <a:p>
            <a:pPr>
              <a:lnSpc>
                <a:spcPct val="90000"/>
              </a:lnSpc>
            </a:pPr>
            <a:r>
              <a:rPr lang="en-US" sz="2000" dirty="0">
                <a:sym typeface="Symbol" pitchFamily="-128" charset="2"/>
              </a:rPr>
              <a:t>In a few hours the shock gets to the outer layers and breaks out from the surface at about 0.1c</a:t>
            </a:r>
            <a:r>
              <a:rPr lang="en-US" sz="2000" dirty="0" smtClean="0">
                <a:sym typeface="Symbol" pitchFamily="-128" charset="2"/>
              </a:rPr>
              <a:t>.  Fast ejection of the entire envelope, blast of radiation.  At peak brightness, L ~ 10</a:t>
            </a:r>
            <a:r>
              <a:rPr lang="en-US" sz="2000" baseline="30000" dirty="0" smtClean="0">
                <a:sym typeface="Symbol" pitchFamily="-128" charset="2"/>
              </a:rPr>
              <a:t>9</a:t>
            </a:r>
            <a:r>
              <a:rPr lang="en-US" sz="2000" dirty="0" smtClean="0">
                <a:sym typeface="Symbol" pitchFamily="-128" charset="2"/>
              </a:rPr>
              <a:t> L</a:t>
            </a:r>
            <a:r>
              <a:rPr lang="en-US" sz="1400" dirty="0" smtClean="0">
                <a:solidFill>
                  <a:srgbClr val="000000"/>
                </a:solidFill>
                <a:sym typeface="Wingdings 2" pitchFamily="-128" charset="2"/>
              </a:rPr>
              <a:t></a:t>
            </a:r>
            <a:r>
              <a:rPr lang="en-US" sz="2000" dirty="0" smtClean="0">
                <a:sym typeface="Symbol" pitchFamily="-128" charset="2"/>
              </a:rPr>
              <a:t> .  </a:t>
            </a:r>
            <a:endParaRPr lang="en-US" sz="2000" dirty="0">
              <a:sym typeface="Symbol" pitchFamily="-128" charset="2"/>
            </a:endParaRPr>
          </a:p>
          <a:p>
            <a:pPr>
              <a:lnSpc>
                <a:spcPct val="90000"/>
              </a:lnSpc>
            </a:pPr>
            <a:endParaRPr lang="en-US" sz="2000" dirty="0">
              <a:sym typeface="Symbol" pitchFamily="-128" charset="2"/>
            </a:endParaRPr>
          </a:p>
          <a:p>
            <a:pPr>
              <a:lnSpc>
                <a:spcPct val="90000"/>
              </a:lnSpc>
            </a:pPr>
            <a:r>
              <a:rPr lang="en-US" sz="2000" dirty="0" smtClean="0">
                <a:sym typeface="Symbol" pitchFamily="-128" charset="2"/>
              </a:rPr>
              <a:t>This is a core-collapse or Type II (why? later…) </a:t>
            </a:r>
            <a:r>
              <a:rPr lang="en-US" sz="2000" i="1" dirty="0" smtClean="0">
                <a:sym typeface="Symbol" pitchFamily="-128" charset="2"/>
              </a:rPr>
              <a:t>supernova.</a:t>
            </a:r>
            <a:endParaRPr lang="en-US" sz="2000" dirty="0"/>
          </a:p>
        </p:txBody>
      </p:sp>
      <p:sp>
        <p:nvSpPr>
          <p:cNvPr id="5" name="Rectangle 2"/>
          <p:cNvSpPr>
            <a:spLocks noGrp="1" noChangeArrowheads="1"/>
          </p:cNvSpPr>
          <p:nvPr>
            <p:ph type="title"/>
          </p:nvPr>
        </p:nvSpPr>
        <p:spPr>
          <a:xfrm>
            <a:off x="685800" y="152400"/>
            <a:ext cx="7772400" cy="685800"/>
          </a:xfrm>
        </p:spPr>
        <p:txBody>
          <a:bodyPr/>
          <a:lstStyle/>
          <a:p>
            <a:r>
              <a:rPr lang="en-US" dirty="0" smtClean="0"/>
              <a:t>A Core-collapse Supernova</a:t>
            </a:r>
            <a:endParaRPr lang="en-US" dirty="0"/>
          </a:p>
        </p:txBody>
      </p:sp>
      <p:sp>
        <p:nvSpPr>
          <p:cNvPr id="4" name="Slide Number Placeholder 3"/>
          <p:cNvSpPr>
            <a:spLocks noGrp="1"/>
          </p:cNvSpPr>
          <p:nvPr>
            <p:ph type="sldNum" sz="quarter" idx="12"/>
          </p:nvPr>
        </p:nvSpPr>
        <p:spPr/>
        <p:txBody>
          <a:bodyPr/>
          <a:lstStyle/>
          <a:p>
            <a:fld id="{CB12F119-7E40-414B-96E5-1A71FB047899}" type="slidenum">
              <a:rPr lang="en-US" smtClean="0"/>
              <a:pPr/>
              <a:t>9</a:t>
            </a:fld>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8">
      <a:dk1>
        <a:srgbClr val="000000"/>
      </a:dk1>
      <a:lt1>
        <a:srgbClr val="FFFFFF"/>
      </a:lt1>
      <a:dk2>
        <a:srgbClr val="004080"/>
      </a:dk2>
      <a:lt2>
        <a:srgbClr val="FFFF00"/>
      </a:lt2>
      <a:accent1>
        <a:srgbClr val="FFFFFF"/>
      </a:accent1>
      <a:accent2>
        <a:srgbClr val="00FFFF"/>
      </a:accent2>
      <a:accent3>
        <a:srgbClr val="AAAFC0"/>
      </a:accent3>
      <a:accent4>
        <a:srgbClr val="DADADA"/>
      </a:accent4>
      <a:accent5>
        <a:srgbClr val="FFFFFF"/>
      </a:accent5>
      <a:accent6>
        <a:srgbClr val="00E7E7"/>
      </a:accent6>
      <a:hlink>
        <a:srgbClr val="FF0000"/>
      </a:hlink>
      <a:folHlink>
        <a:srgbClr val="969696"/>
      </a:folHlink>
    </a:clrScheme>
    <a:fontScheme name="Default Design">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Helvetica" pitchFamily="-12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400" b="0" i="0" u="none" strike="noStrike" cap="none" normalizeH="0" baseline="0" smtClean="0">
            <a:ln>
              <a:noFill/>
            </a:ln>
            <a:solidFill>
              <a:srgbClr val="000000"/>
            </a:solidFill>
            <a:effectLst/>
            <a:latin typeface="Helvetica" pitchFamily="-12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Default Design 8">
        <a:dk1>
          <a:srgbClr val="000000"/>
        </a:dk1>
        <a:lt1>
          <a:srgbClr val="FFFFFF"/>
        </a:lt1>
        <a:dk2>
          <a:srgbClr val="004080"/>
        </a:dk2>
        <a:lt2>
          <a:srgbClr val="FFFF00"/>
        </a:lt2>
        <a:accent1>
          <a:srgbClr val="FFFFFF"/>
        </a:accent1>
        <a:accent2>
          <a:srgbClr val="00FFFF"/>
        </a:accent2>
        <a:accent3>
          <a:srgbClr val="AAAFC0"/>
        </a:accent3>
        <a:accent4>
          <a:srgbClr val="DADADA"/>
        </a:accent4>
        <a:accent5>
          <a:srgbClr val="FFFFFF"/>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76480</TotalTime>
  <Words>1527</Words>
  <Application>Microsoft Office PowerPoint</Application>
  <PresentationFormat>On-screen Show (4:3)</PresentationFormat>
  <Paragraphs>165</Paragraphs>
  <Slides>26</Slides>
  <Notes>23</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26</vt:i4>
      </vt:variant>
    </vt:vector>
  </HeadingPairs>
  <TitlesOfParts>
    <vt:vector size="32" baseType="lpstr">
      <vt:lpstr>Arial</vt:lpstr>
      <vt:lpstr>Helvetica</vt:lpstr>
      <vt:lpstr>Symbol</vt:lpstr>
      <vt:lpstr>Times New Roman</vt:lpstr>
      <vt:lpstr>Wingdings 2</vt:lpstr>
      <vt:lpstr>Default Design</vt:lpstr>
      <vt:lpstr>Explosive Deaths of Stars Sections 20-5 to 20-10</vt:lpstr>
      <vt:lpstr>Evolution of high mass stars</vt:lpstr>
      <vt:lpstr>Onion shell buildup</vt:lpstr>
      <vt:lpstr>PowerPoint Presentation</vt:lpstr>
      <vt:lpstr>PowerPoint Presentation</vt:lpstr>
      <vt:lpstr>PowerPoint Presentation</vt:lpstr>
      <vt:lpstr>Where does it stop?</vt:lpstr>
      <vt:lpstr>Core collapse</vt:lpstr>
      <vt:lpstr>A Core-collapse Supernova</vt:lpstr>
      <vt:lpstr>PowerPoint Presentation</vt:lpstr>
      <vt:lpstr>PowerPoint Presentation</vt:lpstr>
      <vt:lpstr>Neutrinos and supernovae</vt:lpstr>
      <vt:lpstr>PowerPoint Presentation</vt:lpstr>
      <vt:lpstr>Remaining Nucleosynthesis</vt:lpstr>
      <vt:lpstr>Types of supernovae</vt:lpstr>
      <vt:lpstr>Type Ia or Carbon-detonation supernovae</vt:lpstr>
      <vt:lpstr>PowerPoint Presentation</vt:lpstr>
      <vt:lpstr>Supernova remnants (SNRs)</vt:lpstr>
      <vt:lpstr>Summary of star deaths</vt:lpstr>
      <vt:lpstr>PowerPoint Presentation</vt:lpstr>
      <vt:lpstr>PowerPoint Presentation</vt:lpstr>
      <vt:lpstr>PowerPoint Presentation</vt:lpstr>
      <vt:lpstr>PowerPoint Presentation</vt:lpstr>
      <vt:lpstr>PowerPoint Presentation</vt:lpstr>
      <vt:lpstr>Problem 20.55</vt:lpstr>
      <vt:lpstr>PowerPoint Presentation</vt:lpstr>
    </vt:vector>
  </TitlesOfParts>
  <Manager/>
  <Company>UNM</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18 - Stars</dc:title>
  <dc:subject/>
  <dc:creator>Pihlstrom</dc:creator>
  <cp:keywords/>
  <dc:description/>
  <cp:lastModifiedBy>Rich</cp:lastModifiedBy>
  <cp:revision>426</cp:revision>
  <cp:lastPrinted>2017-03-07T17:24:55Z</cp:lastPrinted>
  <dcterms:created xsi:type="dcterms:W3CDTF">2002-01-16T17:09:16Z</dcterms:created>
  <dcterms:modified xsi:type="dcterms:W3CDTF">2017-03-08T17:26:03Z</dcterms:modified>
  <cp:category/>
</cp:coreProperties>
</file>